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Finals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54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Thursday, December 14</a:t>
            </a:r>
            <a:br>
              <a:rPr lang="en-US" dirty="0" smtClean="0"/>
            </a:br>
            <a:r>
              <a:rPr lang="en-US" dirty="0" smtClean="0"/>
              <a:t>Due: Friday, December 15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615" y="1270958"/>
            <a:ext cx="119599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1. How </a:t>
            </a:r>
            <a:r>
              <a:rPr lang="en-US" dirty="0"/>
              <a:t>many moles are in 83.55 g of SO</a:t>
            </a:r>
            <a:r>
              <a:rPr lang="en-US" baseline="-25000" dirty="0"/>
              <a:t>3</a:t>
            </a:r>
            <a:r>
              <a:rPr lang="en-US" dirty="0"/>
              <a:t>?	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2. How </a:t>
            </a:r>
            <a:r>
              <a:rPr lang="en-US" dirty="0"/>
              <a:t>many molecules are in 1.55x10</a:t>
            </a:r>
            <a:r>
              <a:rPr lang="en-US" baseline="30000" dirty="0"/>
              <a:t>-3</a:t>
            </a:r>
            <a:r>
              <a:rPr lang="en-US" dirty="0"/>
              <a:t> moles CO?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3. How </a:t>
            </a:r>
            <a:r>
              <a:rPr lang="en-US" dirty="0"/>
              <a:t>many grams are in 0.2577 moles of </a:t>
            </a:r>
            <a:r>
              <a:rPr lang="en-US" dirty="0" err="1"/>
              <a:t>Mn</a:t>
            </a:r>
            <a:r>
              <a:rPr lang="en-US" dirty="0"/>
              <a:t>(</a:t>
            </a:r>
            <a:r>
              <a:rPr lang="en-US" dirty="0" err="1"/>
              <a:t>ClO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4. How </a:t>
            </a:r>
            <a:r>
              <a:rPr lang="en-US" dirty="0"/>
              <a:t>many grams are contained in 5.88x10</a:t>
            </a:r>
            <a:r>
              <a:rPr lang="en-US" baseline="30000" dirty="0"/>
              <a:t>27 </a:t>
            </a:r>
            <a:r>
              <a:rPr lang="en-US" dirty="0"/>
              <a:t>atoms of C?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5. How </a:t>
            </a:r>
            <a:r>
              <a:rPr lang="en-US" dirty="0"/>
              <a:t>many moles are in 3.6x10</a:t>
            </a:r>
            <a:r>
              <a:rPr lang="en-US" baseline="30000" dirty="0"/>
              <a:t>24</a:t>
            </a:r>
            <a:r>
              <a:rPr lang="en-US" dirty="0"/>
              <a:t> atoms of Al?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6. How </a:t>
            </a:r>
            <a:r>
              <a:rPr lang="en-US" dirty="0"/>
              <a:t>many formula units are in 53.4g </a:t>
            </a:r>
            <a:r>
              <a:rPr lang="en-US" dirty="0" err="1"/>
              <a:t>KBr</a:t>
            </a:r>
            <a:r>
              <a:rPr lang="en-US" dirty="0"/>
              <a:t>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7. What </a:t>
            </a:r>
            <a:r>
              <a:rPr lang="en-US" dirty="0"/>
              <a:t>is the percent composition of oxygen in SO</a:t>
            </a:r>
            <a:r>
              <a:rPr lang="en-US" baseline="-25000" dirty="0"/>
              <a:t>3</a:t>
            </a:r>
            <a:r>
              <a:rPr lang="en-US" dirty="0"/>
              <a:t>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8. What </a:t>
            </a:r>
            <a:r>
              <a:rPr lang="en-US" dirty="0"/>
              <a:t>is the empirical formula of a compound containing 6.0 g C and 1.5 g H?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9. If </a:t>
            </a:r>
            <a:r>
              <a:rPr lang="en-US" dirty="0"/>
              <a:t>the molecular formula has a mass of 30.1 g/</a:t>
            </a:r>
            <a:r>
              <a:rPr lang="en-US" dirty="0" err="1"/>
              <a:t>mol</a:t>
            </a:r>
            <a:r>
              <a:rPr lang="en-US" dirty="0"/>
              <a:t>, what is the molecular formula for the previous problem?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1/2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49114" y="0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7 &amp;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6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Thursday, December 14</a:t>
            </a:r>
            <a:br>
              <a:rPr lang="en-US" dirty="0" smtClean="0"/>
            </a:br>
            <a:r>
              <a:rPr lang="en-US" dirty="0" smtClean="0"/>
              <a:t>Due: Friday, December 15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2240" y="1237705"/>
            <a:ext cx="119599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10. Name the following: </a:t>
            </a:r>
          </a:p>
          <a:p>
            <a:pPr lvl="0"/>
            <a:r>
              <a:rPr lang="en-US" dirty="0" smtClean="0"/>
              <a:t>a.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b. 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endParaRPr lang="en-US" dirty="0"/>
          </a:p>
          <a:p>
            <a:pPr lvl="0"/>
            <a:r>
              <a:rPr lang="en-US" dirty="0" smtClean="0"/>
              <a:t>c. </a:t>
            </a:r>
            <a:r>
              <a:rPr lang="en-US" dirty="0" err="1" smtClean="0"/>
              <a:t>AgClO</a:t>
            </a:r>
            <a:endParaRPr lang="en-US" dirty="0"/>
          </a:p>
          <a:p>
            <a:pPr lvl="0"/>
            <a:r>
              <a:rPr lang="en-US" dirty="0" smtClean="0"/>
              <a:t>d. MgSO</a:t>
            </a:r>
            <a:r>
              <a:rPr lang="en-US" baseline="-25000" dirty="0" smtClean="0"/>
              <a:t>3</a:t>
            </a:r>
            <a:endParaRPr lang="en-US" dirty="0"/>
          </a:p>
          <a:p>
            <a:pPr lvl="0"/>
            <a:r>
              <a:rPr lang="en-US" dirty="0" smtClean="0"/>
              <a:t>e.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endParaRPr lang="en-US" dirty="0"/>
          </a:p>
          <a:p>
            <a:pPr lvl="0"/>
            <a:r>
              <a:rPr lang="en-US" dirty="0" smtClean="0"/>
              <a:t>f. Ca(ClO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dirty="0"/>
          </a:p>
          <a:p>
            <a:pPr lvl="0"/>
            <a:r>
              <a:rPr lang="en-US" dirty="0" smtClean="0"/>
              <a:t>g. H</a:t>
            </a:r>
            <a:r>
              <a:rPr lang="en-US" baseline="-25000" dirty="0" smtClean="0"/>
              <a:t>2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h. FeCO</a:t>
            </a:r>
            <a:r>
              <a:rPr lang="en-US" baseline="-25000" dirty="0" smtClean="0"/>
              <a:t>3</a:t>
            </a:r>
            <a:endParaRPr lang="en-US" dirty="0"/>
          </a:p>
          <a:p>
            <a:pPr lvl="0"/>
            <a:r>
              <a:rPr lang="en-US" dirty="0" err="1" smtClean="0"/>
              <a:t>i</a:t>
            </a:r>
            <a:r>
              <a:rPr lang="en-US" dirty="0" smtClean="0"/>
              <a:t>. H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j. HNO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k. CuNO</a:t>
            </a:r>
            <a:r>
              <a:rPr lang="en-US" baseline="-25000" dirty="0" smtClean="0"/>
              <a:t>2</a:t>
            </a:r>
            <a:endParaRPr lang="en-US" dirty="0"/>
          </a:p>
          <a:p>
            <a:pPr lvl="0"/>
            <a:r>
              <a:rPr lang="en-US" dirty="0" smtClean="0"/>
              <a:t>l.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m.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endParaRPr lang="en-US" dirty="0"/>
          </a:p>
          <a:p>
            <a:pPr lvl="0"/>
            <a:r>
              <a:rPr lang="en-US" dirty="0" smtClean="0"/>
              <a:t>n. </a:t>
            </a:r>
            <a:r>
              <a:rPr lang="en-US" dirty="0" err="1" smtClean="0"/>
              <a:t>HClO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o. 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2/2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92086" y="1237705"/>
            <a:ext cx="119599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11. Write </a:t>
            </a:r>
            <a:r>
              <a:rPr lang="en-US" dirty="0"/>
              <a:t>the chemical formula for the following:</a:t>
            </a:r>
          </a:p>
          <a:p>
            <a:pPr lvl="0"/>
            <a:r>
              <a:rPr lang="en-US" dirty="0" smtClean="0"/>
              <a:t>a. calcium </a:t>
            </a:r>
            <a:r>
              <a:rPr lang="en-US" dirty="0"/>
              <a:t>nitride</a:t>
            </a:r>
          </a:p>
          <a:p>
            <a:pPr lvl="0"/>
            <a:r>
              <a:rPr lang="en-US" dirty="0" smtClean="0"/>
              <a:t>b. strontium </a:t>
            </a:r>
            <a:r>
              <a:rPr lang="en-US" dirty="0"/>
              <a:t>permanganate</a:t>
            </a:r>
          </a:p>
          <a:p>
            <a:pPr lvl="0"/>
            <a:r>
              <a:rPr lang="en-US" dirty="0" smtClean="0"/>
              <a:t>c. iodic </a:t>
            </a:r>
            <a:r>
              <a:rPr lang="en-US" dirty="0"/>
              <a:t>acid</a:t>
            </a:r>
          </a:p>
          <a:p>
            <a:pPr lvl="0"/>
            <a:r>
              <a:rPr lang="en-US" dirty="0" smtClean="0"/>
              <a:t>d. </a:t>
            </a:r>
            <a:r>
              <a:rPr lang="en-US" dirty="0" err="1" smtClean="0"/>
              <a:t>hydroiodic</a:t>
            </a:r>
            <a:r>
              <a:rPr lang="en-US" dirty="0" smtClean="0"/>
              <a:t> </a:t>
            </a:r>
            <a:r>
              <a:rPr lang="en-US" dirty="0"/>
              <a:t>acid</a:t>
            </a:r>
          </a:p>
          <a:p>
            <a:pPr lvl="0"/>
            <a:r>
              <a:rPr lang="en-US" dirty="0" smtClean="0"/>
              <a:t>e. ferrous </a:t>
            </a:r>
            <a:r>
              <a:rPr lang="en-US" dirty="0"/>
              <a:t>phosphate</a:t>
            </a:r>
          </a:p>
          <a:p>
            <a:pPr lvl="0"/>
            <a:r>
              <a:rPr lang="en-US" dirty="0" smtClean="0"/>
              <a:t>f. barium </a:t>
            </a:r>
            <a:r>
              <a:rPr lang="en-US" dirty="0"/>
              <a:t>nitride</a:t>
            </a:r>
          </a:p>
          <a:p>
            <a:pPr lvl="0"/>
            <a:r>
              <a:rPr lang="en-US" dirty="0" smtClean="0"/>
              <a:t>g. </a:t>
            </a:r>
            <a:r>
              <a:rPr lang="en-US" dirty="0" err="1" smtClean="0"/>
              <a:t>diphosphorus</a:t>
            </a:r>
            <a:r>
              <a:rPr lang="en-US" dirty="0" smtClean="0"/>
              <a:t> </a:t>
            </a:r>
            <a:r>
              <a:rPr lang="en-US" dirty="0" err="1"/>
              <a:t>heptoxide</a:t>
            </a:r>
            <a:endParaRPr lang="en-US" dirty="0"/>
          </a:p>
          <a:p>
            <a:pPr lvl="0"/>
            <a:r>
              <a:rPr lang="en-US" dirty="0" smtClean="0"/>
              <a:t>h. </a:t>
            </a:r>
            <a:r>
              <a:rPr lang="en-US" dirty="0" err="1" smtClean="0"/>
              <a:t>perchloric</a:t>
            </a:r>
            <a:r>
              <a:rPr lang="en-US" dirty="0" smtClean="0"/>
              <a:t> </a:t>
            </a:r>
            <a:r>
              <a:rPr lang="en-US" dirty="0"/>
              <a:t>acid</a:t>
            </a:r>
          </a:p>
          <a:p>
            <a:pPr lvl="0"/>
            <a:r>
              <a:rPr lang="en-US" dirty="0" err="1" smtClean="0"/>
              <a:t>i</a:t>
            </a:r>
            <a:r>
              <a:rPr lang="en-US" dirty="0" smtClean="0"/>
              <a:t>. cobalt </a:t>
            </a:r>
            <a:r>
              <a:rPr lang="en-US" dirty="0"/>
              <a:t>(II) hypochlorite</a:t>
            </a:r>
          </a:p>
          <a:p>
            <a:pPr lvl="0"/>
            <a:r>
              <a:rPr lang="en-US" dirty="0" smtClean="0"/>
              <a:t>j. phosphorous </a:t>
            </a:r>
            <a:r>
              <a:rPr lang="en-US" dirty="0"/>
              <a:t>acid</a:t>
            </a:r>
          </a:p>
          <a:p>
            <a:pPr lvl="0"/>
            <a:r>
              <a:rPr lang="en-US" dirty="0" smtClean="0"/>
              <a:t>k. cupric </a:t>
            </a:r>
            <a:r>
              <a:rPr lang="en-US" dirty="0"/>
              <a:t>phosphate</a:t>
            </a:r>
          </a:p>
          <a:p>
            <a:pPr lvl="0"/>
            <a:r>
              <a:rPr lang="en-US" dirty="0" smtClean="0"/>
              <a:t>l. tin </a:t>
            </a:r>
            <a:r>
              <a:rPr lang="en-US" dirty="0"/>
              <a:t>(II) chloride</a:t>
            </a:r>
          </a:p>
          <a:p>
            <a:pPr lvl="0"/>
            <a:r>
              <a:rPr lang="en-US" dirty="0" smtClean="0"/>
              <a:t>m. </a:t>
            </a:r>
            <a:r>
              <a:rPr lang="en-US" dirty="0" err="1" smtClean="0"/>
              <a:t>tetraphosphorous</a:t>
            </a:r>
            <a:r>
              <a:rPr lang="en-US" dirty="0" smtClean="0"/>
              <a:t> </a:t>
            </a:r>
            <a:r>
              <a:rPr lang="en-US" dirty="0" err="1"/>
              <a:t>decoxide</a:t>
            </a:r>
            <a:endParaRPr lang="en-US" dirty="0"/>
          </a:p>
          <a:p>
            <a:pPr lvl="0"/>
            <a:r>
              <a:rPr lang="en-US" dirty="0" smtClean="0"/>
              <a:t>n. </a:t>
            </a:r>
            <a:r>
              <a:rPr lang="en-US" dirty="0" err="1" smtClean="0"/>
              <a:t>hydrosulfuric</a:t>
            </a:r>
            <a:r>
              <a:rPr lang="en-US" dirty="0" smtClean="0"/>
              <a:t> </a:t>
            </a:r>
            <a:r>
              <a:rPr lang="en-US" dirty="0"/>
              <a:t>acid</a:t>
            </a:r>
          </a:p>
          <a:p>
            <a:pPr lvl="0"/>
            <a:r>
              <a:rPr lang="en-US" dirty="0" smtClean="0"/>
              <a:t>o. nitrate </a:t>
            </a:r>
            <a:r>
              <a:rPr lang="en-US" dirty="0"/>
              <a:t>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49114" y="0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7 &amp;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5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Monday, December 11</a:t>
            </a:r>
            <a:br>
              <a:rPr lang="en-US" dirty="0" smtClean="0"/>
            </a:br>
            <a:r>
              <a:rPr lang="en-US" dirty="0" smtClean="0"/>
              <a:t>Due: Tuesday, December 12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044" y="1241020"/>
            <a:ext cx="119599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1a. Convert 5250 cg to kg.  	b. Convert 540 g/cm</a:t>
            </a:r>
            <a:r>
              <a:rPr lang="en-US" baseline="30000" dirty="0"/>
              <a:t>3</a:t>
            </a:r>
            <a:r>
              <a:rPr lang="en-US" dirty="0"/>
              <a:t> to kg/L.   </a:t>
            </a:r>
          </a:p>
          <a:p>
            <a:endParaRPr lang="en-US" dirty="0"/>
          </a:p>
          <a:p>
            <a:r>
              <a:rPr lang="en-US" dirty="0"/>
              <a:t>2. Iron has a density of 7.87 g/cm</a:t>
            </a:r>
            <a:r>
              <a:rPr lang="en-US" baseline="30000" dirty="0"/>
              <a:t>3</a:t>
            </a:r>
            <a:r>
              <a:rPr lang="en-US" dirty="0"/>
              <a:t>, determine the volume (in cm</a:t>
            </a:r>
            <a:r>
              <a:rPr lang="en-US" baseline="30000" dirty="0"/>
              <a:t>3</a:t>
            </a:r>
            <a:r>
              <a:rPr lang="en-US" dirty="0"/>
              <a:t>) of 26.3 g of this material.</a:t>
            </a:r>
          </a:p>
          <a:p>
            <a:endParaRPr lang="en-US" dirty="0"/>
          </a:p>
          <a:p>
            <a:r>
              <a:rPr lang="en-US" dirty="0"/>
              <a:t>3. Bismuth has a density of 9.80 g/ml, how many gallons are contained in 215 </a:t>
            </a:r>
            <a:r>
              <a:rPr lang="en-US" dirty="0" err="1"/>
              <a:t>lbs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4.  How many significant figures are contained in the following measurements?</a:t>
            </a:r>
          </a:p>
          <a:p>
            <a:r>
              <a:rPr lang="en-US" dirty="0"/>
              <a:t>a.  100.0 </a:t>
            </a:r>
            <a:r>
              <a:rPr lang="en-US" dirty="0" smtClean="0"/>
              <a:t>cm	</a:t>
            </a:r>
            <a:r>
              <a:rPr lang="en-US" dirty="0"/>
              <a:t>	b. 0.0050 kg	</a:t>
            </a:r>
            <a:r>
              <a:rPr lang="en-US" dirty="0" smtClean="0"/>
              <a:t>	c</a:t>
            </a:r>
            <a:r>
              <a:rPr lang="en-US" dirty="0"/>
              <a:t>. 10000 km	</a:t>
            </a:r>
            <a:r>
              <a:rPr lang="en-US" dirty="0" smtClean="0"/>
              <a:t>	d</a:t>
            </a:r>
            <a:r>
              <a:rPr lang="en-US" dirty="0"/>
              <a:t>. 5 people</a:t>
            </a:r>
          </a:p>
          <a:p>
            <a:endParaRPr lang="en-US" dirty="0"/>
          </a:p>
          <a:p>
            <a:r>
              <a:rPr lang="en-US" dirty="0"/>
              <a:t>5.  Perform the following mathematical operations to the correct number of significant digits and units.</a:t>
            </a:r>
          </a:p>
          <a:p>
            <a:r>
              <a:rPr lang="en-US" dirty="0"/>
              <a:t>a. 100.0 g + 0.50 g	b. 30.5 cm - 5.6 cm	c. (</a:t>
            </a:r>
            <a:r>
              <a:rPr lang="en-US" dirty="0" smtClean="0"/>
              <a:t>4.56x10</a:t>
            </a:r>
            <a:r>
              <a:rPr lang="en-US" baseline="30000" dirty="0" smtClean="0"/>
              <a:t>3</a:t>
            </a:r>
            <a:r>
              <a:rPr lang="en-US" dirty="0" smtClean="0"/>
              <a:t>mm</a:t>
            </a:r>
            <a:r>
              <a:rPr lang="en-US" baseline="30000" dirty="0" smtClean="0"/>
              <a:t>2</a:t>
            </a:r>
            <a:r>
              <a:rPr lang="en-US" dirty="0"/>
              <a:t>)(0.0030 mm</a:t>
            </a:r>
            <a:r>
              <a:rPr lang="en-US" baseline="30000" dirty="0"/>
              <a:t>2</a:t>
            </a:r>
            <a:r>
              <a:rPr lang="en-US"/>
              <a:t>)÷(</a:t>
            </a:r>
            <a:r>
              <a:rPr lang="en-US" smtClean="0"/>
              <a:t>6.62x10</a:t>
            </a:r>
            <a:r>
              <a:rPr lang="en-US" baseline="30000" smtClean="0"/>
              <a:t>23</a:t>
            </a:r>
            <a:r>
              <a:rPr lang="en-US" smtClean="0"/>
              <a:t>mm</a:t>
            </a:r>
            <a:r>
              <a:rPr lang="en-US" baseline="30000" smtClean="0"/>
              <a:t>3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6. Classify the following as a chemical property, physical intensive property, physical extensive property.</a:t>
            </a:r>
          </a:p>
          <a:p>
            <a:r>
              <a:rPr lang="en-US" dirty="0"/>
              <a:t>a. flammability		b. density	c. malleability		d. length		e. oxidation of a metal	</a:t>
            </a:r>
          </a:p>
          <a:p>
            <a:r>
              <a:rPr lang="en-US" dirty="0"/>
              <a:t>f. volume		g. mass		h.. ductility		</a:t>
            </a:r>
            <a:r>
              <a:rPr lang="en-US" dirty="0" err="1"/>
              <a:t>i</a:t>
            </a:r>
            <a:r>
              <a:rPr lang="en-US" dirty="0"/>
              <a:t>. color		j. corrosiveness</a:t>
            </a:r>
          </a:p>
          <a:p>
            <a:endParaRPr lang="en-US" dirty="0"/>
          </a:p>
          <a:p>
            <a:r>
              <a:rPr lang="en-US" dirty="0"/>
              <a:t>7. Classify each of the following as a chemical or physical change.</a:t>
            </a:r>
          </a:p>
          <a:p>
            <a:r>
              <a:rPr lang="en-US" dirty="0"/>
              <a:t>a. cooking bread		b. melting ice 		c.  bending copper	d. lighting a gas grill	</a:t>
            </a:r>
          </a:p>
          <a:p>
            <a:r>
              <a:rPr lang="en-US" dirty="0"/>
              <a:t>e. crystallizing salt	f.  iron rusting		g. distillation of ethanol from water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1/3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34275" y="155109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5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Monday, December 11</a:t>
            </a:r>
            <a:br>
              <a:rPr lang="en-US" dirty="0" smtClean="0"/>
            </a:br>
            <a:r>
              <a:rPr lang="en-US" dirty="0" smtClean="0"/>
              <a:t>Due: Tuesday, December 12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6730" y="1270958"/>
            <a:ext cx="119599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Match the definitions to the terms.</a:t>
            </a:r>
          </a:p>
          <a:p>
            <a:r>
              <a:rPr lang="en-US" dirty="0"/>
              <a:t>8.  accuracy				a.  how close a set of measurements are to each other.</a:t>
            </a:r>
          </a:p>
          <a:p>
            <a:r>
              <a:rPr lang="en-US" dirty="0"/>
              <a:t>9.  homogeneous		 </a:t>
            </a:r>
            <a:r>
              <a:rPr lang="en-US" dirty="0" smtClean="0"/>
              <a:t>   b</a:t>
            </a:r>
            <a:r>
              <a:rPr lang="en-US" dirty="0"/>
              <a:t>.  separation of substances based upon a difference in the substances affinity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</a:t>
            </a:r>
            <a:r>
              <a:rPr lang="en-US" dirty="0"/>
              <a:t>.  density 				     for a stationary phase as they migrate through a mobile phase		</a:t>
            </a:r>
          </a:p>
          <a:p>
            <a:r>
              <a:rPr lang="en-US" dirty="0"/>
              <a:t>11.  derived unit			     	c.  mass per unit volume. </a:t>
            </a:r>
          </a:p>
          <a:p>
            <a:r>
              <a:rPr lang="en-US" dirty="0"/>
              <a:t>12.  heterogeneous			d.  description based on senses.</a:t>
            </a:r>
          </a:p>
          <a:p>
            <a:r>
              <a:rPr lang="en-US" dirty="0"/>
              <a:t>13.  precision				e.  how close a measurement is to the true value</a:t>
            </a:r>
          </a:p>
          <a:p>
            <a:r>
              <a:rPr lang="en-US" dirty="0"/>
              <a:t>14.  qualitative				f.  consisting of more than one phase.</a:t>
            </a:r>
          </a:p>
          <a:p>
            <a:r>
              <a:rPr lang="en-US" dirty="0"/>
              <a:t>15.  quantitative				g.  consisting of one phase</a:t>
            </a:r>
          </a:p>
          <a:p>
            <a:r>
              <a:rPr lang="en-US" dirty="0"/>
              <a:t>16.  distillation				h.  mathematical combination of units.</a:t>
            </a:r>
          </a:p>
          <a:p>
            <a:r>
              <a:rPr lang="en-US" dirty="0"/>
              <a:t>17.  chromatography			j.  description based on a measuring device.</a:t>
            </a:r>
          </a:p>
          <a:p>
            <a:r>
              <a:rPr lang="en-US" dirty="0"/>
              <a:t>					</a:t>
            </a:r>
            <a:r>
              <a:rPr lang="en-US" dirty="0" smtClean="0"/>
              <a:t>	k</a:t>
            </a:r>
            <a:r>
              <a:rPr lang="en-US" dirty="0"/>
              <a:t>.  the separation of substances based upon a difference in their boiling points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18. Name 4 indicators that a chemical reaction has occurred.</a:t>
            </a:r>
          </a:p>
          <a:p>
            <a:r>
              <a:rPr lang="en-US" dirty="0"/>
              <a:t>19. Which has more mass?   10 kg, 10 mg or 10 g		</a:t>
            </a:r>
            <a:endParaRPr lang="en-US" dirty="0" smtClean="0"/>
          </a:p>
          <a:p>
            <a:r>
              <a:rPr lang="en-US" dirty="0" smtClean="0"/>
              <a:t>20</a:t>
            </a:r>
            <a:r>
              <a:rPr lang="en-US" dirty="0"/>
              <a:t>. Which has more volume?   1 ML, 1 </a:t>
            </a:r>
            <a:r>
              <a:rPr lang="en-US" dirty="0" err="1"/>
              <a:t>μL</a:t>
            </a:r>
            <a:r>
              <a:rPr lang="en-US" dirty="0"/>
              <a:t> or 1 mL</a:t>
            </a:r>
          </a:p>
          <a:p>
            <a:r>
              <a:rPr lang="en-US" dirty="0"/>
              <a:t>21. Which is a greater length?  1 mm, 1 km or 1 cm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22</a:t>
            </a:r>
            <a:r>
              <a:rPr lang="en-US" dirty="0"/>
              <a:t>. Which has a greater density?  1 g/cm</a:t>
            </a:r>
            <a:r>
              <a:rPr lang="en-US" baseline="30000" dirty="0"/>
              <a:t>3</a:t>
            </a:r>
            <a:r>
              <a:rPr lang="en-US" dirty="0"/>
              <a:t> or 1 </a:t>
            </a:r>
            <a:r>
              <a:rPr lang="en-US" dirty="0" err="1"/>
              <a:t>lb</a:t>
            </a:r>
            <a:r>
              <a:rPr lang="en-US" dirty="0"/>
              <a:t>/gal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2/3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34275" y="155109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1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Monday, December 11</a:t>
            </a:r>
            <a:br>
              <a:rPr lang="en-US" dirty="0" smtClean="0"/>
            </a:br>
            <a:r>
              <a:rPr lang="en-US" dirty="0" smtClean="0"/>
              <a:t>Due: Tuesday, December 12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6730" y="1270958"/>
            <a:ext cx="119599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Match the following</a:t>
            </a:r>
            <a:endParaRPr lang="en-US" dirty="0"/>
          </a:p>
          <a:p>
            <a:r>
              <a:rPr lang="en-US" dirty="0"/>
              <a:t>        Experimental values              	          accepted value                	          choices</a:t>
            </a:r>
          </a:p>
          <a:p>
            <a:r>
              <a:rPr lang="en-US" dirty="0"/>
              <a:t>23. 5.00 cm, 4.97 cm, 5.03 cm          		17.5 cm			</a:t>
            </a:r>
            <a:r>
              <a:rPr lang="en-US" dirty="0" smtClean="0"/>
              <a:t>		a</a:t>
            </a:r>
            <a:r>
              <a:rPr lang="en-US" dirty="0"/>
              <a:t>. accurate and precise</a:t>
            </a:r>
          </a:p>
          <a:p>
            <a:r>
              <a:rPr lang="en-US" dirty="0"/>
              <a:t>24. 1.00 cm, 5.00 cm, 10.0 cm           	</a:t>
            </a:r>
            <a:r>
              <a:rPr lang="en-US" dirty="0" smtClean="0"/>
              <a:t>	2.00 </a:t>
            </a:r>
            <a:r>
              <a:rPr lang="en-US" dirty="0"/>
              <a:t>cm                 		b. precise, not accurate</a:t>
            </a:r>
          </a:p>
          <a:p>
            <a:r>
              <a:rPr lang="en-US" dirty="0"/>
              <a:t>25. 10.25 cm, 10.24 cm, 10.26 cm     	</a:t>
            </a:r>
            <a:r>
              <a:rPr lang="en-US" dirty="0" smtClean="0"/>
              <a:t>	10.25 </a:t>
            </a:r>
            <a:r>
              <a:rPr lang="en-US" dirty="0"/>
              <a:t>cm               		c. not precise but accurate</a:t>
            </a:r>
          </a:p>
          <a:p>
            <a:r>
              <a:rPr lang="en-US" dirty="0"/>
              <a:t>26. 3.00 cm, 5.00 cm, 10.0 cm           </a:t>
            </a:r>
            <a:r>
              <a:rPr lang="en-US" dirty="0" smtClean="0"/>
              <a:t>	  </a:t>
            </a:r>
            <a:r>
              <a:rPr lang="en-US" dirty="0"/>
              <a:t>	6.00 cm			</a:t>
            </a:r>
            <a:r>
              <a:rPr lang="en-US" dirty="0" smtClean="0"/>
              <a:t>		d</a:t>
            </a:r>
            <a:r>
              <a:rPr lang="en-US" dirty="0"/>
              <a:t>. neither precise nor accurate        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27.  Classify the following as a homogeneous mixture, heterogeneous mixture, compound or element.</a:t>
            </a:r>
          </a:p>
          <a:p>
            <a:r>
              <a:rPr lang="en-US" dirty="0"/>
              <a:t>a. air	b. carbon dioxide		c. oxygen	d. muddy water	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28.   List the SI base unit for:    a. time	b. amount of substance	c. temperature	d. volume	e. mass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29.   Compare and contrast the types of matter shown in the diagrams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3/3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316" y="5084301"/>
            <a:ext cx="1197655" cy="10720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354" y="5084301"/>
            <a:ext cx="1347560" cy="10720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7534275" y="155109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Tuesday, December 12</a:t>
            </a:r>
            <a:br>
              <a:rPr lang="en-US" dirty="0" smtClean="0"/>
            </a:br>
            <a:r>
              <a:rPr lang="en-US" dirty="0" smtClean="0"/>
              <a:t>Due: Wednesday, December 13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044" y="1241020"/>
            <a:ext cx="119599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State the numbers of protons, neutrons and electrons in the following:</a:t>
            </a:r>
          </a:p>
          <a:p>
            <a:r>
              <a:rPr lang="en-US" dirty="0"/>
              <a:t>a. </a:t>
            </a:r>
            <a:r>
              <a:rPr lang="en-US" baseline="30000" dirty="0"/>
              <a:t>80</a:t>
            </a:r>
            <a:r>
              <a:rPr lang="en-US" dirty="0"/>
              <a:t>Br</a:t>
            </a:r>
            <a:r>
              <a:rPr lang="en-US" baseline="30000" dirty="0"/>
              <a:t>-1		</a:t>
            </a:r>
            <a:r>
              <a:rPr lang="en-US" dirty="0"/>
              <a:t>b. </a:t>
            </a:r>
            <a:r>
              <a:rPr lang="en-US" baseline="30000" dirty="0"/>
              <a:t>24</a:t>
            </a:r>
            <a:r>
              <a:rPr lang="en-US" dirty="0"/>
              <a:t>Mg</a:t>
            </a:r>
            <a:r>
              <a:rPr lang="en-US" baseline="30000" dirty="0"/>
              <a:t>+2</a:t>
            </a:r>
            <a:r>
              <a:rPr lang="en-US" dirty="0"/>
              <a:t>	c. C-12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 Write the electron configuration, draw the Lewis dot structure and state the most likely charge in an ionic compound for the following:</a:t>
            </a:r>
          </a:p>
          <a:p>
            <a:r>
              <a:rPr lang="en-US" dirty="0"/>
              <a:t>a. K		b. Al		c. O		d. Ba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What is the atomic mass of silicon if 92.21% of the isotopes have mass 27.977 </a:t>
            </a:r>
            <a:r>
              <a:rPr lang="en-US" dirty="0" err="1"/>
              <a:t>amu</a:t>
            </a:r>
            <a:r>
              <a:rPr lang="en-US" dirty="0"/>
              <a:t>, 4.70% have mass 28.976 </a:t>
            </a:r>
            <a:r>
              <a:rPr lang="en-US" dirty="0" err="1"/>
              <a:t>amu</a:t>
            </a:r>
            <a:r>
              <a:rPr lang="en-US" dirty="0"/>
              <a:t> and 3.09% have mass 29.974 </a:t>
            </a:r>
            <a:r>
              <a:rPr lang="en-US" dirty="0" err="1"/>
              <a:t>amu</a:t>
            </a:r>
            <a:r>
              <a:rPr lang="en-US" dirty="0"/>
              <a:t>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Match the scientist to his contribution(s).</a:t>
            </a:r>
          </a:p>
          <a:p>
            <a:r>
              <a:rPr lang="en-US" dirty="0"/>
              <a:t>4.  Millikan	 		</a:t>
            </a:r>
            <a:r>
              <a:rPr lang="en-US" dirty="0" smtClean="0"/>
              <a:t>	a</a:t>
            </a:r>
            <a:r>
              <a:rPr lang="en-US" dirty="0"/>
              <a:t>. 	mass to charge ratio of the electron</a:t>
            </a:r>
          </a:p>
          <a:p>
            <a:r>
              <a:rPr lang="en-US" dirty="0"/>
              <a:t>5.  Rutherford			b.	charge of the electron</a:t>
            </a:r>
          </a:p>
          <a:p>
            <a:r>
              <a:rPr lang="en-US" dirty="0"/>
              <a:t>6.  Mendeleev			c.	gold foil experiment.</a:t>
            </a:r>
          </a:p>
          <a:p>
            <a:r>
              <a:rPr lang="en-US" dirty="0"/>
              <a:t>7.  Moseley			</a:t>
            </a:r>
            <a:r>
              <a:rPr lang="en-US" dirty="0" smtClean="0"/>
              <a:t>	d</a:t>
            </a:r>
            <a:r>
              <a:rPr lang="en-US" dirty="0"/>
              <a:t>.	attributed to arrangement of elements by chemical and physical properties.          </a:t>
            </a:r>
          </a:p>
          <a:p>
            <a:r>
              <a:rPr lang="en-US" dirty="0"/>
              <a:t>8.  Thomson          		e.	periodic law.</a:t>
            </a:r>
          </a:p>
          <a:p>
            <a:pPr lvl="0"/>
            <a:r>
              <a:rPr lang="en-US" dirty="0" smtClean="0"/>
              <a:t>						f.     oil </a:t>
            </a:r>
            <a:r>
              <a:rPr lang="en-US" dirty="0"/>
              <a:t>drop experiment</a:t>
            </a:r>
          </a:p>
          <a:p>
            <a:pPr lvl="0"/>
            <a:r>
              <a:rPr lang="en-US" dirty="0" smtClean="0"/>
              <a:t>					      g.     cathode </a:t>
            </a:r>
            <a:r>
              <a:rPr lang="en-US" dirty="0"/>
              <a:t>ray tube experiment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1/2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34275" y="155109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3 &amp;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5068" y="9620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Tuesday, December 12</a:t>
            </a:r>
            <a:br>
              <a:rPr lang="en-US" dirty="0" smtClean="0"/>
            </a:br>
            <a:r>
              <a:rPr lang="en-US" dirty="0" smtClean="0"/>
              <a:t>Due: Wednesday, December 13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91523" y="5762170"/>
            <a:ext cx="9300145" cy="848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044" y="1241020"/>
            <a:ext cx="11959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9"/>
            </a:pPr>
            <a:r>
              <a:rPr lang="en-US" dirty="0" smtClean="0"/>
              <a:t>Fill </a:t>
            </a:r>
            <a:r>
              <a:rPr lang="en-US" dirty="0"/>
              <a:t>in the chart</a:t>
            </a:r>
            <a:r>
              <a:rPr lang="en-US" dirty="0" smtClean="0"/>
              <a:t>.</a:t>
            </a:r>
          </a:p>
          <a:p>
            <a:pPr marL="342900" indent="-342900">
              <a:buAutoNum type="arabicPeriod" startAt="9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2/2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918" y="1009312"/>
            <a:ext cx="6402113" cy="110974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Rectangle 8"/>
          <p:cNvSpPr/>
          <p:nvPr/>
        </p:nvSpPr>
        <p:spPr>
          <a:xfrm>
            <a:off x="0" y="2078375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10.  a. What happens to electrons to cause emission spectra?</a:t>
            </a:r>
          </a:p>
          <a:p>
            <a:r>
              <a:rPr lang="en-US" dirty="0"/>
              <a:t>       b.  Why do different elements emit different color flames when heated?</a:t>
            </a:r>
          </a:p>
          <a:p>
            <a:endParaRPr lang="en-US" dirty="0"/>
          </a:p>
          <a:p>
            <a:r>
              <a:rPr lang="en-US" dirty="0"/>
              <a:t>11.  Explain the difference between an atom, an ion, and an isotope.</a:t>
            </a:r>
          </a:p>
          <a:p>
            <a:endParaRPr lang="en-US" dirty="0"/>
          </a:p>
          <a:p>
            <a:r>
              <a:rPr lang="en-US" dirty="0"/>
              <a:t>12. Compare and contrast the charge and mass of protons, neutrons, and electrons.			</a:t>
            </a:r>
          </a:p>
          <a:p>
            <a:endParaRPr lang="en-US" dirty="0"/>
          </a:p>
          <a:p>
            <a:r>
              <a:rPr lang="en-US" dirty="0"/>
              <a:t>13.  What is the relationship between:</a:t>
            </a:r>
          </a:p>
          <a:p>
            <a:r>
              <a:rPr lang="en-US" dirty="0"/>
              <a:t>a.  wavelength and frequency?  	b.  frequency &amp; energy</a:t>
            </a:r>
            <a:r>
              <a:rPr lang="en-US" dirty="0" smtClean="0"/>
              <a:t>?	</a:t>
            </a:r>
            <a:r>
              <a:rPr lang="en-US" dirty="0"/>
              <a:t>	c. wavelength &amp; energy?</a:t>
            </a:r>
          </a:p>
          <a:p>
            <a:endParaRPr lang="en-US" dirty="0"/>
          </a:p>
          <a:p>
            <a:r>
              <a:rPr lang="en-US" dirty="0"/>
              <a:t>14. Red light has the wavelength of 700.nm.  Calculate the frequency and energy associated with this photon.</a:t>
            </a:r>
          </a:p>
          <a:p>
            <a:endParaRPr lang="en-US" dirty="0"/>
          </a:p>
          <a:p>
            <a:r>
              <a:rPr lang="en-US" dirty="0"/>
              <a:t>15. State the 5 points of Dalton’s atomic theory.</a:t>
            </a:r>
          </a:p>
          <a:p>
            <a:endParaRPr lang="en-US" dirty="0"/>
          </a:p>
          <a:p>
            <a:r>
              <a:rPr lang="en-US" dirty="0"/>
              <a:t>16. Write the orbital filled (arrow) diagram for Cs.  Explain: </a:t>
            </a:r>
            <a:r>
              <a:rPr lang="en-US" dirty="0" err="1"/>
              <a:t>Aufbau</a:t>
            </a:r>
            <a:r>
              <a:rPr lang="en-US" dirty="0"/>
              <a:t> Principle; Hund’s rule &amp; the Pauli Exclusion Principle based on cesium’s configuration.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534275" y="155109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3 &amp;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Wednesday, December 13</a:t>
            </a:r>
            <a:br>
              <a:rPr lang="en-US" dirty="0" smtClean="0"/>
            </a:br>
            <a:r>
              <a:rPr lang="en-US" dirty="0" smtClean="0"/>
              <a:t>Due: Thursday, December 14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044" y="1241020"/>
            <a:ext cx="119599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How is the modern periodic table arranged differently from the way Mendeleev arranged it?</a:t>
            </a:r>
            <a:endParaRPr lang="en-US" b="1" dirty="0"/>
          </a:p>
          <a:p>
            <a:r>
              <a:rPr lang="en-US" dirty="0"/>
              <a:t> </a:t>
            </a:r>
          </a:p>
          <a:p>
            <a:r>
              <a:rPr lang="en-US" dirty="0"/>
              <a:t>Identify each of the following as metal, nonmetal, or metalloid.</a:t>
            </a:r>
          </a:p>
          <a:p>
            <a:r>
              <a:rPr lang="en-US" dirty="0"/>
              <a:t>2 a. Li	 	b. Al   	 	c. He	  	d. B      		e. Co     	f.   </a:t>
            </a:r>
            <a:r>
              <a:rPr lang="en-US" dirty="0" err="1"/>
              <a:t>Xe</a:t>
            </a:r>
            <a:r>
              <a:rPr lang="en-US" dirty="0"/>
              <a:t>          g. O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3.   generally, shiny solids at room temperature</a:t>
            </a:r>
          </a:p>
          <a:p>
            <a:r>
              <a:rPr lang="en-US" dirty="0"/>
              <a:t>4.   brittle solids or gases at room temperature	</a:t>
            </a:r>
          </a:p>
          <a:p>
            <a:r>
              <a:rPr lang="en-US" dirty="0"/>
              <a:t>5.   malleable and ductile</a:t>
            </a:r>
          </a:p>
          <a:p>
            <a:r>
              <a:rPr lang="en-US" dirty="0"/>
              <a:t>6.   insulators</a:t>
            </a:r>
          </a:p>
          <a:p>
            <a:r>
              <a:rPr lang="en-US" dirty="0"/>
              <a:t>7    tend to gain electrons </a:t>
            </a:r>
          </a:p>
          <a:p>
            <a:r>
              <a:rPr lang="en-US" dirty="0"/>
              <a:t>8.   tend to lose electrons</a:t>
            </a:r>
          </a:p>
          <a:p>
            <a:r>
              <a:rPr lang="en-US" dirty="0"/>
              <a:t>9.   generally located along the stair-step</a:t>
            </a:r>
          </a:p>
          <a:p>
            <a:r>
              <a:rPr lang="en-US" dirty="0"/>
              <a:t>10.  located on the right side of the periodic table	   </a:t>
            </a:r>
          </a:p>
          <a:p>
            <a:r>
              <a:rPr lang="en-US" dirty="0"/>
              <a:t>11.  located on the left side of the periodic table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12.  Give the ion charge, number of valence electrons, and group/family name for groups 1(1A) through 18 (8A).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1/3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49114" y="0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5 &amp;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Wednesday, December 13</a:t>
            </a:r>
            <a:br>
              <a:rPr lang="en-US" dirty="0" smtClean="0"/>
            </a:br>
            <a:r>
              <a:rPr lang="en-US" dirty="0" smtClean="0"/>
              <a:t>Due: Thursday, December 14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044" y="1241020"/>
            <a:ext cx="119599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Periodic trends matching:</a:t>
            </a:r>
            <a:endParaRPr lang="en-US" dirty="0"/>
          </a:p>
          <a:p>
            <a:r>
              <a:rPr lang="en-US" dirty="0"/>
              <a:t>13. a positive ion					a. right and up</a:t>
            </a:r>
          </a:p>
          <a:p>
            <a:r>
              <a:rPr lang="en-US" dirty="0"/>
              <a:t>14. a negative ion  				b. the energy required to remove the most loosely held electron</a:t>
            </a:r>
          </a:p>
          <a:p>
            <a:r>
              <a:rPr lang="en-US" dirty="0"/>
              <a:t>15. electronegativity				c. the tendency to attract a shared pair of electrons     	 </a:t>
            </a:r>
          </a:p>
          <a:p>
            <a:r>
              <a:rPr lang="en-US" dirty="0"/>
              <a:t>16. atomic radius tends to increase			d. cation</a:t>
            </a:r>
          </a:p>
          <a:p>
            <a:r>
              <a:rPr lang="en-US" dirty="0"/>
              <a:t>17. ionization energy				e. left and down	 </a:t>
            </a:r>
          </a:p>
          <a:p>
            <a:r>
              <a:rPr lang="en-US" dirty="0"/>
              <a:t>18. electron </a:t>
            </a:r>
            <a:r>
              <a:rPr lang="en-US" dirty="0" err="1"/>
              <a:t>affinitiy</a:t>
            </a:r>
            <a:r>
              <a:rPr lang="en-US" dirty="0"/>
              <a:t>				g. anion	</a:t>
            </a:r>
          </a:p>
          <a:p>
            <a:r>
              <a:rPr lang="en-US" dirty="0"/>
              <a:t>19. electronegativity tends to increase		h. the energy released when an electron is added to a gaseous atom.</a:t>
            </a:r>
          </a:p>
          <a:p>
            <a:r>
              <a:rPr lang="en-US" dirty="0"/>
              <a:t>															</a:t>
            </a:r>
          </a:p>
          <a:p>
            <a:r>
              <a:rPr lang="en-US" dirty="0"/>
              <a:t>20. Which of the following has a larger value for the listed trait?</a:t>
            </a:r>
          </a:p>
          <a:p>
            <a:r>
              <a:rPr lang="en-US" dirty="0"/>
              <a:t>a. radius: 				Na or K   	     Ba  or  Ba</a:t>
            </a:r>
            <a:r>
              <a:rPr lang="en-US" baseline="30000" dirty="0"/>
              <a:t>+2</a:t>
            </a:r>
            <a:r>
              <a:rPr lang="en-US" dirty="0"/>
              <a:t> 		  Cl or Cl</a:t>
            </a:r>
            <a:r>
              <a:rPr lang="en-US" baseline="30000" dirty="0"/>
              <a:t>-1</a:t>
            </a:r>
            <a:endParaRPr lang="en-US" dirty="0"/>
          </a:p>
          <a:p>
            <a:r>
              <a:rPr lang="en-US" dirty="0"/>
              <a:t>b. electron affinity (most negative):  	Mg or Cl </a:t>
            </a:r>
          </a:p>
          <a:p>
            <a:r>
              <a:rPr lang="en-US" dirty="0"/>
              <a:t>c. 1</a:t>
            </a:r>
            <a:r>
              <a:rPr lang="en-US" baseline="30000" dirty="0"/>
              <a:t>st</a:t>
            </a:r>
            <a:r>
              <a:rPr lang="en-US" dirty="0"/>
              <a:t> ionization energy:  		F or Ge</a:t>
            </a:r>
          </a:p>
          <a:p>
            <a:r>
              <a:rPr lang="en-US" dirty="0"/>
              <a:t>d. electronegativity:			Cs or </a:t>
            </a:r>
            <a:r>
              <a:rPr lang="en-US" dirty="0" err="1"/>
              <a:t>Ti</a:t>
            </a:r>
            <a:endParaRPr lang="en-US" dirty="0"/>
          </a:p>
          <a:p>
            <a:r>
              <a:rPr lang="en-US" dirty="0"/>
              <a:t>						</a:t>
            </a:r>
          </a:p>
          <a:p>
            <a:r>
              <a:rPr lang="en-US" dirty="0"/>
              <a:t>21. How do ionic and covalent bonds differ? </a:t>
            </a:r>
          </a:p>
          <a:p>
            <a:r>
              <a:rPr lang="en-US" dirty="0"/>
              <a:t>22. If the electronegativity difference between 2 atoms is 0.87, is it an ionic or covalent bond?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2/3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34275" y="155109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5 &amp;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8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" y="78906"/>
            <a:ext cx="2442146" cy="1400530"/>
          </a:xfrm>
        </p:spPr>
        <p:txBody>
          <a:bodyPr/>
          <a:lstStyle/>
          <a:p>
            <a:r>
              <a:rPr lang="en-US" dirty="0" smtClean="0"/>
              <a:t>HW 9.3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23" y="155109"/>
            <a:ext cx="4877669" cy="1115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Wednesday, December 13</a:t>
            </a:r>
            <a:br>
              <a:rPr lang="en-US" dirty="0" smtClean="0"/>
            </a:br>
            <a:r>
              <a:rPr lang="en-US" dirty="0" smtClean="0"/>
              <a:t>Due: Thursday, December 14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54783" y="1727992"/>
            <a:ext cx="9300145" cy="486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044" y="1241020"/>
            <a:ext cx="119599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en-US" b="1" dirty="0" smtClean="0"/>
              <a:t>Match </a:t>
            </a:r>
            <a:r>
              <a:rPr lang="en-US" b="1" dirty="0"/>
              <a:t>the descriptions to the terms (more than one answer may apply)</a:t>
            </a:r>
            <a:endParaRPr lang="en-US" dirty="0"/>
          </a:p>
          <a:p>
            <a:r>
              <a:rPr lang="en-US" dirty="0"/>
              <a:t>23.  bond formed when electronegativity difference is ≥1.7			</a:t>
            </a:r>
            <a:r>
              <a:rPr lang="en-US" dirty="0" smtClean="0"/>
              <a:t>		a</a:t>
            </a:r>
            <a:r>
              <a:rPr lang="en-US" dirty="0"/>
              <a:t>.  Ionic compound</a:t>
            </a:r>
          </a:p>
          <a:p>
            <a:r>
              <a:rPr lang="en-US" dirty="0"/>
              <a:t>24.  bond formed when electronegativity difference is &lt;1.7                                  </a:t>
            </a:r>
            <a:r>
              <a:rPr lang="en-US" dirty="0" smtClean="0"/>
              <a:t> </a:t>
            </a:r>
            <a:r>
              <a:rPr lang="en-US" dirty="0"/>
              <a:t>b.  Metallic bond</a:t>
            </a:r>
          </a:p>
          <a:p>
            <a:r>
              <a:rPr lang="en-US" dirty="0"/>
              <a:t>25.  “floating” electrons, malleable, ductile, has luster			</a:t>
            </a:r>
            <a:r>
              <a:rPr lang="en-US" dirty="0" smtClean="0"/>
              <a:t>				c</a:t>
            </a:r>
            <a:r>
              <a:rPr lang="en-US" dirty="0"/>
              <a:t>.  Covalent bond</a:t>
            </a:r>
          </a:p>
          <a:p>
            <a:r>
              <a:rPr lang="en-US" dirty="0"/>
              <a:t>26.  solid, high melting/boiling points, crystalline, conductive			</a:t>
            </a:r>
            <a:r>
              <a:rPr lang="en-US" dirty="0" smtClean="0"/>
              <a:t>		d</a:t>
            </a:r>
            <a:r>
              <a:rPr lang="en-US" dirty="0"/>
              <a:t>.  Covalent compound</a:t>
            </a:r>
          </a:p>
          <a:p>
            <a:r>
              <a:rPr lang="en-US" dirty="0"/>
              <a:t>27.  low melting/boiling points, brittle solids or gases, insulators		</a:t>
            </a:r>
            <a:r>
              <a:rPr lang="en-US" dirty="0" smtClean="0"/>
              <a:t>			e</a:t>
            </a:r>
            <a:r>
              <a:rPr lang="en-US" dirty="0"/>
              <a:t>.  Electronegativity</a:t>
            </a:r>
          </a:p>
          <a:p>
            <a:r>
              <a:rPr lang="en-US" dirty="0"/>
              <a:t>28.  attraction an atom has for sharing electrons				</a:t>
            </a:r>
            <a:r>
              <a:rPr lang="en-US" dirty="0" smtClean="0"/>
              <a:t>				f</a:t>
            </a:r>
            <a:r>
              <a:rPr lang="en-US" dirty="0"/>
              <a:t>.   Ionic bond</a:t>
            </a:r>
          </a:p>
          <a:p>
            <a:r>
              <a:rPr lang="en-US" dirty="0"/>
              <a:t>29.  intermolecular forces found between all polar not nonpolar molecules  	g.  Hydrogen bonding</a:t>
            </a:r>
          </a:p>
          <a:p>
            <a:r>
              <a:rPr lang="en-US" dirty="0"/>
              <a:t>30.  intermolecular forces present between all molecular compounds		</a:t>
            </a:r>
            <a:r>
              <a:rPr lang="en-US" dirty="0" smtClean="0"/>
              <a:t>	h</a:t>
            </a:r>
            <a:r>
              <a:rPr lang="en-US" dirty="0"/>
              <a:t>.  Dipole forces</a:t>
            </a:r>
          </a:p>
          <a:p>
            <a:r>
              <a:rPr lang="en-US" dirty="0"/>
              <a:t>31.  intermolecular forces present between ammonia (NH</a:t>
            </a:r>
            <a:r>
              <a:rPr lang="en-US" baseline="-25000" dirty="0"/>
              <a:t>3</a:t>
            </a:r>
            <a:r>
              <a:rPr lang="en-US" dirty="0"/>
              <a:t>) molecules		</a:t>
            </a: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/>
              <a:t>.   Dispersion forces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32.  Compare and contrast single, double, and triple covalent bonds in terms of strength and bond length.</a:t>
            </a:r>
          </a:p>
          <a:p>
            <a:r>
              <a:rPr lang="en-US" dirty="0"/>
              <a:t>33.  Do substances with </a:t>
            </a:r>
            <a:r>
              <a:rPr lang="en-US" b="1" u="sng" dirty="0"/>
              <a:t>stronger or weaker</a:t>
            </a:r>
            <a:r>
              <a:rPr lang="en-US" dirty="0"/>
              <a:t> intermolecular forces tend to have higher melting and boiling points?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For each of the following: 	a.  CH</a:t>
            </a:r>
            <a:r>
              <a:rPr lang="en-US" b="1" baseline="-25000" dirty="0"/>
              <a:t>4</a:t>
            </a:r>
            <a:r>
              <a:rPr lang="en-US" b="1" dirty="0"/>
              <a:t>		b.  H</a:t>
            </a:r>
            <a:r>
              <a:rPr lang="en-US" b="1" baseline="-25000" dirty="0"/>
              <a:t>2</a:t>
            </a:r>
            <a:r>
              <a:rPr lang="en-US" b="1" dirty="0"/>
              <a:t>O		c.  CO</a:t>
            </a:r>
            <a:r>
              <a:rPr lang="en-US" b="1" baseline="-25000" dirty="0"/>
              <a:t>2</a:t>
            </a:r>
            <a:r>
              <a:rPr lang="en-US" b="1" dirty="0"/>
              <a:t>		d.  NH</a:t>
            </a:r>
            <a:r>
              <a:rPr lang="en-US" b="1" baseline="-25000" dirty="0"/>
              <a:t>3</a:t>
            </a:r>
            <a:r>
              <a:rPr lang="en-US" b="1" dirty="0"/>
              <a:t>	</a:t>
            </a:r>
            <a:endParaRPr lang="en-US" dirty="0"/>
          </a:p>
          <a:p>
            <a:r>
              <a:rPr lang="en-US" dirty="0"/>
              <a:t>(1) Draw the Lewis dot diagram (Lewis Structure)	</a:t>
            </a:r>
            <a:r>
              <a:rPr lang="en-US" dirty="0" smtClean="0"/>
              <a:t>	(</a:t>
            </a:r>
            <a:r>
              <a:rPr lang="en-US" dirty="0"/>
              <a:t>2) State the shape  </a:t>
            </a:r>
          </a:p>
          <a:p>
            <a:r>
              <a:rPr lang="en-US" dirty="0"/>
              <a:t>(3) Determine the overall polarity of the molecule  	(4) State the intermolecular forces exhibited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313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Page 3/3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49114" y="0"/>
            <a:ext cx="281598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Units 5 &amp;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37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1448</TotalTime>
  <Words>434</Words>
  <Application>Microsoft Office PowerPoint</Application>
  <PresentationFormat>Widescreen</PresentationFormat>
  <Paragraphs>221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Finals Review </vt:lpstr>
      <vt:lpstr>HW 9.1</vt:lpstr>
      <vt:lpstr>HW 9.1</vt:lpstr>
      <vt:lpstr>HW 9.1</vt:lpstr>
      <vt:lpstr>HW 9.2</vt:lpstr>
      <vt:lpstr>HW 9.2</vt:lpstr>
      <vt:lpstr>HW 9.3</vt:lpstr>
      <vt:lpstr>HW 9.3</vt:lpstr>
      <vt:lpstr>HW 9.3</vt:lpstr>
      <vt:lpstr>HW 9.4</vt:lpstr>
      <vt:lpstr>HW 9.4</vt:lpstr>
    </vt:vector>
  </TitlesOfParts>
  <Company>Hamilton Southeastern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Finals Review</dc:title>
  <dc:creator>Richardson, Alan</dc:creator>
  <cp:lastModifiedBy>Richardson, Alan</cp:lastModifiedBy>
  <cp:revision>8</cp:revision>
  <dcterms:created xsi:type="dcterms:W3CDTF">2017-12-07T14:23:55Z</dcterms:created>
  <dcterms:modified xsi:type="dcterms:W3CDTF">2017-12-08T17:33:54Z</dcterms:modified>
</cp:coreProperties>
</file>