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 id="270" r:id="rId17"/>
    <p:sldId id="271" r:id="rId18"/>
    <p:sldId id="272" r:id="rId19"/>
    <p:sldId id="273" r:id="rId20"/>
    <p:sldId id="275" r:id="rId21"/>
    <p:sldId id="281" r:id="rId22"/>
    <p:sldId id="276" r:id="rId23"/>
    <p:sldId id="277" r:id="rId24"/>
    <p:sldId id="278" r:id="rId25"/>
    <p:sldId id="282" r:id="rId26"/>
    <p:sldId id="279" r:id="rId27"/>
    <p:sldId id="280"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p:scale>
          <a:sx n="75" d="100"/>
          <a:sy n="75" d="100"/>
        </p:scale>
        <p:origin x="345"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226803-66D2-439A-B95F-346AC5E843E7}" type="slidenum">
              <a:rPr lang="en-US" altLang="en-US"/>
              <a:pPr/>
              <a:t>‹#›</a:t>
            </a:fld>
            <a:endParaRPr lang="en-US" altLang="en-US"/>
          </a:p>
        </p:txBody>
      </p:sp>
    </p:spTree>
    <p:extLst>
      <p:ext uri="{BB962C8B-B14F-4D97-AF65-F5344CB8AC3E}">
        <p14:creationId xmlns:p14="http://schemas.microsoft.com/office/powerpoint/2010/main" val="508461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58FDA0-C671-4F93-9F09-81A8D384DF12}" type="slidenum">
              <a:rPr lang="en-US" altLang="en-US"/>
              <a:pPr/>
              <a:t>‹#›</a:t>
            </a:fld>
            <a:endParaRPr lang="en-US" altLang="en-US"/>
          </a:p>
        </p:txBody>
      </p:sp>
    </p:spTree>
    <p:extLst>
      <p:ext uri="{BB962C8B-B14F-4D97-AF65-F5344CB8AC3E}">
        <p14:creationId xmlns:p14="http://schemas.microsoft.com/office/powerpoint/2010/main" val="387856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9A7B7C-FC8F-4EE3-87EE-9E3CCB42E045}" type="slidenum">
              <a:rPr lang="en-US" altLang="en-US"/>
              <a:pPr/>
              <a:t>‹#›</a:t>
            </a:fld>
            <a:endParaRPr lang="en-US" altLang="en-US"/>
          </a:p>
        </p:txBody>
      </p:sp>
    </p:spTree>
    <p:extLst>
      <p:ext uri="{BB962C8B-B14F-4D97-AF65-F5344CB8AC3E}">
        <p14:creationId xmlns:p14="http://schemas.microsoft.com/office/powerpoint/2010/main" val="1290998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7B89E6-892B-452C-816E-C84A1C2EA080}" type="slidenum">
              <a:rPr lang="en-US" altLang="en-US"/>
              <a:pPr/>
              <a:t>‹#›</a:t>
            </a:fld>
            <a:endParaRPr lang="en-US" altLang="en-US"/>
          </a:p>
        </p:txBody>
      </p:sp>
    </p:spTree>
    <p:extLst>
      <p:ext uri="{BB962C8B-B14F-4D97-AF65-F5344CB8AC3E}">
        <p14:creationId xmlns:p14="http://schemas.microsoft.com/office/powerpoint/2010/main" val="2036530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E29FF7B-1893-4FBE-B436-661FA2F24B75}" type="slidenum">
              <a:rPr lang="en-US" altLang="en-US"/>
              <a:pPr/>
              <a:t>‹#›</a:t>
            </a:fld>
            <a:endParaRPr lang="en-US" altLang="en-US"/>
          </a:p>
        </p:txBody>
      </p:sp>
    </p:spTree>
    <p:extLst>
      <p:ext uri="{BB962C8B-B14F-4D97-AF65-F5344CB8AC3E}">
        <p14:creationId xmlns:p14="http://schemas.microsoft.com/office/powerpoint/2010/main" val="4290215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E56EB42-0439-45C7-B077-90D11E178418}" type="slidenum">
              <a:rPr lang="en-US" altLang="en-US"/>
              <a:pPr/>
              <a:t>‹#›</a:t>
            </a:fld>
            <a:endParaRPr lang="en-US" altLang="en-US"/>
          </a:p>
        </p:txBody>
      </p:sp>
    </p:spTree>
    <p:extLst>
      <p:ext uri="{BB962C8B-B14F-4D97-AF65-F5344CB8AC3E}">
        <p14:creationId xmlns:p14="http://schemas.microsoft.com/office/powerpoint/2010/main" val="3079169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43551D2-E172-4921-BC2C-7D235B8228D8}" type="slidenum">
              <a:rPr lang="en-US" altLang="en-US"/>
              <a:pPr/>
              <a:t>‹#›</a:t>
            </a:fld>
            <a:endParaRPr lang="en-US" altLang="en-US"/>
          </a:p>
        </p:txBody>
      </p:sp>
    </p:spTree>
    <p:extLst>
      <p:ext uri="{BB962C8B-B14F-4D97-AF65-F5344CB8AC3E}">
        <p14:creationId xmlns:p14="http://schemas.microsoft.com/office/powerpoint/2010/main" val="3416023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2569E3-655F-4976-BE12-D644AF31BA6F}" type="slidenum">
              <a:rPr lang="en-US" altLang="en-US"/>
              <a:pPr/>
              <a:t>‹#›</a:t>
            </a:fld>
            <a:endParaRPr lang="en-US" altLang="en-US"/>
          </a:p>
        </p:txBody>
      </p:sp>
    </p:spTree>
    <p:extLst>
      <p:ext uri="{BB962C8B-B14F-4D97-AF65-F5344CB8AC3E}">
        <p14:creationId xmlns:p14="http://schemas.microsoft.com/office/powerpoint/2010/main" val="2847841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85958B-EC3A-4F32-B305-1FC751DE6587}" type="slidenum">
              <a:rPr lang="en-US" altLang="en-US"/>
              <a:pPr/>
              <a:t>‹#›</a:t>
            </a:fld>
            <a:endParaRPr lang="en-US" altLang="en-US"/>
          </a:p>
        </p:txBody>
      </p:sp>
    </p:spTree>
    <p:extLst>
      <p:ext uri="{BB962C8B-B14F-4D97-AF65-F5344CB8AC3E}">
        <p14:creationId xmlns:p14="http://schemas.microsoft.com/office/powerpoint/2010/main" val="3920513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3AF438-2E52-40D0-8600-C0D41D1399E5}" type="slidenum">
              <a:rPr lang="en-US" altLang="en-US"/>
              <a:pPr/>
              <a:t>‹#›</a:t>
            </a:fld>
            <a:endParaRPr lang="en-US" altLang="en-US"/>
          </a:p>
        </p:txBody>
      </p:sp>
    </p:spTree>
    <p:extLst>
      <p:ext uri="{BB962C8B-B14F-4D97-AF65-F5344CB8AC3E}">
        <p14:creationId xmlns:p14="http://schemas.microsoft.com/office/powerpoint/2010/main" val="861371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DB3C7D-1728-4023-A34C-2C9DE0373791}" type="slidenum">
              <a:rPr lang="en-US" altLang="en-US"/>
              <a:pPr/>
              <a:t>‹#›</a:t>
            </a:fld>
            <a:endParaRPr lang="en-US" altLang="en-US"/>
          </a:p>
        </p:txBody>
      </p:sp>
    </p:spTree>
    <p:extLst>
      <p:ext uri="{BB962C8B-B14F-4D97-AF65-F5344CB8AC3E}">
        <p14:creationId xmlns:p14="http://schemas.microsoft.com/office/powerpoint/2010/main" val="79157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11/29/2017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11/29/2017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11/29/2017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11/29/2017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D4B80E5-4C4E-4649-B10A-7C8A75568C55}" type="slidenum">
              <a:rPr lang="en-US" altLang="en-US"/>
              <a:pPr/>
              <a:t>‹#›</a:t>
            </a:fld>
            <a:endParaRPr lang="en-US" altLang="en-US"/>
          </a:p>
        </p:txBody>
      </p:sp>
    </p:spTree>
    <p:extLst>
      <p:ext uri="{BB962C8B-B14F-4D97-AF65-F5344CB8AC3E}">
        <p14:creationId xmlns:p14="http://schemas.microsoft.com/office/powerpoint/2010/main" val="19095744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Nomenclature</a:t>
            </a:r>
            <a:endParaRPr lang="en-US" dirty="0"/>
          </a:p>
        </p:txBody>
      </p:sp>
      <p:sp>
        <p:nvSpPr>
          <p:cNvPr id="3" name="Subtitle 2"/>
          <p:cNvSpPr>
            <a:spLocks noGrp="1"/>
          </p:cNvSpPr>
          <p:nvPr>
            <p:ph type="subTitle" idx="1"/>
          </p:nvPr>
        </p:nvSpPr>
        <p:spPr/>
        <p:txBody>
          <a:bodyPr/>
          <a:lstStyle/>
          <a:p>
            <a:r>
              <a:rPr lang="en-US" dirty="0" smtClean="0"/>
              <a:t>Unit 8</a:t>
            </a:r>
            <a:endParaRPr lang="en-US" dirty="0"/>
          </a:p>
        </p:txBody>
      </p:sp>
    </p:spTree>
    <p:extLst>
      <p:ext uri="{BB962C8B-B14F-4D97-AF65-F5344CB8AC3E}">
        <p14:creationId xmlns:p14="http://schemas.microsoft.com/office/powerpoint/2010/main" val="2286542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3" y="-44421"/>
            <a:ext cx="9404723" cy="723032"/>
          </a:xfrm>
        </p:spPr>
        <p:txBody>
          <a:bodyPr/>
          <a:lstStyle/>
          <a:p>
            <a:r>
              <a:rPr lang="en-US" dirty="0" smtClean="0"/>
              <a:t>Polyatomic Ions</a:t>
            </a:r>
            <a:endParaRPr lang="en-US" dirty="0"/>
          </a:p>
        </p:txBody>
      </p:sp>
      <p:sp>
        <p:nvSpPr>
          <p:cNvPr id="3" name="Content Placeholder 2"/>
          <p:cNvSpPr>
            <a:spLocks noGrp="1"/>
          </p:cNvSpPr>
          <p:nvPr>
            <p:ph idx="1"/>
          </p:nvPr>
        </p:nvSpPr>
        <p:spPr>
          <a:xfrm>
            <a:off x="224285" y="558554"/>
            <a:ext cx="10518477" cy="2611097"/>
          </a:xfrm>
        </p:spPr>
        <p:txBody>
          <a:bodyPr>
            <a:normAutofit lnSpcReduction="10000"/>
          </a:bodyPr>
          <a:lstStyle/>
          <a:p>
            <a:r>
              <a:rPr lang="en-US" dirty="0" smtClean="0"/>
              <a:t>The same rules apply to ionic compounds containing polyatomic ions as did for binary ionic compounds except there will be no changing of the end of the anion.</a:t>
            </a:r>
          </a:p>
          <a:p>
            <a:pPr lvl="1"/>
            <a:r>
              <a:rPr lang="en-US" dirty="0" smtClean="0"/>
              <a:t>Write the name of metal first (use stock (roman numerals) and classical name if necessary)</a:t>
            </a:r>
          </a:p>
          <a:p>
            <a:pPr lvl="1"/>
            <a:r>
              <a:rPr lang="en-US" dirty="0" smtClean="0"/>
              <a:t>Then write the name of the polyatomic ion (most polyatomic ions end in –</a:t>
            </a:r>
            <a:r>
              <a:rPr lang="en-US" dirty="0" err="1" smtClean="0"/>
              <a:t>ite</a:t>
            </a:r>
            <a:r>
              <a:rPr lang="en-US" dirty="0" smtClean="0"/>
              <a:t> or –ate except; hydroxide (OH</a:t>
            </a:r>
            <a:r>
              <a:rPr lang="en-US" baseline="30000" dirty="0" smtClean="0"/>
              <a:t>-</a:t>
            </a:r>
            <a:r>
              <a:rPr lang="en-US" dirty="0" smtClean="0"/>
              <a:t>), peroxide (O</a:t>
            </a:r>
            <a:r>
              <a:rPr lang="en-US" baseline="-25000" dirty="0" smtClean="0"/>
              <a:t>2</a:t>
            </a:r>
            <a:r>
              <a:rPr lang="en-US" baseline="30000" dirty="0" smtClean="0"/>
              <a:t>-2</a:t>
            </a:r>
            <a:r>
              <a:rPr lang="en-US" dirty="0" smtClean="0"/>
              <a:t>) and cyanide (CN</a:t>
            </a:r>
            <a:r>
              <a:rPr lang="en-US" baseline="30000" dirty="0" smtClean="0"/>
              <a:t>-</a:t>
            </a:r>
            <a:r>
              <a:rPr lang="en-US" dirty="0" smtClean="0"/>
              <a:t>).</a:t>
            </a:r>
          </a:p>
          <a:p>
            <a:pPr lvl="1"/>
            <a:r>
              <a:rPr lang="en-US" dirty="0" smtClean="0"/>
              <a:t>Ex:</a:t>
            </a:r>
          </a:p>
        </p:txBody>
      </p:sp>
      <p:sp>
        <p:nvSpPr>
          <p:cNvPr id="4" name="Content Placeholder 2"/>
          <p:cNvSpPr txBox="1">
            <a:spLocks/>
          </p:cNvSpPr>
          <p:nvPr/>
        </p:nvSpPr>
        <p:spPr>
          <a:xfrm>
            <a:off x="1334276" y="2725573"/>
            <a:ext cx="5805579" cy="4773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Write the chemical formula for the following:</a:t>
            </a:r>
          </a:p>
        </p:txBody>
      </p:sp>
      <p:sp>
        <p:nvSpPr>
          <p:cNvPr id="5" name="Text Box 7"/>
          <p:cNvSpPr txBox="1">
            <a:spLocks noChangeArrowheads="1"/>
          </p:cNvSpPr>
          <p:nvPr/>
        </p:nvSpPr>
        <p:spPr bwMode="auto">
          <a:xfrm>
            <a:off x="606724" y="3497381"/>
            <a:ext cx="522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Na</a:t>
            </a:r>
            <a:endParaRPr lang="en-US" altLang="en-US" baseline="-25000">
              <a:solidFill>
                <a:srgbClr val="FF0000"/>
              </a:solidFill>
              <a:latin typeface="Elephant" panose="02020904090505020303" pitchFamily="18" charset="0"/>
            </a:endParaRPr>
          </a:p>
        </p:txBody>
      </p:sp>
      <p:sp>
        <p:nvSpPr>
          <p:cNvPr id="6" name="Text Box 8"/>
          <p:cNvSpPr txBox="1">
            <a:spLocks noChangeArrowheads="1"/>
          </p:cNvSpPr>
          <p:nvPr/>
        </p:nvSpPr>
        <p:spPr bwMode="auto">
          <a:xfrm>
            <a:off x="149524" y="3192581"/>
            <a:ext cx="1982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a. Sodium Phosphate</a:t>
            </a:r>
          </a:p>
        </p:txBody>
      </p:sp>
      <p:sp>
        <p:nvSpPr>
          <p:cNvPr id="7" name="Text Box 9"/>
          <p:cNvSpPr txBox="1">
            <a:spLocks noChangeArrowheads="1"/>
          </p:cNvSpPr>
          <p:nvPr/>
        </p:nvSpPr>
        <p:spPr bwMode="auto">
          <a:xfrm>
            <a:off x="879774" y="3497381"/>
            <a:ext cx="392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+1</a:t>
            </a:r>
          </a:p>
        </p:txBody>
      </p:sp>
      <p:sp>
        <p:nvSpPr>
          <p:cNvPr id="8" name="Text Box 10"/>
          <p:cNvSpPr txBox="1">
            <a:spLocks noChangeArrowheads="1"/>
          </p:cNvSpPr>
          <p:nvPr/>
        </p:nvSpPr>
        <p:spPr bwMode="auto">
          <a:xfrm>
            <a:off x="1092499" y="3494206"/>
            <a:ext cx="682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PO</a:t>
            </a:r>
            <a:r>
              <a:rPr lang="en-US" altLang="en-US" baseline="-25000">
                <a:solidFill>
                  <a:srgbClr val="FF0000"/>
                </a:solidFill>
                <a:latin typeface="Elephant" panose="02020904090505020303" pitchFamily="18" charset="0"/>
              </a:rPr>
              <a:t>4</a:t>
            </a:r>
          </a:p>
        </p:txBody>
      </p:sp>
      <p:sp>
        <p:nvSpPr>
          <p:cNvPr id="9" name="Text Box 11"/>
          <p:cNvSpPr txBox="1">
            <a:spLocks noChangeArrowheads="1"/>
          </p:cNvSpPr>
          <p:nvPr/>
        </p:nvSpPr>
        <p:spPr bwMode="auto">
          <a:xfrm>
            <a:off x="1473499" y="3481506"/>
            <a:ext cx="336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-3</a:t>
            </a:r>
          </a:p>
        </p:txBody>
      </p:sp>
      <p:sp>
        <p:nvSpPr>
          <p:cNvPr id="10" name="Text Box 12"/>
          <p:cNvSpPr txBox="1">
            <a:spLocks noChangeArrowheads="1"/>
          </p:cNvSpPr>
          <p:nvPr/>
        </p:nvSpPr>
        <p:spPr bwMode="auto">
          <a:xfrm>
            <a:off x="943274" y="3602156"/>
            <a:ext cx="293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3</a:t>
            </a:r>
          </a:p>
        </p:txBody>
      </p:sp>
      <p:sp>
        <p:nvSpPr>
          <p:cNvPr id="11" name="Text Box 14"/>
          <p:cNvSpPr txBox="1">
            <a:spLocks noChangeArrowheads="1"/>
          </p:cNvSpPr>
          <p:nvPr/>
        </p:nvSpPr>
        <p:spPr bwMode="auto">
          <a:xfrm>
            <a:off x="2171999" y="3195756"/>
            <a:ext cx="1951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b. hydrogen peroxide</a:t>
            </a:r>
          </a:p>
        </p:txBody>
      </p:sp>
      <p:sp>
        <p:nvSpPr>
          <p:cNvPr id="12" name="Text Box 15"/>
          <p:cNvSpPr txBox="1">
            <a:spLocks noChangeArrowheads="1"/>
          </p:cNvSpPr>
          <p:nvPr/>
        </p:nvSpPr>
        <p:spPr bwMode="auto">
          <a:xfrm>
            <a:off x="2435524" y="3478331"/>
            <a:ext cx="414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H</a:t>
            </a:r>
            <a:endParaRPr lang="en-US" altLang="en-US" baseline="-25000">
              <a:solidFill>
                <a:srgbClr val="FF0000"/>
              </a:solidFill>
              <a:latin typeface="Elephant" panose="02020904090505020303" pitchFamily="18" charset="0"/>
            </a:endParaRPr>
          </a:p>
        </p:txBody>
      </p:sp>
      <p:sp>
        <p:nvSpPr>
          <p:cNvPr id="13" name="Text Box 16"/>
          <p:cNvSpPr txBox="1">
            <a:spLocks noChangeArrowheads="1"/>
          </p:cNvSpPr>
          <p:nvPr/>
        </p:nvSpPr>
        <p:spPr bwMode="auto">
          <a:xfrm>
            <a:off x="2651424" y="3481506"/>
            <a:ext cx="392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+1</a:t>
            </a:r>
          </a:p>
        </p:txBody>
      </p:sp>
      <p:sp>
        <p:nvSpPr>
          <p:cNvPr id="14" name="Text Box 17"/>
          <p:cNvSpPr txBox="1">
            <a:spLocks noChangeArrowheads="1"/>
          </p:cNvSpPr>
          <p:nvPr/>
        </p:nvSpPr>
        <p:spPr bwMode="auto">
          <a:xfrm>
            <a:off x="2851449" y="348150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O</a:t>
            </a:r>
            <a:r>
              <a:rPr lang="en-US" altLang="en-US" baseline="-25000">
                <a:solidFill>
                  <a:srgbClr val="FF0000"/>
                </a:solidFill>
                <a:latin typeface="Elephant" panose="02020904090505020303" pitchFamily="18" charset="0"/>
              </a:rPr>
              <a:t>2</a:t>
            </a:r>
          </a:p>
        </p:txBody>
      </p:sp>
      <p:sp>
        <p:nvSpPr>
          <p:cNvPr id="15" name="Text Box 18"/>
          <p:cNvSpPr txBox="1">
            <a:spLocks noChangeArrowheads="1"/>
          </p:cNvSpPr>
          <p:nvPr/>
        </p:nvSpPr>
        <p:spPr bwMode="auto">
          <a:xfrm>
            <a:off x="3029249" y="3468806"/>
            <a:ext cx="338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-2</a:t>
            </a:r>
          </a:p>
        </p:txBody>
      </p:sp>
      <p:sp>
        <p:nvSpPr>
          <p:cNvPr id="16" name="Text Box 19"/>
          <p:cNvSpPr txBox="1">
            <a:spLocks noChangeArrowheads="1"/>
          </p:cNvSpPr>
          <p:nvPr/>
        </p:nvSpPr>
        <p:spPr bwMode="auto">
          <a:xfrm>
            <a:off x="2679999" y="3548181"/>
            <a:ext cx="293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p>
        </p:txBody>
      </p:sp>
      <p:sp>
        <p:nvSpPr>
          <p:cNvPr id="17" name="Text Box 20"/>
          <p:cNvSpPr txBox="1">
            <a:spLocks noChangeArrowheads="1"/>
          </p:cNvSpPr>
          <p:nvPr/>
        </p:nvSpPr>
        <p:spPr bwMode="auto">
          <a:xfrm>
            <a:off x="4219874" y="3195756"/>
            <a:ext cx="2084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c. ferrous hypochlorite </a:t>
            </a:r>
          </a:p>
        </p:txBody>
      </p:sp>
      <p:sp>
        <p:nvSpPr>
          <p:cNvPr id="18" name="Text Box 21"/>
          <p:cNvSpPr txBox="1">
            <a:spLocks noChangeArrowheads="1"/>
          </p:cNvSpPr>
          <p:nvPr/>
        </p:nvSpPr>
        <p:spPr bwMode="auto">
          <a:xfrm>
            <a:off x="4492924" y="3462456"/>
            <a:ext cx="484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Fe</a:t>
            </a:r>
          </a:p>
        </p:txBody>
      </p:sp>
      <p:sp>
        <p:nvSpPr>
          <p:cNvPr id="19" name="Text Box 22"/>
          <p:cNvSpPr txBox="1">
            <a:spLocks noChangeArrowheads="1"/>
          </p:cNvSpPr>
          <p:nvPr/>
        </p:nvSpPr>
        <p:spPr bwMode="auto">
          <a:xfrm>
            <a:off x="4721524" y="3468806"/>
            <a:ext cx="422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+2</a:t>
            </a:r>
          </a:p>
        </p:txBody>
      </p:sp>
      <p:sp>
        <p:nvSpPr>
          <p:cNvPr id="20" name="Text Box 23"/>
          <p:cNvSpPr txBox="1">
            <a:spLocks noChangeArrowheads="1"/>
          </p:cNvSpPr>
          <p:nvPr/>
        </p:nvSpPr>
        <p:spPr bwMode="auto">
          <a:xfrm>
            <a:off x="4953299" y="3478331"/>
            <a:ext cx="64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ClO</a:t>
            </a:r>
          </a:p>
        </p:txBody>
      </p:sp>
      <p:sp>
        <p:nvSpPr>
          <p:cNvPr id="21" name="Text Box 24"/>
          <p:cNvSpPr txBox="1">
            <a:spLocks noChangeArrowheads="1"/>
          </p:cNvSpPr>
          <p:nvPr/>
        </p:nvSpPr>
        <p:spPr bwMode="auto">
          <a:xfrm>
            <a:off x="5407324" y="3421181"/>
            <a:ext cx="307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-1</a:t>
            </a:r>
          </a:p>
        </p:txBody>
      </p:sp>
      <p:sp>
        <p:nvSpPr>
          <p:cNvPr id="22" name="Text Box 25"/>
          <p:cNvSpPr txBox="1">
            <a:spLocks noChangeArrowheads="1"/>
          </p:cNvSpPr>
          <p:nvPr/>
        </p:nvSpPr>
        <p:spPr bwMode="auto">
          <a:xfrm>
            <a:off x="4843762" y="3491031"/>
            <a:ext cx="854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a:t>
            </a:r>
          </a:p>
        </p:txBody>
      </p:sp>
      <p:sp>
        <p:nvSpPr>
          <p:cNvPr id="23" name="Text Box 26"/>
          <p:cNvSpPr txBox="1">
            <a:spLocks noChangeArrowheads="1"/>
          </p:cNvSpPr>
          <p:nvPr/>
        </p:nvSpPr>
        <p:spPr bwMode="auto">
          <a:xfrm>
            <a:off x="5483524" y="3627556"/>
            <a:ext cx="295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p>
        </p:txBody>
      </p:sp>
      <p:sp>
        <p:nvSpPr>
          <p:cNvPr id="24" name="Text Box 27"/>
          <p:cNvSpPr txBox="1">
            <a:spLocks noChangeArrowheads="1"/>
          </p:cNvSpPr>
          <p:nvPr/>
        </p:nvSpPr>
        <p:spPr bwMode="auto">
          <a:xfrm>
            <a:off x="6321724" y="3192581"/>
            <a:ext cx="1979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d. ammonium sulfate </a:t>
            </a:r>
          </a:p>
        </p:txBody>
      </p:sp>
      <p:sp>
        <p:nvSpPr>
          <p:cNvPr id="25" name="Text Box 28"/>
          <p:cNvSpPr txBox="1">
            <a:spLocks noChangeArrowheads="1"/>
          </p:cNvSpPr>
          <p:nvPr/>
        </p:nvSpPr>
        <p:spPr bwMode="auto">
          <a:xfrm>
            <a:off x="6474124" y="3510081"/>
            <a:ext cx="72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NH</a:t>
            </a:r>
            <a:r>
              <a:rPr lang="en-US" altLang="en-US" baseline="-25000">
                <a:solidFill>
                  <a:srgbClr val="FF0000"/>
                </a:solidFill>
                <a:latin typeface="Elephant" panose="02020904090505020303" pitchFamily="18" charset="0"/>
              </a:rPr>
              <a:t>4</a:t>
            </a:r>
            <a:endParaRPr lang="en-US" altLang="en-US">
              <a:solidFill>
                <a:srgbClr val="FF0000"/>
              </a:solidFill>
              <a:latin typeface="Elephant" panose="02020904090505020303" pitchFamily="18" charset="0"/>
            </a:endParaRPr>
          </a:p>
        </p:txBody>
      </p:sp>
      <p:sp>
        <p:nvSpPr>
          <p:cNvPr id="26" name="Text Box 29"/>
          <p:cNvSpPr txBox="1">
            <a:spLocks noChangeArrowheads="1"/>
          </p:cNvSpPr>
          <p:nvPr/>
        </p:nvSpPr>
        <p:spPr bwMode="auto">
          <a:xfrm>
            <a:off x="6883699" y="3484681"/>
            <a:ext cx="392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+1</a:t>
            </a:r>
          </a:p>
        </p:txBody>
      </p:sp>
      <p:sp>
        <p:nvSpPr>
          <p:cNvPr id="27" name="Text Box 30"/>
          <p:cNvSpPr txBox="1">
            <a:spLocks noChangeArrowheads="1"/>
          </p:cNvSpPr>
          <p:nvPr/>
        </p:nvSpPr>
        <p:spPr bwMode="auto">
          <a:xfrm>
            <a:off x="7105949" y="3506906"/>
            <a:ext cx="658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SO</a:t>
            </a:r>
            <a:r>
              <a:rPr lang="en-US" altLang="en-US" baseline="-25000">
                <a:solidFill>
                  <a:srgbClr val="FF0000"/>
                </a:solidFill>
                <a:latin typeface="Elephant" panose="02020904090505020303" pitchFamily="18" charset="0"/>
              </a:rPr>
              <a:t>4</a:t>
            </a:r>
            <a:endParaRPr lang="en-US" altLang="en-US">
              <a:solidFill>
                <a:srgbClr val="FF0000"/>
              </a:solidFill>
              <a:latin typeface="Elephant" panose="02020904090505020303" pitchFamily="18" charset="0"/>
            </a:endParaRPr>
          </a:p>
        </p:txBody>
      </p:sp>
      <p:sp>
        <p:nvSpPr>
          <p:cNvPr id="28" name="Text Box 31"/>
          <p:cNvSpPr txBox="1">
            <a:spLocks noChangeArrowheads="1"/>
          </p:cNvSpPr>
          <p:nvPr/>
        </p:nvSpPr>
        <p:spPr bwMode="auto">
          <a:xfrm>
            <a:off x="7525049" y="3497381"/>
            <a:ext cx="338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-2</a:t>
            </a:r>
          </a:p>
        </p:txBody>
      </p:sp>
      <p:sp>
        <p:nvSpPr>
          <p:cNvPr id="29" name="Text Box 32"/>
          <p:cNvSpPr txBox="1">
            <a:spLocks noChangeArrowheads="1"/>
          </p:cNvSpPr>
          <p:nvPr/>
        </p:nvSpPr>
        <p:spPr bwMode="auto">
          <a:xfrm>
            <a:off x="6324899" y="3497381"/>
            <a:ext cx="96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a:t>
            </a:r>
          </a:p>
        </p:txBody>
      </p:sp>
      <p:sp>
        <p:nvSpPr>
          <p:cNvPr id="30" name="Text Box 33"/>
          <p:cNvSpPr txBox="1">
            <a:spLocks noChangeArrowheads="1"/>
          </p:cNvSpPr>
          <p:nvPr/>
        </p:nvSpPr>
        <p:spPr bwMode="auto">
          <a:xfrm>
            <a:off x="7083724" y="3691056"/>
            <a:ext cx="295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p>
        </p:txBody>
      </p:sp>
      <p:sp>
        <p:nvSpPr>
          <p:cNvPr id="31" name="Text Box 34"/>
          <p:cNvSpPr txBox="1">
            <a:spLocks noChangeArrowheads="1"/>
          </p:cNvSpPr>
          <p:nvPr/>
        </p:nvSpPr>
        <p:spPr bwMode="auto">
          <a:xfrm>
            <a:off x="8312449" y="3177505"/>
            <a:ext cx="1970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e. calcium carbonate </a:t>
            </a:r>
          </a:p>
        </p:txBody>
      </p:sp>
      <p:sp>
        <p:nvSpPr>
          <p:cNvPr id="32" name="Text Box 35"/>
          <p:cNvSpPr txBox="1">
            <a:spLocks noChangeArrowheads="1"/>
          </p:cNvSpPr>
          <p:nvPr/>
        </p:nvSpPr>
        <p:spPr bwMode="auto">
          <a:xfrm>
            <a:off x="8617249" y="3463255"/>
            <a:ext cx="496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Ca</a:t>
            </a:r>
          </a:p>
        </p:txBody>
      </p:sp>
      <p:sp>
        <p:nvSpPr>
          <p:cNvPr id="33" name="Text Box 36"/>
          <p:cNvSpPr txBox="1">
            <a:spLocks noChangeArrowheads="1"/>
          </p:cNvSpPr>
          <p:nvPr/>
        </p:nvSpPr>
        <p:spPr bwMode="auto">
          <a:xfrm>
            <a:off x="8874424" y="3482305"/>
            <a:ext cx="422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+2</a:t>
            </a:r>
          </a:p>
        </p:txBody>
      </p:sp>
      <p:sp>
        <p:nvSpPr>
          <p:cNvPr id="34" name="Text Box 37"/>
          <p:cNvSpPr txBox="1">
            <a:spLocks noChangeArrowheads="1"/>
          </p:cNvSpPr>
          <p:nvPr/>
        </p:nvSpPr>
        <p:spPr bwMode="auto">
          <a:xfrm>
            <a:off x="9052224" y="3482305"/>
            <a:ext cx="681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CO</a:t>
            </a:r>
            <a:r>
              <a:rPr lang="en-US" altLang="en-US" baseline="-25000">
                <a:solidFill>
                  <a:srgbClr val="FF0000"/>
                </a:solidFill>
                <a:latin typeface="Elephant" panose="02020904090505020303" pitchFamily="18" charset="0"/>
              </a:rPr>
              <a:t>3</a:t>
            </a:r>
            <a:endParaRPr lang="en-US" altLang="en-US">
              <a:solidFill>
                <a:srgbClr val="FF0000"/>
              </a:solidFill>
              <a:latin typeface="Elephant" panose="02020904090505020303" pitchFamily="18" charset="0"/>
            </a:endParaRPr>
          </a:p>
        </p:txBody>
      </p:sp>
      <p:sp>
        <p:nvSpPr>
          <p:cNvPr id="35" name="Text Box 38"/>
          <p:cNvSpPr txBox="1">
            <a:spLocks noChangeArrowheads="1"/>
          </p:cNvSpPr>
          <p:nvPr/>
        </p:nvSpPr>
        <p:spPr bwMode="auto">
          <a:xfrm>
            <a:off x="9531649" y="3453730"/>
            <a:ext cx="338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-2</a:t>
            </a:r>
          </a:p>
        </p:txBody>
      </p:sp>
      <p:sp>
        <p:nvSpPr>
          <p:cNvPr id="36" name="Text Box 39"/>
          <p:cNvSpPr txBox="1">
            <a:spLocks noChangeArrowheads="1"/>
          </p:cNvSpPr>
          <p:nvPr/>
        </p:nvSpPr>
        <p:spPr bwMode="auto">
          <a:xfrm>
            <a:off x="10297603" y="3148157"/>
            <a:ext cx="1876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f. copper (II) nitrate  </a:t>
            </a:r>
          </a:p>
        </p:txBody>
      </p:sp>
      <p:sp>
        <p:nvSpPr>
          <p:cNvPr id="37" name="Text Box 40"/>
          <p:cNvSpPr txBox="1">
            <a:spLocks noChangeArrowheads="1"/>
          </p:cNvSpPr>
          <p:nvPr/>
        </p:nvSpPr>
        <p:spPr bwMode="auto">
          <a:xfrm>
            <a:off x="10858020" y="3470263"/>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Cu</a:t>
            </a:r>
          </a:p>
        </p:txBody>
      </p:sp>
      <p:sp>
        <p:nvSpPr>
          <p:cNvPr id="38" name="Text Box 41"/>
          <p:cNvSpPr txBox="1">
            <a:spLocks noChangeArrowheads="1"/>
          </p:cNvSpPr>
          <p:nvPr/>
        </p:nvSpPr>
        <p:spPr bwMode="auto">
          <a:xfrm>
            <a:off x="11115195" y="3457563"/>
            <a:ext cx="422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+2</a:t>
            </a:r>
          </a:p>
        </p:txBody>
      </p:sp>
      <p:sp>
        <p:nvSpPr>
          <p:cNvPr id="39" name="Text Box 42"/>
          <p:cNvSpPr txBox="1">
            <a:spLocks noChangeArrowheads="1"/>
          </p:cNvSpPr>
          <p:nvPr/>
        </p:nvSpPr>
        <p:spPr bwMode="auto">
          <a:xfrm>
            <a:off x="11292995" y="3470263"/>
            <a:ext cx="706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NO</a:t>
            </a:r>
            <a:r>
              <a:rPr lang="en-US" altLang="en-US" baseline="-25000">
                <a:solidFill>
                  <a:srgbClr val="FF0000"/>
                </a:solidFill>
                <a:latin typeface="Elephant" panose="02020904090505020303" pitchFamily="18" charset="0"/>
              </a:rPr>
              <a:t>3</a:t>
            </a:r>
            <a:endParaRPr lang="en-US" altLang="en-US">
              <a:solidFill>
                <a:srgbClr val="FF0000"/>
              </a:solidFill>
              <a:latin typeface="Elephant" panose="02020904090505020303" pitchFamily="18" charset="0"/>
            </a:endParaRPr>
          </a:p>
        </p:txBody>
      </p:sp>
      <p:sp>
        <p:nvSpPr>
          <p:cNvPr id="40" name="Text Box 43"/>
          <p:cNvSpPr txBox="1">
            <a:spLocks noChangeArrowheads="1"/>
          </p:cNvSpPr>
          <p:nvPr/>
        </p:nvSpPr>
        <p:spPr bwMode="auto">
          <a:xfrm>
            <a:off x="11800995" y="3470263"/>
            <a:ext cx="307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solidFill>
                  <a:srgbClr val="FF0000"/>
                </a:solidFill>
                <a:latin typeface="Elephant" panose="02020904090505020303" pitchFamily="18" charset="0"/>
              </a:rPr>
              <a:t>-1</a:t>
            </a:r>
          </a:p>
        </p:txBody>
      </p:sp>
      <p:sp>
        <p:nvSpPr>
          <p:cNvPr id="41" name="Text Box 44"/>
          <p:cNvSpPr txBox="1">
            <a:spLocks noChangeArrowheads="1"/>
          </p:cNvSpPr>
          <p:nvPr/>
        </p:nvSpPr>
        <p:spPr bwMode="auto">
          <a:xfrm>
            <a:off x="11160424" y="3485480"/>
            <a:ext cx="96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a:t>
            </a:r>
          </a:p>
        </p:txBody>
      </p:sp>
      <p:sp>
        <p:nvSpPr>
          <p:cNvPr id="42" name="Text Box 45"/>
          <p:cNvSpPr txBox="1">
            <a:spLocks noChangeArrowheads="1"/>
          </p:cNvSpPr>
          <p:nvPr/>
        </p:nvSpPr>
        <p:spPr bwMode="auto">
          <a:xfrm>
            <a:off x="11938299" y="3596605"/>
            <a:ext cx="295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p>
        </p:txBody>
      </p:sp>
      <p:sp>
        <p:nvSpPr>
          <p:cNvPr id="43" name="Content Placeholder 2"/>
          <p:cNvSpPr txBox="1">
            <a:spLocks/>
          </p:cNvSpPr>
          <p:nvPr/>
        </p:nvSpPr>
        <p:spPr>
          <a:xfrm>
            <a:off x="613551" y="3980780"/>
            <a:ext cx="10923919" cy="4773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Write the chemical name for the following (include classical and stock names):</a:t>
            </a:r>
          </a:p>
        </p:txBody>
      </p:sp>
      <p:sp>
        <p:nvSpPr>
          <p:cNvPr id="76" name="Text Box 46"/>
          <p:cNvSpPr txBox="1">
            <a:spLocks noChangeArrowheads="1"/>
          </p:cNvSpPr>
          <p:nvPr/>
        </p:nvSpPr>
        <p:spPr bwMode="auto">
          <a:xfrm>
            <a:off x="694427" y="4239831"/>
            <a:ext cx="1217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a. Fe</a:t>
            </a:r>
            <a:r>
              <a:rPr lang="en-US" altLang="en-US" baseline="-25000">
                <a:latin typeface="Arial Narrow" panose="020B0606020202030204" pitchFamily="34" charset="0"/>
              </a:rPr>
              <a:t>2</a:t>
            </a:r>
            <a:r>
              <a:rPr lang="en-US" altLang="en-US">
                <a:latin typeface="Arial Narrow" panose="020B0606020202030204" pitchFamily="34" charset="0"/>
              </a:rPr>
              <a:t>(SO</a:t>
            </a:r>
            <a:r>
              <a:rPr lang="en-US" altLang="en-US" baseline="-25000">
                <a:latin typeface="Arial Narrow" panose="020B0606020202030204" pitchFamily="34" charset="0"/>
              </a:rPr>
              <a:t>4</a:t>
            </a:r>
            <a:r>
              <a:rPr lang="en-US" altLang="en-US">
                <a:latin typeface="Arial Narrow" panose="020B0606020202030204" pitchFamily="34" charset="0"/>
              </a:rPr>
              <a:t>)</a:t>
            </a:r>
            <a:r>
              <a:rPr lang="en-US" altLang="en-US" baseline="-25000">
                <a:latin typeface="Arial Narrow" panose="020B0606020202030204" pitchFamily="34" charset="0"/>
              </a:rPr>
              <a:t>3</a:t>
            </a:r>
            <a:endParaRPr lang="en-US" altLang="en-US">
              <a:latin typeface="Arial Narrow" panose="020B0606020202030204" pitchFamily="34" charset="0"/>
            </a:endParaRPr>
          </a:p>
        </p:txBody>
      </p:sp>
      <p:sp>
        <p:nvSpPr>
          <p:cNvPr id="77" name="Text Box 47"/>
          <p:cNvSpPr txBox="1">
            <a:spLocks noChangeArrowheads="1"/>
          </p:cNvSpPr>
          <p:nvPr/>
        </p:nvSpPr>
        <p:spPr bwMode="auto">
          <a:xfrm>
            <a:off x="694427" y="4697031"/>
            <a:ext cx="1443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iron (       )  </a:t>
            </a:r>
            <a:endParaRPr lang="en-US" altLang="en-US" baseline="-25000">
              <a:solidFill>
                <a:srgbClr val="FF0000"/>
              </a:solidFill>
              <a:latin typeface="Elephant" panose="02020904090505020303" pitchFamily="18" charset="0"/>
            </a:endParaRPr>
          </a:p>
        </p:txBody>
      </p:sp>
      <p:sp>
        <p:nvSpPr>
          <p:cNvPr id="78" name="Text Box 48"/>
          <p:cNvSpPr txBox="1">
            <a:spLocks noChangeArrowheads="1"/>
          </p:cNvSpPr>
          <p:nvPr/>
        </p:nvSpPr>
        <p:spPr bwMode="auto">
          <a:xfrm>
            <a:off x="1348477" y="4697031"/>
            <a:ext cx="550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III</a:t>
            </a:r>
            <a:endParaRPr lang="en-US" altLang="en-US" baseline="-25000">
              <a:solidFill>
                <a:srgbClr val="FF0000"/>
              </a:solidFill>
              <a:latin typeface="Elephant" panose="02020904090505020303" pitchFamily="18" charset="0"/>
            </a:endParaRPr>
          </a:p>
        </p:txBody>
      </p:sp>
      <p:sp>
        <p:nvSpPr>
          <p:cNvPr id="79" name="Text Box 49"/>
          <p:cNvSpPr txBox="1">
            <a:spLocks noChangeArrowheads="1"/>
          </p:cNvSpPr>
          <p:nvPr/>
        </p:nvSpPr>
        <p:spPr bwMode="auto">
          <a:xfrm>
            <a:off x="5008652" y="4435791"/>
            <a:ext cx="1116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b. Na</a:t>
            </a:r>
            <a:r>
              <a:rPr lang="en-US" altLang="en-US" baseline="-25000" dirty="0">
                <a:latin typeface="Arial Narrow" panose="020B0606020202030204" pitchFamily="34" charset="0"/>
              </a:rPr>
              <a:t>2</a:t>
            </a:r>
            <a:r>
              <a:rPr lang="en-US" altLang="en-US" dirty="0">
                <a:latin typeface="Arial Narrow" panose="020B0606020202030204" pitchFamily="34" charset="0"/>
              </a:rPr>
              <a:t>CrO</a:t>
            </a:r>
            <a:r>
              <a:rPr lang="en-US" altLang="en-US" baseline="-25000" dirty="0">
                <a:latin typeface="Arial Narrow" panose="020B0606020202030204" pitchFamily="34" charset="0"/>
              </a:rPr>
              <a:t>4</a:t>
            </a:r>
            <a:endParaRPr lang="en-US" altLang="en-US" dirty="0">
              <a:latin typeface="Arial Narrow" panose="020B0606020202030204" pitchFamily="34" charset="0"/>
            </a:endParaRPr>
          </a:p>
        </p:txBody>
      </p:sp>
      <p:sp>
        <p:nvSpPr>
          <p:cNvPr id="80" name="Text Box 50"/>
          <p:cNvSpPr txBox="1">
            <a:spLocks noChangeArrowheads="1"/>
          </p:cNvSpPr>
          <p:nvPr/>
        </p:nvSpPr>
        <p:spPr bwMode="auto">
          <a:xfrm>
            <a:off x="1913627" y="4681156"/>
            <a:ext cx="949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sulfate</a:t>
            </a:r>
            <a:endParaRPr lang="en-US" altLang="en-US" baseline="-25000">
              <a:solidFill>
                <a:srgbClr val="FF0000"/>
              </a:solidFill>
              <a:latin typeface="Elephant" panose="02020904090505020303" pitchFamily="18" charset="0"/>
            </a:endParaRPr>
          </a:p>
        </p:txBody>
      </p:sp>
      <p:sp>
        <p:nvSpPr>
          <p:cNvPr id="81" name="Text Box 51"/>
          <p:cNvSpPr txBox="1">
            <a:spLocks noChangeArrowheads="1"/>
          </p:cNvSpPr>
          <p:nvPr/>
        </p:nvSpPr>
        <p:spPr bwMode="auto">
          <a:xfrm>
            <a:off x="465827" y="4449381"/>
            <a:ext cx="782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stock</a:t>
            </a:r>
            <a:endParaRPr lang="en-US" altLang="en-US" baseline="-25000">
              <a:solidFill>
                <a:schemeClr val="accent2"/>
              </a:solidFill>
              <a:latin typeface="Elephant" panose="02020904090505020303" pitchFamily="18" charset="0"/>
            </a:endParaRPr>
          </a:p>
        </p:txBody>
      </p:sp>
      <p:sp>
        <p:nvSpPr>
          <p:cNvPr id="82" name="Text Box 52"/>
          <p:cNvSpPr txBox="1">
            <a:spLocks noChangeArrowheads="1"/>
          </p:cNvSpPr>
          <p:nvPr/>
        </p:nvSpPr>
        <p:spPr bwMode="auto">
          <a:xfrm>
            <a:off x="618227" y="5078031"/>
            <a:ext cx="1147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classical</a:t>
            </a:r>
            <a:endParaRPr lang="en-US" altLang="en-US" baseline="-25000">
              <a:solidFill>
                <a:schemeClr val="accent2"/>
              </a:solidFill>
              <a:latin typeface="Elephant" panose="02020904090505020303" pitchFamily="18" charset="0"/>
            </a:endParaRPr>
          </a:p>
        </p:txBody>
      </p:sp>
      <p:sp>
        <p:nvSpPr>
          <p:cNvPr id="83" name="Text Box 53"/>
          <p:cNvSpPr txBox="1">
            <a:spLocks noChangeArrowheads="1"/>
          </p:cNvSpPr>
          <p:nvPr/>
        </p:nvSpPr>
        <p:spPr bwMode="auto">
          <a:xfrm>
            <a:off x="1748527" y="5074856"/>
            <a:ext cx="164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ferric sulfate</a:t>
            </a:r>
            <a:endParaRPr lang="en-US" altLang="en-US" baseline="-25000">
              <a:solidFill>
                <a:srgbClr val="FF0000"/>
              </a:solidFill>
              <a:latin typeface="Elephant" panose="02020904090505020303" pitchFamily="18" charset="0"/>
            </a:endParaRPr>
          </a:p>
        </p:txBody>
      </p:sp>
      <p:sp>
        <p:nvSpPr>
          <p:cNvPr id="84" name="Text Box 54"/>
          <p:cNvSpPr txBox="1">
            <a:spLocks noChangeArrowheads="1"/>
          </p:cNvSpPr>
          <p:nvPr/>
        </p:nvSpPr>
        <p:spPr bwMode="auto">
          <a:xfrm>
            <a:off x="5827503" y="4808827"/>
            <a:ext cx="1262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chromate</a:t>
            </a:r>
            <a:endParaRPr lang="en-US" altLang="en-US" baseline="-25000" dirty="0">
              <a:solidFill>
                <a:srgbClr val="FF0000"/>
              </a:solidFill>
              <a:latin typeface="Elephant" panose="02020904090505020303" pitchFamily="18" charset="0"/>
            </a:endParaRPr>
          </a:p>
        </p:txBody>
      </p:sp>
      <p:sp>
        <p:nvSpPr>
          <p:cNvPr id="85" name="Text Box 55"/>
          <p:cNvSpPr txBox="1">
            <a:spLocks noChangeArrowheads="1"/>
          </p:cNvSpPr>
          <p:nvPr/>
        </p:nvSpPr>
        <p:spPr bwMode="auto">
          <a:xfrm>
            <a:off x="8999043" y="4292794"/>
            <a:ext cx="1468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c. Cr</a:t>
            </a:r>
            <a:r>
              <a:rPr lang="en-US" altLang="en-US" baseline="-25000" dirty="0">
                <a:latin typeface="Arial Narrow" panose="020B0606020202030204" pitchFamily="34" charset="0"/>
              </a:rPr>
              <a:t>2</a:t>
            </a:r>
            <a:r>
              <a:rPr lang="en-US" altLang="en-US" dirty="0">
                <a:latin typeface="Arial Narrow" panose="020B0606020202030204" pitchFamily="34" charset="0"/>
              </a:rPr>
              <a:t>(C</a:t>
            </a:r>
            <a:r>
              <a:rPr lang="en-US" altLang="en-US" baseline="-25000" dirty="0">
                <a:latin typeface="Arial Narrow" panose="020B0606020202030204" pitchFamily="34" charset="0"/>
              </a:rPr>
              <a:t>4</a:t>
            </a:r>
            <a:r>
              <a:rPr lang="en-US" altLang="en-US" dirty="0">
                <a:latin typeface="Arial Narrow" panose="020B0606020202030204" pitchFamily="34" charset="0"/>
              </a:rPr>
              <a:t>H</a:t>
            </a:r>
            <a:r>
              <a:rPr lang="en-US" altLang="en-US" baseline="-25000" dirty="0">
                <a:latin typeface="Arial Narrow" panose="020B0606020202030204" pitchFamily="34" charset="0"/>
              </a:rPr>
              <a:t>4</a:t>
            </a:r>
            <a:r>
              <a:rPr lang="en-US" altLang="en-US" dirty="0">
                <a:latin typeface="Arial Narrow" panose="020B0606020202030204" pitchFamily="34" charset="0"/>
              </a:rPr>
              <a:t>O</a:t>
            </a:r>
            <a:r>
              <a:rPr lang="en-US" altLang="en-US" baseline="-25000" dirty="0">
                <a:latin typeface="Arial Narrow" panose="020B0606020202030204" pitchFamily="34" charset="0"/>
              </a:rPr>
              <a:t>6</a:t>
            </a:r>
            <a:r>
              <a:rPr lang="en-US" altLang="en-US" dirty="0">
                <a:latin typeface="Arial Narrow" panose="020B0606020202030204" pitchFamily="34" charset="0"/>
              </a:rPr>
              <a:t>)</a:t>
            </a:r>
            <a:r>
              <a:rPr lang="en-US" altLang="en-US" baseline="-25000" dirty="0">
                <a:latin typeface="Arial Narrow" panose="020B0606020202030204" pitchFamily="34" charset="0"/>
              </a:rPr>
              <a:t>3</a:t>
            </a:r>
            <a:endParaRPr lang="en-US" altLang="en-US" dirty="0">
              <a:latin typeface="Arial Narrow" panose="020B0606020202030204" pitchFamily="34" charset="0"/>
            </a:endParaRPr>
          </a:p>
        </p:txBody>
      </p:sp>
      <p:sp>
        <p:nvSpPr>
          <p:cNvPr id="86" name="Text Box 56"/>
          <p:cNvSpPr txBox="1">
            <a:spLocks noChangeArrowheads="1"/>
          </p:cNvSpPr>
          <p:nvPr/>
        </p:nvSpPr>
        <p:spPr bwMode="auto">
          <a:xfrm>
            <a:off x="8377866" y="4686401"/>
            <a:ext cx="782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stock</a:t>
            </a:r>
            <a:endParaRPr lang="en-US" altLang="en-US" baseline="-25000">
              <a:solidFill>
                <a:schemeClr val="accent2"/>
              </a:solidFill>
              <a:latin typeface="Elephant" panose="02020904090505020303" pitchFamily="18" charset="0"/>
            </a:endParaRPr>
          </a:p>
        </p:txBody>
      </p:sp>
      <p:sp>
        <p:nvSpPr>
          <p:cNvPr id="87" name="Text Box 57"/>
          <p:cNvSpPr txBox="1">
            <a:spLocks noChangeArrowheads="1"/>
          </p:cNvSpPr>
          <p:nvPr/>
        </p:nvSpPr>
        <p:spPr bwMode="auto">
          <a:xfrm>
            <a:off x="4855055" y="4802504"/>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sodium</a:t>
            </a:r>
            <a:endParaRPr lang="en-US" altLang="en-US" baseline="-25000">
              <a:solidFill>
                <a:srgbClr val="FF0000"/>
              </a:solidFill>
              <a:latin typeface="Elephant" panose="02020904090505020303" pitchFamily="18" charset="0"/>
            </a:endParaRPr>
          </a:p>
        </p:txBody>
      </p:sp>
      <p:sp>
        <p:nvSpPr>
          <p:cNvPr id="88" name="Text Box 58"/>
          <p:cNvSpPr txBox="1">
            <a:spLocks noChangeArrowheads="1"/>
          </p:cNvSpPr>
          <p:nvPr/>
        </p:nvSpPr>
        <p:spPr bwMode="auto">
          <a:xfrm>
            <a:off x="9114137" y="4688916"/>
            <a:ext cx="2144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chromium (         )</a:t>
            </a:r>
            <a:endParaRPr lang="en-US" altLang="en-US" baseline="-25000">
              <a:solidFill>
                <a:srgbClr val="FF0000"/>
              </a:solidFill>
              <a:latin typeface="Elephant" panose="02020904090505020303" pitchFamily="18" charset="0"/>
            </a:endParaRPr>
          </a:p>
        </p:txBody>
      </p:sp>
      <p:sp>
        <p:nvSpPr>
          <p:cNvPr id="89" name="Text Box 59"/>
          <p:cNvSpPr txBox="1">
            <a:spLocks noChangeArrowheads="1"/>
          </p:cNvSpPr>
          <p:nvPr/>
        </p:nvSpPr>
        <p:spPr bwMode="auto">
          <a:xfrm>
            <a:off x="11120257" y="4696237"/>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tartrate</a:t>
            </a:r>
          </a:p>
        </p:txBody>
      </p:sp>
      <p:sp>
        <p:nvSpPr>
          <p:cNvPr id="90" name="Text Box 60"/>
          <p:cNvSpPr txBox="1">
            <a:spLocks noChangeArrowheads="1"/>
          </p:cNvSpPr>
          <p:nvPr/>
        </p:nvSpPr>
        <p:spPr bwMode="auto">
          <a:xfrm>
            <a:off x="10504517" y="4691929"/>
            <a:ext cx="550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III</a:t>
            </a:r>
            <a:endParaRPr lang="en-US" altLang="en-US" baseline="-25000">
              <a:solidFill>
                <a:srgbClr val="FF0000"/>
              </a:solidFill>
              <a:latin typeface="Elephant" panose="02020904090505020303" pitchFamily="18" charset="0"/>
            </a:endParaRPr>
          </a:p>
        </p:txBody>
      </p:sp>
      <p:sp>
        <p:nvSpPr>
          <p:cNvPr id="91" name="Text Box 61"/>
          <p:cNvSpPr txBox="1">
            <a:spLocks noChangeArrowheads="1"/>
          </p:cNvSpPr>
          <p:nvPr/>
        </p:nvSpPr>
        <p:spPr bwMode="auto">
          <a:xfrm>
            <a:off x="8008039" y="5134386"/>
            <a:ext cx="1147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classical</a:t>
            </a:r>
            <a:endParaRPr lang="en-US" altLang="en-US" baseline="-25000">
              <a:solidFill>
                <a:schemeClr val="accent2"/>
              </a:solidFill>
              <a:latin typeface="Elephant" panose="02020904090505020303" pitchFamily="18" charset="0"/>
            </a:endParaRPr>
          </a:p>
        </p:txBody>
      </p:sp>
      <p:sp>
        <p:nvSpPr>
          <p:cNvPr id="92" name="Text Box 62"/>
          <p:cNvSpPr txBox="1">
            <a:spLocks noChangeArrowheads="1"/>
          </p:cNvSpPr>
          <p:nvPr/>
        </p:nvSpPr>
        <p:spPr bwMode="auto">
          <a:xfrm>
            <a:off x="9165715" y="5117460"/>
            <a:ext cx="2070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chromic tartrate</a:t>
            </a:r>
          </a:p>
        </p:txBody>
      </p:sp>
      <p:sp>
        <p:nvSpPr>
          <p:cNvPr id="93" name="Text Box 63"/>
          <p:cNvSpPr txBox="1">
            <a:spLocks noChangeArrowheads="1"/>
          </p:cNvSpPr>
          <p:nvPr/>
        </p:nvSpPr>
        <p:spPr bwMode="auto">
          <a:xfrm>
            <a:off x="694427" y="5459031"/>
            <a:ext cx="1128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d. Mn(OH)</a:t>
            </a:r>
            <a:r>
              <a:rPr lang="en-US" altLang="en-US" baseline="-25000">
                <a:latin typeface="Arial Narrow" panose="020B0606020202030204" pitchFamily="34" charset="0"/>
              </a:rPr>
              <a:t>2</a:t>
            </a:r>
            <a:endParaRPr lang="en-US" altLang="en-US">
              <a:latin typeface="Arial Narrow" panose="020B0606020202030204" pitchFamily="34" charset="0"/>
            </a:endParaRPr>
          </a:p>
        </p:txBody>
      </p:sp>
      <p:sp>
        <p:nvSpPr>
          <p:cNvPr id="94" name="Text Box 64"/>
          <p:cNvSpPr txBox="1">
            <a:spLocks noChangeArrowheads="1"/>
          </p:cNvSpPr>
          <p:nvPr/>
        </p:nvSpPr>
        <p:spPr bwMode="auto">
          <a:xfrm>
            <a:off x="176529" y="5881584"/>
            <a:ext cx="782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accent2"/>
                </a:solidFill>
                <a:latin typeface="Elephant" panose="02020904090505020303" pitchFamily="18" charset="0"/>
              </a:rPr>
              <a:t>stock</a:t>
            </a:r>
            <a:endParaRPr lang="en-US" altLang="en-US" baseline="-25000" dirty="0">
              <a:solidFill>
                <a:schemeClr val="accent2"/>
              </a:solidFill>
              <a:latin typeface="Elephant" panose="02020904090505020303" pitchFamily="18" charset="0"/>
            </a:endParaRPr>
          </a:p>
        </p:txBody>
      </p:sp>
      <p:sp>
        <p:nvSpPr>
          <p:cNvPr id="95" name="Text Box 65"/>
          <p:cNvSpPr txBox="1">
            <a:spLocks noChangeArrowheads="1"/>
          </p:cNvSpPr>
          <p:nvPr/>
        </p:nvSpPr>
        <p:spPr bwMode="auto">
          <a:xfrm>
            <a:off x="865877" y="5868606"/>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manganese (II) hydroxide</a:t>
            </a:r>
            <a:endParaRPr lang="en-US" altLang="en-US" baseline="-25000">
              <a:solidFill>
                <a:srgbClr val="FF0000"/>
              </a:solidFill>
              <a:latin typeface="Elephant" panose="02020904090505020303" pitchFamily="18" charset="0"/>
            </a:endParaRPr>
          </a:p>
        </p:txBody>
      </p:sp>
      <p:sp>
        <p:nvSpPr>
          <p:cNvPr id="96" name="Text Box 66"/>
          <p:cNvSpPr txBox="1">
            <a:spLocks noChangeArrowheads="1"/>
          </p:cNvSpPr>
          <p:nvPr/>
        </p:nvSpPr>
        <p:spPr bwMode="auto">
          <a:xfrm>
            <a:off x="465827" y="6235319"/>
            <a:ext cx="1147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classical</a:t>
            </a:r>
            <a:endParaRPr lang="en-US" altLang="en-US" baseline="-25000">
              <a:solidFill>
                <a:schemeClr val="accent2"/>
              </a:solidFill>
              <a:latin typeface="Elephant" panose="02020904090505020303" pitchFamily="18" charset="0"/>
            </a:endParaRPr>
          </a:p>
        </p:txBody>
      </p:sp>
      <p:sp>
        <p:nvSpPr>
          <p:cNvPr id="97" name="Text Box 67"/>
          <p:cNvSpPr txBox="1">
            <a:spLocks noChangeArrowheads="1"/>
          </p:cNvSpPr>
          <p:nvPr/>
        </p:nvSpPr>
        <p:spPr bwMode="auto">
          <a:xfrm>
            <a:off x="1532627" y="6235319"/>
            <a:ext cx="264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manganous hydroxide</a:t>
            </a:r>
            <a:endParaRPr lang="en-US" altLang="en-US" baseline="-25000">
              <a:solidFill>
                <a:srgbClr val="FF0000"/>
              </a:solidFill>
              <a:latin typeface="Elephant" panose="02020904090505020303" pitchFamily="18" charset="0"/>
            </a:endParaRPr>
          </a:p>
        </p:txBody>
      </p:sp>
      <p:sp>
        <p:nvSpPr>
          <p:cNvPr id="98" name="Text Box 68"/>
          <p:cNvSpPr txBox="1">
            <a:spLocks noChangeArrowheads="1"/>
          </p:cNvSpPr>
          <p:nvPr/>
        </p:nvSpPr>
        <p:spPr bwMode="auto">
          <a:xfrm>
            <a:off x="5269468" y="5269237"/>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e. NH</a:t>
            </a:r>
            <a:r>
              <a:rPr lang="en-US" altLang="en-US" baseline="-25000" dirty="0">
                <a:latin typeface="Arial Narrow" panose="020B0606020202030204" pitchFamily="34" charset="0"/>
              </a:rPr>
              <a:t>4</a:t>
            </a:r>
            <a:r>
              <a:rPr lang="en-US" altLang="en-US" dirty="0">
                <a:latin typeface="Arial Narrow" panose="020B0606020202030204" pitchFamily="34" charset="0"/>
              </a:rPr>
              <a:t>HCO</a:t>
            </a:r>
            <a:r>
              <a:rPr lang="en-US" altLang="en-US" baseline="-25000" dirty="0">
                <a:latin typeface="Arial Narrow" panose="020B0606020202030204" pitchFamily="34" charset="0"/>
              </a:rPr>
              <a:t>3</a:t>
            </a:r>
          </a:p>
        </p:txBody>
      </p:sp>
      <p:sp>
        <p:nvSpPr>
          <p:cNvPr id="99" name="Text Box 69"/>
          <p:cNvSpPr txBox="1">
            <a:spLocks noChangeArrowheads="1"/>
          </p:cNvSpPr>
          <p:nvPr/>
        </p:nvSpPr>
        <p:spPr bwMode="auto">
          <a:xfrm>
            <a:off x="4619608" y="5597996"/>
            <a:ext cx="2111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ammonium </a:t>
            </a:r>
          </a:p>
          <a:p>
            <a:pPr eaLnBrk="1" hangingPunct="1"/>
            <a:r>
              <a:rPr lang="en-US" altLang="en-US" dirty="0">
                <a:solidFill>
                  <a:srgbClr val="FF0000"/>
                </a:solidFill>
                <a:latin typeface="Elephant" panose="02020904090505020303" pitchFamily="18" charset="0"/>
              </a:rPr>
              <a:t>          bicarbonate</a:t>
            </a:r>
            <a:endParaRPr lang="en-US" altLang="en-US" baseline="-25000" dirty="0">
              <a:solidFill>
                <a:srgbClr val="FF0000"/>
              </a:solidFill>
              <a:latin typeface="Elephant" panose="02020904090505020303" pitchFamily="18" charset="0"/>
            </a:endParaRPr>
          </a:p>
        </p:txBody>
      </p:sp>
      <p:sp>
        <p:nvSpPr>
          <p:cNvPr id="100" name="Text Box 70"/>
          <p:cNvSpPr txBox="1">
            <a:spLocks noChangeArrowheads="1"/>
          </p:cNvSpPr>
          <p:nvPr/>
        </p:nvSpPr>
        <p:spPr bwMode="auto">
          <a:xfrm>
            <a:off x="9136752" y="5485397"/>
            <a:ext cx="1379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f. (Hg</a:t>
            </a:r>
            <a:r>
              <a:rPr lang="en-US" altLang="en-US" baseline="-25000" dirty="0">
                <a:latin typeface="Arial Narrow" panose="020B0606020202030204" pitchFamily="34" charset="0"/>
              </a:rPr>
              <a:t>2</a:t>
            </a:r>
            <a:r>
              <a:rPr lang="en-US" altLang="en-US" dirty="0">
                <a:latin typeface="Arial Narrow" panose="020B0606020202030204" pitchFamily="34" charset="0"/>
              </a:rPr>
              <a:t>)</a:t>
            </a:r>
            <a:r>
              <a:rPr lang="en-US" altLang="en-US" baseline="-25000" dirty="0">
                <a:latin typeface="Arial Narrow" panose="020B0606020202030204" pitchFamily="34" charset="0"/>
              </a:rPr>
              <a:t>3</a:t>
            </a:r>
            <a:r>
              <a:rPr lang="en-US" altLang="en-US" dirty="0">
                <a:latin typeface="Arial Narrow" panose="020B0606020202030204" pitchFamily="34" charset="0"/>
              </a:rPr>
              <a:t>(PO</a:t>
            </a:r>
            <a:r>
              <a:rPr lang="en-US" altLang="en-US" baseline="-25000" dirty="0">
                <a:latin typeface="Arial Narrow" panose="020B0606020202030204" pitchFamily="34" charset="0"/>
              </a:rPr>
              <a:t>4</a:t>
            </a:r>
            <a:r>
              <a:rPr lang="en-US" altLang="en-US" dirty="0">
                <a:latin typeface="Arial Narrow" panose="020B0606020202030204" pitchFamily="34" charset="0"/>
              </a:rPr>
              <a:t>)</a:t>
            </a:r>
            <a:r>
              <a:rPr lang="en-US" altLang="en-US" baseline="-25000" dirty="0">
                <a:latin typeface="Arial Narrow" panose="020B0606020202030204" pitchFamily="34" charset="0"/>
              </a:rPr>
              <a:t>2</a:t>
            </a:r>
            <a:endParaRPr lang="en-US" altLang="en-US" dirty="0">
              <a:latin typeface="Arial Narrow" panose="020B0606020202030204" pitchFamily="34" charset="0"/>
            </a:endParaRPr>
          </a:p>
        </p:txBody>
      </p:sp>
      <p:sp>
        <p:nvSpPr>
          <p:cNvPr id="101" name="Text Box 71"/>
          <p:cNvSpPr txBox="1">
            <a:spLocks noChangeArrowheads="1"/>
          </p:cNvSpPr>
          <p:nvPr/>
        </p:nvSpPr>
        <p:spPr bwMode="auto">
          <a:xfrm>
            <a:off x="8589633" y="5851680"/>
            <a:ext cx="839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accent2"/>
                </a:solidFill>
                <a:latin typeface="Elephant" panose="02020904090505020303" pitchFamily="18" charset="0"/>
              </a:rPr>
              <a:t>stock </a:t>
            </a:r>
            <a:endParaRPr lang="en-US" altLang="en-US" baseline="-25000" dirty="0">
              <a:solidFill>
                <a:schemeClr val="accent2"/>
              </a:solidFill>
              <a:latin typeface="Elephant" panose="02020904090505020303" pitchFamily="18" charset="0"/>
            </a:endParaRPr>
          </a:p>
        </p:txBody>
      </p:sp>
      <p:sp>
        <p:nvSpPr>
          <p:cNvPr id="102" name="Text Box 72"/>
          <p:cNvSpPr txBox="1">
            <a:spLocks noChangeArrowheads="1"/>
          </p:cNvSpPr>
          <p:nvPr/>
        </p:nvSpPr>
        <p:spPr bwMode="auto">
          <a:xfrm>
            <a:off x="10863576" y="5845676"/>
            <a:ext cx="1347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phosphate</a:t>
            </a:r>
            <a:endParaRPr lang="en-US" altLang="en-US" baseline="-25000" dirty="0">
              <a:solidFill>
                <a:srgbClr val="FF0000"/>
              </a:solidFill>
              <a:latin typeface="Elephant" panose="02020904090505020303" pitchFamily="18" charset="0"/>
            </a:endParaRPr>
          </a:p>
        </p:txBody>
      </p:sp>
      <p:sp>
        <p:nvSpPr>
          <p:cNvPr id="103" name="Text Box 73"/>
          <p:cNvSpPr txBox="1">
            <a:spLocks noChangeArrowheads="1"/>
          </p:cNvSpPr>
          <p:nvPr/>
        </p:nvSpPr>
        <p:spPr bwMode="auto">
          <a:xfrm>
            <a:off x="9281215" y="5857141"/>
            <a:ext cx="1754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mercury (      )</a:t>
            </a:r>
            <a:endParaRPr lang="en-US" altLang="en-US" baseline="-25000" dirty="0">
              <a:solidFill>
                <a:srgbClr val="FF0000"/>
              </a:solidFill>
              <a:latin typeface="Elephant" panose="02020904090505020303" pitchFamily="18" charset="0"/>
            </a:endParaRPr>
          </a:p>
        </p:txBody>
      </p:sp>
      <p:sp>
        <p:nvSpPr>
          <p:cNvPr id="104" name="Text Box 74"/>
          <p:cNvSpPr txBox="1">
            <a:spLocks noChangeArrowheads="1"/>
          </p:cNvSpPr>
          <p:nvPr/>
        </p:nvSpPr>
        <p:spPr bwMode="auto">
          <a:xfrm>
            <a:off x="10483369" y="5865088"/>
            <a:ext cx="306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I</a:t>
            </a:r>
            <a:endParaRPr lang="en-US" altLang="en-US" baseline="-25000" dirty="0">
              <a:solidFill>
                <a:srgbClr val="FF0000"/>
              </a:solidFill>
              <a:latin typeface="Elephant" panose="02020904090505020303" pitchFamily="18" charset="0"/>
            </a:endParaRPr>
          </a:p>
        </p:txBody>
      </p:sp>
      <p:sp>
        <p:nvSpPr>
          <p:cNvPr id="105" name="Text Box 75"/>
          <p:cNvSpPr txBox="1">
            <a:spLocks noChangeArrowheads="1"/>
          </p:cNvSpPr>
          <p:nvPr/>
        </p:nvSpPr>
        <p:spPr bwMode="auto">
          <a:xfrm>
            <a:off x="8354907" y="6235319"/>
            <a:ext cx="1204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accent2"/>
                </a:solidFill>
                <a:latin typeface="Elephant" panose="02020904090505020303" pitchFamily="18" charset="0"/>
              </a:rPr>
              <a:t>classical </a:t>
            </a:r>
            <a:endParaRPr lang="en-US" altLang="en-US" baseline="-25000" dirty="0">
              <a:solidFill>
                <a:schemeClr val="accent2"/>
              </a:solidFill>
              <a:latin typeface="Elephant" panose="02020904090505020303" pitchFamily="18" charset="0"/>
            </a:endParaRPr>
          </a:p>
        </p:txBody>
      </p:sp>
      <p:sp>
        <p:nvSpPr>
          <p:cNvPr id="106" name="Text Box 76"/>
          <p:cNvSpPr txBox="1">
            <a:spLocks noChangeArrowheads="1"/>
          </p:cNvSpPr>
          <p:nvPr/>
        </p:nvSpPr>
        <p:spPr bwMode="auto">
          <a:xfrm>
            <a:off x="9470545" y="6248297"/>
            <a:ext cx="263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solidFill>
                  <a:srgbClr val="FF0000"/>
                </a:solidFill>
                <a:latin typeface="Elephant" panose="02020904090505020303" pitchFamily="18" charset="0"/>
              </a:rPr>
              <a:t>mercurous</a:t>
            </a:r>
            <a:r>
              <a:rPr lang="en-US" altLang="en-US" dirty="0">
                <a:solidFill>
                  <a:srgbClr val="FF0000"/>
                </a:solidFill>
                <a:latin typeface="Elephant" panose="02020904090505020303" pitchFamily="18" charset="0"/>
              </a:rPr>
              <a:t> phosphate</a:t>
            </a:r>
            <a:endParaRPr lang="en-US" altLang="en-US" baseline="-25000" dirty="0">
              <a:solidFill>
                <a:srgbClr val="FF0000"/>
              </a:solidFill>
              <a:latin typeface="Elephant" panose="02020904090505020303" pitchFamily="18" charset="0"/>
            </a:endParaRPr>
          </a:p>
        </p:txBody>
      </p:sp>
      <p:sp>
        <p:nvSpPr>
          <p:cNvPr id="107" name="Text Box 77"/>
          <p:cNvSpPr txBox="1">
            <a:spLocks noChangeArrowheads="1"/>
          </p:cNvSpPr>
          <p:nvPr/>
        </p:nvSpPr>
        <p:spPr bwMode="auto">
          <a:xfrm>
            <a:off x="4729671" y="6220167"/>
            <a:ext cx="2536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ammonium </a:t>
            </a:r>
          </a:p>
          <a:p>
            <a:pPr eaLnBrk="1" hangingPunct="1"/>
            <a:r>
              <a:rPr lang="en-US" altLang="en-US" dirty="0">
                <a:solidFill>
                  <a:srgbClr val="FF0000"/>
                </a:solidFill>
                <a:latin typeface="Elephant" panose="02020904090505020303" pitchFamily="18" charset="0"/>
              </a:rPr>
              <a:t>  hydrogen carbonate</a:t>
            </a:r>
            <a:endParaRPr lang="en-US" altLang="en-US" baseline="-25000" dirty="0">
              <a:solidFill>
                <a:srgbClr val="FF0000"/>
              </a:solidFill>
              <a:latin typeface="Elephant" panose="02020904090505020303" pitchFamily="18" charset="0"/>
            </a:endParaRPr>
          </a:p>
        </p:txBody>
      </p:sp>
    </p:spTree>
    <p:extLst>
      <p:ext uri="{BB962C8B-B14F-4D97-AF65-F5344CB8AC3E}">
        <p14:creationId xmlns:p14="http://schemas.microsoft.com/office/powerpoint/2010/main" val="42809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1" nodeType="clickEffect">
                                  <p:stCondLst>
                                    <p:cond delay="0"/>
                                  </p:stCondLst>
                                  <p:childTnLst>
                                    <p:animEffect transition="out" filter="dissolv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dissolv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dissolv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dissolv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dissolv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dissolv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dissolv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xit" presetSubtype="0" fill="hold" grpId="1" nodeType="clickEffect">
                                  <p:stCondLst>
                                    <p:cond delay="0"/>
                                  </p:stCondLst>
                                  <p:childTnLst>
                                    <p:animEffect transition="out" filter="dissolve">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grpId="1" nodeType="clickEffect">
                                  <p:stCondLst>
                                    <p:cond delay="0"/>
                                  </p:stCondLst>
                                  <p:childTnLst>
                                    <p:animEffect transition="out" filter="dissolv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dissolve">
                                      <p:cBhvr>
                                        <p:cTn id="112" dur="500"/>
                                        <p:tgtEl>
                                          <p:spTgt spid="17"/>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dissolve">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dissolve">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dissolve">
                                      <p:cBhvr>
                                        <p:cTn id="127" dur="500"/>
                                        <p:tgtEl>
                                          <p:spTgt spid="20"/>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dissolve">
                                      <p:cBhvr>
                                        <p:cTn id="132" dur="500"/>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dissolve">
                                      <p:cBhvr>
                                        <p:cTn id="137" dur="500"/>
                                        <p:tgtEl>
                                          <p:spTgt spid="22"/>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dissolve">
                                      <p:cBhvr>
                                        <p:cTn id="142" dur="500"/>
                                        <p:tgtEl>
                                          <p:spTgt spid="23"/>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xit" presetSubtype="0" fill="hold" grpId="1" nodeType="clickEffect">
                                  <p:stCondLst>
                                    <p:cond delay="0"/>
                                  </p:stCondLst>
                                  <p:childTnLst>
                                    <p:animEffect transition="out" filter="dissolve">
                                      <p:cBhvr>
                                        <p:cTn id="146" dur="500"/>
                                        <p:tgtEl>
                                          <p:spTgt spid="19"/>
                                        </p:tgtEl>
                                      </p:cBhvr>
                                    </p:animEffect>
                                    <p:set>
                                      <p:cBhvr>
                                        <p:cTn id="147" dur="1" fill="hold">
                                          <p:stCondLst>
                                            <p:cond delay="499"/>
                                          </p:stCondLst>
                                        </p:cTn>
                                        <p:tgtEl>
                                          <p:spTgt spid="19"/>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9" presetClass="exit" presetSubtype="0" fill="hold" grpId="1" nodeType="clickEffect">
                                  <p:stCondLst>
                                    <p:cond delay="0"/>
                                  </p:stCondLst>
                                  <p:childTnLst>
                                    <p:animEffect transition="out" filter="dissolve">
                                      <p:cBhvr>
                                        <p:cTn id="151" dur="500"/>
                                        <p:tgtEl>
                                          <p:spTgt spid="21"/>
                                        </p:tgtEl>
                                      </p:cBhvr>
                                    </p:animEffect>
                                    <p:set>
                                      <p:cBhvr>
                                        <p:cTn id="152" dur="1" fill="hold">
                                          <p:stCondLst>
                                            <p:cond delay="499"/>
                                          </p:stCondLst>
                                        </p:cTn>
                                        <p:tgtEl>
                                          <p:spTgt spid="21"/>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dissolve">
                                      <p:cBhvr>
                                        <p:cTn id="157" dur="500"/>
                                        <p:tgtEl>
                                          <p:spTgt spid="24"/>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25"/>
                                        </p:tgtEl>
                                        <p:attrNameLst>
                                          <p:attrName>style.visibility</p:attrName>
                                        </p:attrNameLst>
                                      </p:cBhvr>
                                      <p:to>
                                        <p:strVal val="visible"/>
                                      </p:to>
                                    </p:set>
                                    <p:animEffect transition="in" filter="dissolve">
                                      <p:cBhvr>
                                        <p:cTn id="162" dur="500"/>
                                        <p:tgtEl>
                                          <p:spTgt spid="25"/>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26"/>
                                        </p:tgtEl>
                                        <p:attrNameLst>
                                          <p:attrName>style.visibility</p:attrName>
                                        </p:attrNameLst>
                                      </p:cBhvr>
                                      <p:to>
                                        <p:strVal val="visible"/>
                                      </p:to>
                                    </p:set>
                                    <p:animEffect transition="in" filter="dissolve">
                                      <p:cBhvr>
                                        <p:cTn id="167" dur="500"/>
                                        <p:tgtEl>
                                          <p:spTgt spid="26"/>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27"/>
                                        </p:tgtEl>
                                        <p:attrNameLst>
                                          <p:attrName>style.visibility</p:attrName>
                                        </p:attrNameLst>
                                      </p:cBhvr>
                                      <p:to>
                                        <p:strVal val="visible"/>
                                      </p:to>
                                    </p:set>
                                    <p:animEffect transition="in" filter="dissolve">
                                      <p:cBhvr>
                                        <p:cTn id="172" dur="500"/>
                                        <p:tgtEl>
                                          <p:spTgt spid="27"/>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dissolve">
                                      <p:cBhvr>
                                        <p:cTn id="177" dur="500"/>
                                        <p:tgtEl>
                                          <p:spTgt spid="28"/>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29"/>
                                        </p:tgtEl>
                                        <p:attrNameLst>
                                          <p:attrName>style.visibility</p:attrName>
                                        </p:attrNameLst>
                                      </p:cBhvr>
                                      <p:to>
                                        <p:strVal val="visible"/>
                                      </p:to>
                                    </p:set>
                                    <p:animEffect transition="in" filter="dissolve">
                                      <p:cBhvr>
                                        <p:cTn id="182" dur="500"/>
                                        <p:tgtEl>
                                          <p:spTgt spid="29"/>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30"/>
                                        </p:tgtEl>
                                        <p:attrNameLst>
                                          <p:attrName>style.visibility</p:attrName>
                                        </p:attrNameLst>
                                      </p:cBhvr>
                                      <p:to>
                                        <p:strVal val="visible"/>
                                      </p:to>
                                    </p:set>
                                    <p:animEffect transition="in" filter="dissolve">
                                      <p:cBhvr>
                                        <p:cTn id="187" dur="500"/>
                                        <p:tgtEl>
                                          <p:spTgt spid="30"/>
                                        </p:tgtEl>
                                      </p:cBhvr>
                                    </p:animEffect>
                                  </p:childTnLst>
                                </p:cTn>
                              </p:par>
                            </p:childTnLst>
                          </p:cTn>
                        </p:par>
                      </p:childTnLst>
                    </p:cTn>
                  </p:par>
                  <p:par>
                    <p:cTn id="188" fill="hold">
                      <p:stCondLst>
                        <p:cond delay="indefinite"/>
                      </p:stCondLst>
                      <p:childTnLst>
                        <p:par>
                          <p:cTn id="189" fill="hold">
                            <p:stCondLst>
                              <p:cond delay="0"/>
                            </p:stCondLst>
                            <p:childTnLst>
                              <p:par>
                                <p:cTn id="190" presetID="9" presetClass="exit" presetSubtype="0" fill="hold" grpId="1" nodeType="clickEffect">
                                  <p:stCondLst>
                                    <p:cond delay="0"/>
                                  </p:stCondLst>
                                  <p:childTnLst>
                                    <p:animEffect transition="out" filter="dissolve">
                                      <p:cBhvr>
                                        <p:cTn id="191" dur="500"/>
                                        <p:tgtEl>
                                          <p:spTgt spid="26"/>
                                        </p:tgtEl>
                                      </p:cBhvr>
                                    </p:animEffect>
                                    <p:set>
                                      <p:cBhvr>
                                        <p:cTn id="192" dur="1" fill="hold">
                                          <p:stCondLst>
                                            <p:cond delay="499"/>
                                          </p:stCondLst>
                                        </p:cTn>
                                        <p:tgtEl>
                                          <p:spTgt spid="26"/>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9" presetClass="exit" presetSubtype="0" fill="hold" grpId="1" nodeType="clickEffect">
                                  <p:stCondLst>
                                    <p:cond delay="0"/>
                                  </p:stCondLst>
                                  <p:childTnLst>
                                    <p:animEffect transition="out" filter="dissolve">
                                      <p:cBhvr>
                                        <p:cTn id="196" dur="500"/>
                                        <p:tgtEl>
                                          <p:spTgt spid="28"/>
                                        </p:tgtEl>
                                      </p:cBhvr>
                                    </p:animEffect>
                                    <p:set>
                                      <p:cBhvr>
                                        <p:cTn id="197" dur="1" fill="hold">
                                          <p:stCondLst>
                                            <p:cond delay="499"/>
                                          </p:stCondLst>
                                        </p:cTn>
                                        <p:tgtEl>
                                          <p:spTgt spid="28"/>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grpId="0" nodeType="clickEffect">
                                  <p:stCondLst>
                                    <p:cond delay="0"/>
                                  </p:stCondLst>
                                  <p:childTnLst>
                                    <p:set>
                                      <p:cBhvr>
                                        <p:cTn id="201" dur="1" fill="hold">
                                          <p:stCondLst>
                                            <p:cond delay="0"/>
                                          </p:stCondLst>
                                        </p:cTn>
                                        <p:tgtEl>
                                          <p:spTgt spid="31"/>
                                        </p:tgtEl>
                                        <p:attrNameLst>
                                          <p:attrName>style.visibility</p:attrName>
                                        </p:attrNameLst>
                                      </p:cBhvr>
                                      <p:to>
                                        <p:strVal val="visible"/>
                                      </p:to>
                                    </p:set>
                                    <p:animEffect transition="in" filter="dissolve">
                                      <p:cBhvr>
                                        <p:cTn id="202" dur="500"/>
                                        <p:tgtEl>
                                          <p:spTgt spid="31"/>
                                        </p:tgtEl>
                                      </p:cBhvr>
                                    </p:animEffect>
                                  </p:childTnLst>
                                </p:cTn>
                              </p:par>
                            </p:childTnLst>
                          </p:cTn>
                        </p:par>
                      </p:childTnLst>
                    </p:cTn>
                  </p:par>
                  <p:par>
                    <p:cTn id="203" fill="hold">
                      <p:stCondLst>
                        <p:cond delay="indefinite"/>
                      </p:stCondLst>
                      <p:childTnLst>
                        <p:par>
                          <p:cTn id="204" fill="hold">
                            <p:stCondLst>
                              <p:cond delay="0"/>
                            </p:stCondLst>
                            <p:childTnLst>
                              <p:par>
                                <p:cTn id="205" presetID="9" presetClass="entr" presetSubtype="0" fill="hold" grpId="0" nodeType="clickEffect">
                                  <p:stCondLst>
                                    <p:cond delay="0"/>
                                  </p:stCondLst>
                                  <p:childTnLst>
                                    <p:set>
                                      <p:cBhvr>
                                        <p:cTn id="206" dur="1" fill="hold">
                                          <p:stCondLst>
                                            <p:cond delay="0"/>
                                          </p:stCondLst>
                                        </p:cTn>
                                        <p:tgtEl>
                                          <p:spTgt spid="32"/>
                                        </p:tgtEl>
                                        <p:attrNameLst>
                                          <p:attrName>style.visibility</p:attrName>
                                        </p:attrNameLst>
                                      </p:cBhvr>
                                      <p:to>
                                        <p:strVal val="visible"/>
                                      </p:to>
                                    </p:set>
                                    <p:animEffect transition="in" filter="dissolve">
                                      <p:cBhvr>
                                        <p:cTn id="207" dur="500"/>
                                        <p:tgtEl>
                                          <p:spTgt spid="32"/>
                                        </p:tgtEl>
                                      </p:cBhvr>
                                    </p:animEffect>
                                  </p:childTnLst>
                                </p:cTn>
                              </p:par>
                            </p:childTnLst>
                          </p:cTn>
                        </p:par>
                      </p:childTnLst>
                    </p:cTn>
                  </p:par>
                  <p:par>
                    <p:cTn id="208" fill="hold">
                      <p:stCondLst>
                        <p:cond delay="indefinite"/>
                      </p:stCondLst>
                      <p:childTnLst>
                        <p:par>
                          <p:cTn id="209" fill="hold">
                            <p:stCondLst>
                              <p:cond delay="0"/>
                            </p:stCondLst>
                            <p:childTnLst>
                              <p:par>
                                <p:cTn id="210" presetID="9" presetClass="entr" presetSubtype="0" fill="hold" grpId="0" nodeType="clickEffect">
                                  <p:stCondLst>
                                    <p:cond delay="0"/>
                                  </p:stCondLst>
                                  <p:childTnLst>
                                    <p:set>
                                      <p:cBhvr>
                                        <p:cTn id="211" dur="1" fill="hold">
                                          <p:stCondLst>
                                            <p:cond delay="0"/>
                                          </p:stCondLst>
                                        </p:cTn>
                                        <p:tgtEl>
                                          <p:spTgt spid="33"/>
                                        </p:tgtEl>
                                        <p:attrNameLst>
                                          <p:attrName>style.visibility</p:attrName>
                                        </p:attrNameLst>
                                      </p:cBhvr>
                                      <p:to>
                                        <p:strVal val="visible"/>
                                      </p:to>
                                    </p:set>
                                    <p:animEffect transition="in" filter="dissolve">
                                      <p:cBhvr>
                                        <p:cTn id="212" dur="500"/>
                                        <p:tgtEl>
                                          <p:spTgt spid="33"/>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0" nodeType="clickEffect">
                                  <p:stCondLst>
                                    <p:cond delay="0"/>
                                  </p:stCondLst>
                                  <p:childTnLst>
                                    <p:set>
                                      <p:cBhvr>
                                        <p:cTn id="216" dur="1" fill="hold">
                                          <p:stCondLst>
                                            <p:cond delay="0"/>
                                          </p:stCondLst>
                                        </p:cTn>
                                        <p:tgtEl>
                                          <p:spTgt spid="34"/>
                                        </p:tgtEl>
                                        <p:attrNameLst>
                                          <p:attrName>style.visibility</p:attrName>
                                        </p:attrNameLst>
                                      </p:cBhvr>
                                      <p:to>
                                        <p:strVal val="visible"/>
                                      </p:to>
                                    </p:set>
                                    <p:animEffect transition="in" filter="dissolve">
                                      <p:cBhvr>
                                        <p:cTn id="217" dur="500"/>
                                        <p:tgtEl>
                                          <p:spTgt spid="34"/>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grpId="0" nodeType="clickEffect">
                                  <p:stCondLst>
                                    <p:cond delay="0"/>
                                  </p:stCondLst>
                                  <p:childTnLst>
                                    <p:set>
                                      <p:cBhvr>
                                        <p:cTn id="221" dur="1" fill="hold">
                                          <p:stCondLst>
                                            <p:cond delay="0"/>
                                          </p:stCondLst>
                                        </p:cTn>
                                        <p:tgtEl>
                                          <p:spTgt spid="35"/>
                                        </p:tgtEl>
                                        <p:attrNameLst>
                                          <p:attrName>style.visibility</p:attrName>
                                        </p:attrNameLst>
                                      </p:cBhvr>
                                      <p:to>
                                        <p:strVal val="visible"/>
                                      </p:to>
                                    </p:set>
                                    <p:animEffect transition="in" filter="dissolve">
                                      <p:cBhvr>
                                        <p:cTn id="222" dur="500"/>
                                        <p:tgtEl>
                                          <p:spTgt spid="35"/>
                                        </p:tgtEl>
                                      </p:cBhvr>
                                    </p:animEffect>
                                  </p:childTnLst>
                                </p:cTn>
                              </p:par>
                            </p:childTnLst>
                          </p:cTn>
                        </p:par>
                      </p:childTnLst>
                    </p:cTn>
                  </p:par>
                  <p:par>
                    <p:cTn id="223" fill="hold">
                      <p:stCondLst>
                        <p:cond delay="indefinite"/>
                      </p:stCondLst>
                      <p:childTnLst>
                        <p:par>
                          <p:cTn id="224" fill="hold">
                            <p:stCondLst>
                              <p:cond delay="0"/>
                            </p:stCondLst>
                            <p:childTnLst>
                              <p:par>
                                <p:cTn id="225" presetID="9" presetClass="exit" presetSubtype="0" fill="hold" grpId="1" nodeType="clickEffect">
                                  <p:stCondLst>
                                    <p:cond delay="0"/>
                                  </p:stCondLst>
                                  <p:childTnLst>
                                    <p:animEffect transition="out" filter="dissolve">
                                      <p:cBhvr>
                                        <p:cTn id="226" dur="500"/>
                                        <p:tgtEl>
                                          <p:spTgt spid="33"/>
                                        </p:tgtEl>
                                      </p:cBhvr>
                                    </p:animEffect>
                                    <p:set>
                                      <p:cBhvr>
                                        <p:cTn id="227" dur="1" fill="hold">
                                          <p:stCondLst>
                                            <p:cond delay="499"/>
                                          </p:stCondLst>
                                        </p:cTn>
                                        <p:tgtEl>
                                          <p:spTgt spid="33"/>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9" presetClass="exit" presetSubtype="0" fill="hold" grpId="1" nodeType="clickEffect">
                                  <p:stCondLst>
                                    <p:cond delay="0"/>
                                  </p:stCondLst>
                                  <p:childTnLst>
                                    <p:animEffect transition="out" filter="dissolve">
                                      <p:cBhvr>
                                        <p:cTn id="231" dur="500"/>
                                        <p:tgtEl>
                                          <p:spTgt spid="35"/>
                                        </p:tgtEl>
                                      </p:cBhvr>
                                    </p:animEffect>
                                    <p:set>
                                      <p:cBhvr>
                                        <p:cTn id="232" dur="1" fill="hold">
                                          <p:stCondLst>
                                            <p:cond delay="499"/>
                                          </p:stCondLst>
                                        </p:cTn>
                                        <p:tgtEl>
                                          <p:spTgt spid="35"/>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36"/>
                                        </p:tgtEl>
                                        <p:attrNameLst>
                                          <p:attrName>style.visibility</p:attrName>
                                        </p:attrNameLst>
                                      </p:cBhvr>
                                      <p:to>
                                        <p:strVal val="visible"/>
                                      </p:to>
                                    </p:set>
                                    <p:animEffect transition="in" filter="dissolve">
                                      <p:cBhvr>
                                        <p:cTn id="237" dur="500"/>
                                        <p:tgtEl>
                                          <p:spTgt spid="36"/>
                                        </p:tgtEl>
                                      </p:cBhvr>
                                    </p:animEffect>
                                  </p:childTnLst>
                                </p:cTn>
                              </p:par>
                            </p:childTnLst>
                          </p:cTn>
                        </p:par>
                      </p:childTnLst>
                    </p:cTn>
                  </p:par>
                  <p:par>
                    <p:cTn id="238" fill="hold">
                      <p:stCondLst>
                        <p:cond delay="indefinite"/>
                      </p:stCondLst>
                      <p:childTnLst>
                        <p:par>
                          <p:cTn id="239" fill="hold">
                            <p:stCondLst>
                              <p:cond delay="0"/>
                            </p:stCondLst>
                            <p:childTnLst>
                              <p:par>
                                <p:cTn id="240" presetID="9" presetClass="entr" presetSubtype="0" fill="hold" grpId="0" nodeType="clickEffect">
                                  <p:stCondLst>
                                    <p:cond delay="0"/>
                                  </p:stCondLst>
                                  <p:childTnLst>
                                    <p:set>
                                      <p:cBhvr>
                                        <p:cTn id="241" dur="1" fill="hold">
                                          <p:stCondLst>
                                            <p:cond delay="0"/>
                                          </p:stCondLst>
                                        </p:cTn>
                                        <p:tgtEl>
                                          <p:spTgt spid="37"/>
                                        </p:tgtEl>
                                        <p:attrNameLst>
                                          <p:attrName>style.visibility</p:attrName>
                                        </p:attrNameLst>
                                      </p:cBhvr>
                                      <p:to>
                                        <p:strVal val="visible"/>
                                      </p:to>
                                    </p:set>
                                    <p:animEffect transition="in" filter="dissolve">
                                      <p:cBhvr>
                                        <p:cTn id="242" dur="500"/>
                                        <p:tgtEl>
                                          <p:spTgt spid="37"/>
                                        </p:tgtEl>
                                      </p:cBhvr>
                                    </p:animEffect>
                                  </p:childTnLst>
                                </p:cTn>
                              </p:par>
                            </p:childTnLst>
                          </p:cTn>
                        </p:par>
                      </p:childTnLst>
                    </p:cTn>
                  </p:par>
                  <p:par>
                    <p:cTn id="243" fill="hold">
                      <p:stCondLst>
                        <p:cond delay="indefinite"/>
                      </p:stCondLst>
                      <p:childTnLst>
                        <p:par>
                          <p:cTn id="244" fill="hold">
                            <p:stCondLst>
                              <p:cond delay="0"/>
                            </p:stCondLst>
                            <p:childTnLst>
                              <p:par>
                                <p:cTn id="245" presetID="9" presetClass="entr" presetSubtype="0" fill="hold" grpId="0" nodeType="clickEffect">
                                  <p:stCondLst>
                                    <p:cond delay="0"/>
                                  </p:stCondLst>
                                  <p:childTnLst>
                                    <p:set>
                                      <p:cBhvr>
                                        <p:cTn id="246" dur="1" fill="hold">
                                          <p:stCondLst>
                                            <p:cond delay="0"/>
                                          </p:stCondLst>
                                        </p:cTn>
                                        <p:tgtEl>
                                          <p:spTgt spid="38"/>
                                        </p:tgtEl>
                                        <p:attrNameLst>
                                          <p:attrName>style.visibility</p:attrName>
                                        </p:attrNameLst>
                                      </p:cBhvr>
                                      <p:to>
                                        <p:strVal val="visible"/>
                                      </p:to>
                                    </p:set>
                                    <p:animEffect transition="in" filter="dissolve">
                                      <p:cBhvr>
                                        <p:cTn id="247" dur="500"/>
                                        <p:tgtEl>
                                          <p:spTgt spid="38"/>
                                        </p:tgtEl>
                                      </p:cBhvr>
                                    </p:animEffect>
                                  </p:childTnLst>
                                </p:cTn>
                              </p:par>
                            </p:childTnLst>
                          </p:cTn>
                        </p:par>
                      </p:childTnLst>
                    </p:cTn>
                  </p:par>
                  <p:par>
                    <p:cTn id="248" fill="hold">
                      <p:stCondLst>
                        <p:cond delay="indefinite"/>
                      </p:stCondLst>
                      <p:childTnLst>
                        <p:par>
                          <p:cTn id="249" fill="hold">
                            <p:stCondLst>
                              <p:cond delay="0"/>
                            </p:stCondLst>
                            <p:childTnLst>
                              <p:par>
                                <p:cTn id="250" presetID="9" presetClass="entr" presetSubtype="0" fill="hold" grpId="0" nodeType="clickEffect">
                                  <p:stCondLst>
                                    <p:cond delay="0"/>
                                  </p:stCondLst>
                                  <p:childTnLst>
                                    <p:set>
                                      <p:cBhvr>
                                        <p:cTn id="251" dur="1" fill="hold">
                                          <p:stCondLst>
                                            <p:cond delay="0"/>
                                          </p:stCondLst>
                                        </p:cTn>
                                        <p:tgtEl>
                                          <p:spTgt spid="39"/>
                                        </p:tgtEl>
                                        <p:attrNameLst>
                                          <p:attrName>style.visibility</p:attrName>
                                        </p:attrNameLst>
                                      </p:cBhvr>
                                      <p:to>
                                        <p:strVal val="visible"/>
                                      </p:to>
                                    </p:set>
                                    <p:animEffect transition="in" filter="dissolve">
                                      <p:cBhvr>
                                        <p:cTn id="252" dur="500"/>
                                        <p:tgtEl>
                                          <p:spTgt spid="39"/>
                                        </p:tgtEl>
                                      </p:cBhvr>
                                    </p:animEffect>
                                  </p:childTnLst>
                                </p:cTn>
                              </p:par>
                            </p:childTnLst>
                          </p:cTn>
                        </p:par>
                      </p:childTnLst>
                    </p:cTn>
                  </p:par>
                  <p:par>
                    <p:cTn id="253" fill="hold">
                      <p:stCondLst>
                        <p:cond delay="indefinite"/>
                      </p:stCondLst>
                      <p:childTnLst>
                        <p:par>
                          <p:cTn id="254" fill="hold">
                            <p:stCondLst>
                              <p:cond delay="0"/>
                            </p:stCondLst>
                            <p:childTnLst>
                              <p:par>
                                <p:cTn id="255" presetID="9" presetClass="entr" presetSubtype="0" fill="hold" grpId="0" nodeType="click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dissolve">
                                      <p:cBhvr>
                                        <p:cTn id="257" dur="500"/>
                                        <p:tgtEl>
                                          <p:spTgt spid="40"/>
                                        </p:tgtEl>
                                      </p:cBhvr>
                                    </p:animEffect>
                                  </p:childTnLst>
                                </p:cTn>
                              </p:par>
                            </p:childTnLst>
                          </p:cTn>
                        </p:par>
                      </p:childTnLst>
                    </p:cTn>
                  </p:par>
                  <p:par>
                    <p:cTn id="258" fill="hold">
                      <p:stCondLst>
                        <p:cond delay="indefinite"/>
                      </p:stCondLst>
                      <p:childTnLst>
                        <p:par>
                          <p:cTn id="259" fill="hold">
                            <p:stCondLst>
                              <p:cond delay="0"/>
                            </p:stCondLst>
                            <p:childTnLst>
                              <p:par>
                                <p:cTn id="260" presetID="9" presetClass="entr" presetSubtype="0" fill="hold" grpId="0" nodeType="clickEffect">
                                  <p:stCondLst>
                                    <p:cond delay="0"/>
                                  </p:stCondLst>
                                  <p:childTnLst>
                                    <p:set>
                                      <p:cBhvr>
                                        <p:cTn id="261" dur="1" fill="hold">
                                          <p:stCondLst>
                                            <p:cond delay="0"/>
                                          </p:stCondLst>
                                        </p:cTn>
                                        <p:tgtEl>
                                          <p:spTgt spid="41"/>
                                        </p:tgtEl>
                                        <p:attrNameLst>
                                          <p:attrName>style.visibility</p:attrName>
                                        </p:attrNameLst>
                                      </p:cBhvr>
                                      <p:to>
                                        <p:strVal val="visible"/>
                                      </p:to>
                                    </p:set>
                                    <p:animEffect transition="in" filter="dissolve">
                                      <p:cBhvr>
                                        <p:cTn id="262" dur="500"/>
                                        <p:tgtEl>
                                          <p:spTgt spid="41"/>
                                        </p:tgtEl>
                                      </p:cBhvr>
                                    </p:animEffect>
                                  </p:childTnLst>
                                </p:cTn>
                              </p:par>
                            </p:childTnLst>
                          </p:cTn>
                        </p:par>
                      </p:childTnLst>
                    </p:cTn>
                  </p:par>
                  <p:par>
                    <p:cTn id="263" fill="hold">
                      <p:stCondLst>
                        <p:cond delay="indefinite"/>
                      </p:stCondLst>
                      <p:childTnLst>
                        <p:par>
                          <p:cTn id="264" fill="hold">
                            <p:stCondLst>
                              <p:cond delay="0"/>
                            </p:stCondLst>
                            <p:childTnLst>
                              <p:par>
                                <p:cTn id="265" presetID="9" presetClass="entr" presetSubtype="0" fill="hold" grpId="0" nodeType="clickEffect">
                                  <p:stCondLst>
                                    <p:cond delay="0"/>
                                  </p:stCondLst>
                                  <p:childTnLst>
                                    <p:set>
                                      <p:cBhvr>
                                        <p:cTn id="266" dur="1" fill="hold">
                                          <p:stCondLst>
                                            <p:cond delay="0"/>
                                          </p:stCondLst>
                                        </p:cTn>
                                        <p:tgtEl>
                                          <p:spTgt spid="42"/>
                                        </p:tgtEl>
                                        <p:attrNameLst>
                                          <p:attrName>style.visibility</p:attrName>
                                        </p:attrNameLst>
                                      </p:cBhvr>
                                      <p:to>
                                        <p:strVal val="visible"/>
                                      </p:to>
                                    </p:set>
                                    <p:animEffect transition="in" filter="dissolve">
                                      <p:cBhvr>
                                        <p:cTn id="267" dur="500"/>
                                        <p:tgtEl>
                                          <p:spTgt spid="42"/>
                                        </p:tgtEl>
                                      </p:cBhvr>
                                    </p:animEffect>
                                  </p:childTnLst>
                                </p:cTn>
                              </p:par>
                            </p:childTnLst>
                          </p:cTn>
                        </p:par>
                      </p:childTnLst>
                    </p:cTn>
                  </p:par>
                  <p:par>
                    <p:cTn id="268" fill="hold">
                      <p:stCondLst>
                        <p:cond delay="indefinite"/>
                      </p:stCondLst>
                      <p:childTnLst>
                        <p:par>
                          <p:cTn id="269" fill="hold">
                            <p:stCondLst>
                              <p:cond delay="0"/>
                            </p:stCondLst>
                            <p:childTnLst>
                              <p:par>
                                <p:cTn id="270" presetID="9" presetClass="exit" presetSubtype="0" fill="hold" grpId="1" nodeType="clickEffect">
                                  <p:stCondLst>
                                    <p:cond delay="0"/>
                                  </p:stCondLst>
                                  <p:childTnLst>
                                    <p:animEffect transition="out" filter="dissolve">
                                      <p:cBhvr>
                                        <p:cTn id="271" dur="500"/>
                                        <p:tgtEl>
                                          <p:spTgt spid="38"/>
                                        </p:tgtEl>
                                      </p:cBhvr>
                                    </p:animEffect>
                                    <p:set>
                                      <p:cBhvr>
                                        <p:cTn id="272" dur="1" fill="hold">
                                          <p:stCondLst>
                                            <p:cond delay="499"/>
                                          </p:stCondLst>
                                        </p:cTn>
                                        <p:tgtEl>
                                          <p:spTgt spid="38"/>
                                        </p:tgtEl>
                                        <p:attrNameLst>
                                          <p:attrName>style.visibility</p:attrName>
                                        </p:attrNameLst>
                                      </p:cBhvr>
                                      <p:to>
                                        <p:strVal val="hidden"/>
                                      </p:to>
                                    </p:set>
                                  </p:childTnLst>
                                </p:cTn>
                              </p:par>
                            </p:childTnLst>
                          </p:cTn>
                        </p:par>
                      </p:childTnLst>
                    </p:cTn>
                  </p:par>
                  <p:par>
                    <p:cTn id="273" fill="hold">
                      <p:stCondLst>
                        <p:cond delay="indefinite"/>
                      </p:stCondLst>
                      <p:childTnLst>
                        <p:par>
                          <p:cTn id="274" fill="hold">
                            <p:stCondLst>
                              <p:cond delay="0"/>
                            </p:stCondLst>
                            <p:childTnLst>
                              <p:par>
                                <p:cTn id="275" presetID="9" presetClass="exit" presetSubtype="0" fill="hold" grpId="1" nodeType="clickEffect">
                                  <p:stCondLst>
                                    <p:cond delay="0"/>
                                  </p:stCondLst>
                                  <p:childTnLst>
                                    <p:animEffect transition="out" filter="dissolve">
                                      <p:cBhvr>
                                        <p:cTn id="276" dur="500"/>
                                        <p:tgtEl>
                                          <p:spTgt spid="40"/>
                                        </p:tgtEl>
                                      </p:cBhvr>
                                    </p:animEffect>
                                    <p:set>
                                      <p:cBhvr>
                                        <p:cTn id="277" dur="1" fill="hold">
                                          <p:stCondLst>
                                            <p:cond delay="499"/>
                                          </p:stCondLst>
                                        </p:cTn>
                                        <p:tgtEl>
                                          <p:spTgt spid="40"/>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presetID="9" presetClass="entr" presetSubtype="0" fill="hold" grpId="0" nodeType="clickEffect">
                                  <p:stCondLst>
                                    <p:cond delay="0"/>
                                  </p:stCondLst>
                                  <p:childTnLst>
                                    <p:set>
                                      <p:cBhvr>
                                        <p:cTn id="281" dur="1" fill="hold">
                                          <p:stCondLst>
                                            <p:cond delay="0"/>
                                          </p:stCondLst>
                                        </p:cTn>
                                        <p:tgtEl>
                                          <p:spTgt spid="76"/>
                                        </p:tgtEl>
                                        <p:attrNameLst>
                                          <p:attrName>style.visibility</p:attrName>
                                        </p:attrNameLst>
                                      </p:cBhvr>
                                      <p:to>
                                        <p:strVal val="visible"/>
                                      </p:to>
                                    </p:set>
                                    <p:animEffect transition="in" filter="dissolve">
                                      <p:cBhvr>
                                        <p:cTn id="282" dur="500"/>
                                        <p:tgtEl>
                                          <p:spTgt spid="76"/>
                                        </p:tgtEl>
                                      </p:cBhvr>
                                    </p:animEffect>
                                  </p:childTnLst>
                                </p:cTn>
                              </p:par>
                            </p:childTnLst>
                          </p:cTn>
                        </p:par>
                      </p:childTnLst>
                    </p:cTn>
                  </p:par>
                  <p:par>
                    <p:cTn id="283" fill="hold">
                      <p:stCondLst>
                        <p:cond delay="indefinite"/>
                      </p:stCondLst>
                      <p:childTnLst>
                        <p:par>
                          <p:cTn id="284" fill="hold">
                            <p:stCondLst>
                              <p:cond delay="0"/>
                            </p:stCondLst>
                            <p:childTnLst>
                              <p:par>
                                <p:cTn id="285" presetID="9" presetClass="entr" presetSubtype="0" fill="hold" grpId="0" nodeType="clickEffect">
                                  <p:stCondLst>
                                    <p:cond delay="0"/>
                                  </p:stCondLst>
                                  <p:childTnLst>
                                    <p:set>
                                      <p:cBhvr>
                                        <p:cTn id="286" dur="1" fill="hold">
                                          <p:stCondLst>
                                            <p:cond delay="0"/>
                                          </p:stCondLst>
                                        </p:cTn>
                                        <p:tgtEl>
                                          <p:spTgt spid="81"/>
                                        </p:tgtEl>
                                        <p:attrNameLst>
                                          <p:attrName>style.visibility</p:attrName>
                                        </p:attrNameLst>
                                      </p:cBhvr>
                                      <p:to>
                                        <p:strVal val="visible"/>
                                      </p:to>
                                    </p:set>
                                    <p:animEffect transition="in" filter="dissolve">
                                      <p:cBhvr>
                                        <p:cTn id="287" dur="500"/>
                                        <p:tgtEl>
                                          <p:spTgt spid="81"/>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ntr" presetSubtype="0" fill="hold" grpId="0" nodeType="clickEffect">
                                  <p:stCondLst>
                                    <p:cond delay="0"/>
                                  </p:stCondLst>
                                  <p:childTnLst>
                                    <p:set>
                                      <p:cBhvr>
                                        <p:cTn id="291" dur="1" fill="hold">
                                          <p:stCondLst>
                                            <p:cond delay="0"/>
                                          </p:stCondLst>
                                        </p:cTn>
                                        <p:tgtEl>
                                          <p:spTgt spid="77"/>
                                        </p:tgtEl>
                                        <p:attrNameLst>
                                          <p:attrName>style.visibility</p:attrName>
                                        </p:attrNameLst>
                                      </p:cBhvr>
                                      <p:to>
                                        <p:strVal val="visible"/>
                                      </p:to>
                                    </p:set>
                                    <p:animEffect transition="in" filter="dissolve">
                                      <p:cBhvr>
                                        <p:cTn id="292" dur="500"/>
                                        <p:tgtEl>
                                          <p:spTgt spid="77"/>
                                        </p:tgtEl>
                                      </p:cBhvr>
                                    </p:animEffect>
                                  </p:childTnLst>
                                </p:cTn>
                              </p:par>
                            </p:childTnLst>
                          </p:cTn>
                        </p:par>
                      </p:childTnLst>
                    </p:cTn>
                  </p:par>
                  <p:par>
                    <p:cTn id="293" fill="hold">
                      <p:stCondLst>
                        <p:cond delay="indefinite"/>
                      </p:stCondLst>
                      <p:childTnLst>
                        <p:par>
                          <p:cTn id="294" fill="hold">
                            <p:stCondLst>
                              <p:cond delay="0"/>
                            </p:stCondLst>
                            <p:childTnLst>
                              <p:par>
                                <p:cTn id="295" presetID="9" presetClass="entr" presetSubtype="0" fill="hold" grpId="0" nodeType="clickEffect">
                                  <p:stCondLst>
                                    <p:cond delay="0"/>
                                  </p:stCondLst>
                                  <p:childTnLst>
                                    <p:set>
                                      <p:cBhvr>
                                        <p:cTn id="296" dur="1" fill="hold">
                                          <p:stCondLst>
                                            <p:cond delay="0"/>
                                          </p:stCondLst>
                                        </p:cTn>
                                        <p:tgtEl>
                                          <p:spTgt spid="80"/>
                                        </p:tgtEl>
                                        <p:attrNameLst>
                                          <p:attrName>style.visibility</p:attrName>
                                        </p:attrNameLst>
                                      </p:cBhvr>
                                      <p:to>
                                        <p:strVal val="visible"/>
                                      </p:to>
                                    </p:set>
                                    <p:animEffect transition="in" filter="dissolve">
                                      <p:cBhvr>
                                        <p:cTn id="297" dur="500"/>
                                        <p:tgtEl>
                                          <p:spTgt spid="80"/>
                                        </p:tgtEl>
                                      </p:cBhvr>
                                    </p:animEffect>
                                  </p:childTnLst>
                                </p:cTn>
                              </p:par>
                            </p:childTnLst>
                          </p:cTn>
                        </p:par>
                      </p:childTnLst>
                    </p:cTn>
                  </p:par>
                  <p:par>
                    <p:cTn id="298" fill="hold">
                      <p:stCondLst>
                        <p:cond delay="indefinite"/>
                      </p:stCondLst>
                      <p:childTnLst>
                        <p:par>
                          <p:cTn id="299" fill="hold">
                            <p:stCondLst>
                              <p:cond delay="0"/>
                            </p:stCondLst>
                            <p:childTnLst>
                              <p:par>
                                <p:cTn id="300" presetID="9" presetClass="entr" presetSubtype="0" fill="hold" grpId="0" nodeType="clickEffect">
                                  <p:stCondLst>
                                    <p:cond delay="0"/>
                                  </p:stCondLst>
                                  <p:childTnLst>
                                    <p:set>
                                      <p:cBhvr>
                                        <p:cTn id="301" dur="1" fill="hold">
                                          <p:stCondLst>
                                            <p:cond delay="0"/>
                                          </p:stCondLst>
                                        </p:cTn>
                                        <p:tgtEl>
                                          <p:spTgt spid="78"/>
                                        </p:tgtEl>
                                        <p:attrNameLst>
                                          <p:attrName>style.visibility</p:attrName>
                                        </p:attrNameLst>
                                      </p:cBhvr>
                                      <p:to>
                                        <p:strVal val="visible"/>
                                      </p:to>
                                    </p:set>
                                    <p:animEffect transition="in" filter="dissolve">
                                      <p:cBhvr>
                                        <p:cTn id="302" dur="500"/>
                                        <p:tgtEl>
                                          <p:spTgt spid="78"/>
                                        </p:tgtEl>
                                      </p:cBhvr>
                                    </p:animEffect>
                                  </p:childTnLst>
                                </p:cTn>
                              </p:par>
                            </p:childTnLst>
                          </p:cTn>
                        </p:par>
                      </p:childTnLst>
                    </p:cTn>
                  </p:par>
                  <p:par>
                    <p:cTn id="303" fill="hold">
                      <p:stCondLst>
                        <p:cond delay="indefinite"/>
                      </p:stCondLst>
                      <p:childTnLst>
                        <p:par>
                          <p:cTn id="304" fill="hold">
                            <p:stCondLst>
                              <p:cond delay="0"/>
                            </p:stCondLst>
                            <p:childTnLst>
                              <p:par>
                                <p:cTn id="305" presetID="9" presetClass="entr" presetSubtype="0" fill="hold" grpId="0" nodeType="clickEffect">
                                  <p:stCondLst>
                                    <p:cond delay="0"/>
                                  </p:stCondLst>
                                  <p:childTnLst>
                                    <p:set>
                                      <p:cBhvr>
                                        <p:cTn id="306" dur="1" fill="hold">
                                          <p:stCondLst>
                                            <p:cond delay="0"/>
                                          </p:stCondLst>
                                        </p:cTn>
                                        <p:tgtEl>
                                          <p:spTgt spid="82"/>
                                        </p:tgtEl>
                                        <p:attrNameLst>
                                          <p:attrName>style.visibility</p:attrName>
                                        </p:attrNameLst>
                                      </p:cBhvr>
                                      <p:to>
                                        <p:strVal val="visible"/>
                                      </p:to>
                                    </p:set>
                                    <p:animEffect transition="in" filter="dissolve">
                                      <p:cBhvr>
                                        <p:cTn id="307" dur="500"/>
                                        <p:tgtEl>
                                          <p:spTgt spid="82"/>
                                        </p:tgtEl>
                                      </p:cBhvr>
                                    </p:animEffect>
                                  </p:childTnLst>
                                </p:cTn>
                              </p:par>
                            </p:childTnLst>
                          </p:cTn>
                        </p:par>
                      </p:childTnLst>
                    </p:cTn>
                  </p:par>
                  <p:par>
                    <p:cTn id="308" fill="hold">
                      <p:stCondLst>
                        <p:cond delay="indefinite"/>
                      </p:stCondLst>
                      <p:childTnLst>
                        <p:par>
                          <p:cTn id="309" fill="hold">
                            <p:stCondLst>
                              <p:cond delay="0"/>
                            </p:stCondLst>
                            <p:childTnLst>
                              <p:par>
                                <p:cTn id="310" presetID="9" presetClass="entr" presetSubtype="0" fill="hold" grpId="0" nodeType="clickEffect">
                                  <p:stCondLst>
                                    <p:cond delay="0"/>
                                  </p:stCondLst>
                                  <p:childTnLst>
                                    <p:set>
                                      <p:cBhvr>
                                        <p:cTn id="311" dur="1" fill="hold">
                                          <p:stCondLst>
                                            <p:cond delay="0"/>
                                          </p:stCondLst>
                                        </p:cTn>
                                        <p:tgtEl>
                                          <p:spTgt spid="83"/>
                                        </p:tgtEl>
                                        <p:attrNameLst>
                                          <p:attrName>style.visibility</p:attrName>
                                        </p:attrNameLst>
                                      </p:cBhvr>
                                      <p:to>
                                        <p:strVal val="visible"/>
                                      </p:to>
                                    </p:set>
                                    <p:animEffect transition="in" filter="dissolve">
                                      <p:cBhvr>
                                        <p:cTn id="312" dur="500"/>
                                        <p:tgtEl>
                                          <p:spTgt spid="83"/>
                                        </p:tgtEl>
                                      </p:cBhvr>
                                    </p:animEffect>
                                  </p:childTnLst>
                                </p:cTn>
                              </p:par>
                            </p:childTnLst>
                          </p:cTn>
                        </p:par>
                      </p:childTnLst>
                    </p:cTn>
                  </p:par>
                  <p:par>
                    <p:cTn id="313" fill="hold">
                      <p:stCondLst>
                        <p:cond delay="indefinite"/>
                      </p:stCondLst>
                      <p:childTnLst>
                        <p:par>
                          <p:cTn id="314" fill="hold">
                            <p:stCondLst>
                              <p:cond delay="0"/>
                            </p:stCondLst>
                            <p:childTnLst>
                              <p:par>
                                <p:cTn id="315" presetID="9" presetClass="entr" presetSubtype="0" fill="hold" grpId="0" nodeType="clickEffect">
                                  <p:stCondLst>
                                    <p:cond delay="0"/>
                                  </p:stCondLst>
                                  <p:childTnLst>
                                    <p:set>
                                      <p:cBhvr>
                                        <p:cTn id="316" dur="1" fill="hold">
                                          <p:stCondLst>
                                            <p:cond delay="0"/>
                                          </p:stCondLst>
                                        </p:cTn>
                                        <p:tgtEl>
                                          <p:spTgt spid="79"/>
                                        </p:tgtEl>
                                        <p:attrNameLst>
                                          <p:attrName>style.visibility</p:attrName>
                                        </p:attrNameLst>
                                      </p:cBhvr>
                                      <p:to>
                                        <p:strVal val="visible"/>
                                      </p:to>
                                    </p:set>
                                    <p:animEffect transition="in" filter="dissolve">
                                      <p:cBhvr>
                                        <p:cTn id="317" dur="500"/>
                                        <p:tgtEl>
                                          <p:spTgt spid="79"/>
                                        </p:tgtEl>
                                      </p:cBhvr>
                                    </p:animEffect>
                                  </p:childTnLst>
                                </p:cTn>
                              </p:par>
                            </p:childTnLst>
                          </p:cTn>
                        </p:par>
                      </p:childTnLst>
                    </p:cTn>
                  </p:par>
                  <p:par>
                    <p:cTn id="318" fill="hold">
                      <p:stCondLst>
                        <p:cond delay="indefinite"/>
                      </p:stCondLst>
                      <p:childTnLst>
                        <p:par>
                          <p:cTn id="319" fill="hold">
                            <p:stCondLst>
                              <p:cond delay="0"/>
                            </p:stCondLst>
                            <p:childTnLst>
                              <p:par>
                                <p:cTn id="320" presetID="9" presetClass="entr" presetSubtype="0" fill="hold" grpId="0" nodeType="clickEffect">
                                  <p:stCondLst>
                                    <p:cond delay="0"/>
                                  </p:stCondLst>
                                  <p:childTnLst>
                                    <p:set>
                                      <p:cBhvr>
                                        <p:cTn id="321" dur="1" fill="hold">
                                          <p:stCondLst>
                                            <p:cond delay="0"/>
                                          </p:stCondLst>
                                        </p:cTn>
                                        <p:tgtEl>
                                          <p:spTgt spid="87"/>
                                        </p:tgtEl>
                                        <p:attrNameLst>
                                          <p:attrName>style.visibility</p:attrName>
                                        </p:attrNameLst>
                                      </p:cBhvr>
                                      <p:to>
                                        <p:strVal val="visible"/>
                                      </p:to>
                                    </p:set>
                                    <p:animEffect transition="in" filter="dissolve">
                                      <p:cBhvr>
                                        <p:cTn id="322" dur="500"/>
                                        <p:tgtEl>
                                          <p:spTgt spid="87"/>
                                        </p:tgtEl>
                                      </p:cBhvr>
                                    </p:animEffect>
                                  </p:childTnLst>
                                </p:cTn>
                              </p:par>
                            </p:childTnLst>
                          </p:cTn>
                        </p:par>
                      </p:childTnLst>
                    </p:cTn>
                  </p:par>
                  <p:par>
                    <p:cTn id="323" fill="hold">
                      <p:stCondLst>
                        <p:cond delay="indefinite"/>
                      </p:stCondLst>
                      <p:childTnLst>
                        <p:par>
                          <p:cTn id="324" fill="hold">
                            <p:stCondLst>
                              <p:cond delay="0"/>
                            </p:stCondLst>
                            <p:childTnLst>
                              <p:par>
                                <p:cTn id="325" presetID="9" presetClass="entr" presetSubtype="0" fill="hold" grpId="0" nodeType="clickEffect">
                                  <p:stCondLst>
                                    <p:cond delay="0"/>
                                  </p:stCondLst>
                                  <p:childTnLst>
                                    <p:set>
                                      <p:cBhvr>
                                        <p:cTn id="326" dur="1" fill="hold">
                                          <p:stCondLst>
                                            <p:cond delay="0"/>
                                          </p:stCondLst>
                                        </p:cTn>
                                        <p:tgtEl>
                                          <p:spTgt spid="84"/>
                                        </p:tgtEl>
                                        <p:attrNameLst>
                                          <p:attrName>style.visibility</p:attrName>
                                        </p:attrNameLst>
                                      </p:cBhvr>
                                      <p:to>
                                        <p:strVal val="visible"/>
                                      </p:to>
                                    </p:set>
                                    <p:animEffect transition="in" filter="dissolve">
                                      <p:cBhvr>
                                        <p:cTn id="327" dur="500"/>
                                        <p:tgtEl>
                                          <p:spTgt spid="84"/>
                                        </p:tgtEl>
                                      </p:cBhvr>
                                    </p:animEffect>
                                  </p:childTnLst>
                                </p:cTn>
                              </p:par>
                            </p:childTnLst>
                          </p:cTn>
                        </p:par>
                      </p:childTnLst>
                    </p:cTn>
                  </p:par>
                  <p:par>
                    <p:cTn id="328" fill="hold">
                      <p:stCondLst>
                        <p:cond delay="indefinite"/>
                      </p:stCondLst>
                      <p:childTnLst>
                        <p:par>
                          <p:cTn id="329" fill="hold">
                            <p:stCondLst>
                              <p:cond delay="0"/>
                            </p:stCondLst>
                            <p:childTnLst>
                              <p:par>
                                <p:cTn id="330" presetID="9" presetClass="entr" presetSubtype="0" fill="hold" grpId="0" nodeType="clickEffect">
                                  <p:stCondLst>
                                    <p:cond delay="0"/>
                                  </p:stCondLst>
                                  <p:childTnLst>
                                    <p:set>
                                      <p:cBhvr>
                                        <p:cTn id="331" dur="1" fill="hold">
                                          <p:stCondLst>
                                            <p:cond delay="0"/>
                                          </p:stCondLst>
                                        </p:cTn>
                                        <p:tgtEl>
                                          <p:spTgt spid="85"/>
                                        </p:tgtEl>
                                        <p:attrNameLst>
                                          <p:attrName>style.visibility</p:attrName>
                                        </p:attrNameLst>
                                      </p:cBhvr>
                                      <p:to>
                                        <p:strVal val="visible"/>
                                      </p:to>
                                    </p:set>
                                    <p:animEffect transition="in" filter="dissolve">
                                      <p:cBhvr>
                                        <p:cTn id="332" dur="500"/>
                                        <p:tgtEl>
                                          <p:spTgt spid="85"/>
                                        </p:tgtEl>
                                      </p:cBhvr>
                                    </p:animEffect>
                                  </p:childTnLst>
                                </p:cTn>
                              </p:par>
                            </p:childTnLst>
                          </p:cTn>
                        </p:par>
                      </p:childTnLst>
                    </p:cTn>
                  </p:par>
                  <p:par>
                    <p:cTn id="333" fill="hold">
                      <p:stCondLst>
                        <p:cond delay="indefinite"/>
                      </p:stCondLst>
                      <p:childTnLst>
                        <p:par>
                          <p:cTn id="334" fill="hold">
                            <p:stCondLst>
                              <p:cond delay="0"/>
                            </p:stCondLst>
                            <p:childTnLst>
                              <p:par>
                                <p:cTn id="335" presetID="9" presetClass="entr" presetSubtype="0" fill="hold" grpId="0" nodeType="clickEffect">
                                  <p:stCondLst>
                                    <p:cond delay="0"/>
                                  </p:stCondLst>
                                  <p:childTnLst>
                                    <p:set>
                                      <p:cBhvr>
                                        <p:cTn id="336" dur="1" fill="hold">
                                          <p:stCondLst>
                                            <p:cond delay="0"/>
                                          </p:stCondLst>
                                        </p:cTn>
                                        <p:tgtEl>
                                          <p:spTgt spid="86"/>
                                        </p:tgtEl>
                                        <p:attrNameLst>
                                          <p:attrName>style.visibility</p:attrName>
                                        </p:attrNameLst>
                                      </p:cBhvr>
                                      <p:to>
                                        <p:strVal val="visible"/>
                                      </p:to>
                                    </p:set>
                                    <p:animEffect transition="in" filter="dissolve">
                                      <p:cBhvr>
                                        <p:cTn id="337" dur="500"/>
                                        <p:tgtEl>
                                          <p:spTgt spid="86"/>
                                        </p:tgtEl>
                                      </p:cBhvr>
                                    </p:animEffect>
                                  </p:childTnLst>
                                </p:cTn>
                              </p:par>
                            </p:childTnLst>
                          </p:cTn>
                        </p:par>
                      </p:childTnLst>
                    </p:cTn>
                  </p:par>
                  <p:par>
                    <p:cTn id="338" fill="hold">
                      <p:stCondLst>
                        <p:cond delay="indefinite"/>
                      </p:stCondLst>
                      <p:childTnLst>
                        <p:par>
                          <p:cTn id="339" fill="hold">
                            <p:stCondLst>
                              <p:cond delay="0"/>
                            </p:stCondLst>
                            <p:childTnLst>
                              <p:par>
                                <p:cTn id="340" presetID="9" presetClass="entr" presetSubtype="0" fill="hold" grpId="0" nodeType="clickEffect">
                                  <p:stCondLst>
                                    <p:cond delay="0"/>
                                  </p:stCondLst>
                                  <p:childTnLst>
                                    <p:set>
                                      <p:cBhvr>
                                        <p:cTn id="341" dur="1" fill="hold">
                                          <p:stCondLst>
                                            <p:cond delay="0"/>
                                          </p:stCondLst>
                                        </p:cTn>
                                        <p:tgtEl>
                                          <p:spTgt spid="88"/>
                                        </p:tgtEl>
                                        <p:attrNameLst>
                                          <p:attrName>style.visibility</p:attrName>
                                        </p:attrNameLst>
                                      </p:cBhvr>
                                      <p:to>
                                        <p:strVal val="visible"/>
                                      </p:to>
                                    </p:set>
                                    <p:animEffect transition="in" filter="dissolve">
                                      <p:cBhvr>
                                        <p:cTn id="342" dur="500"/>
                                        <p:tgtEl>
                                          <p:spTgt spid="88"/>
                                        </p:tgtEl>
                                      </p:cBhvr>
                                    </p:animEffect>
                                  </p:childTnLst>
                                </p:cTn>
                              </p:par>
                            </p:childTnLst>
                          </p:cTn>
                        </p:par>
                      </p:childTnLst>
                    </p:cTn>
                  </p:par>
                  <p:par>
                    <p:cTn id="343" fill="hold">
                      <p:stCondLst>
                        <p:cond delay="indefinite"/>
                      </p:stCondLst>
                      <p:childTnLst>
                        <p:par>
                          <p:cTn id="344" fill="hold">
                            <p:stCondLst>
                              <p:cond delay="0"/>
                            </p:stCondLst>
                            <p:childTnLst>
                              <p:par>
                                <p:cTn id="345" presetID="9" presetClass="entr" presetSubtype="0" fill="hold" grpId="0" nodeType="clickEffect">
                                  <p:stCondLst>
                                    <p:cond delay="0"/>
                                  </p:stCondLst>
                                  <p:childTnLst>
                                    <p:set>
                                      <p:cBhvr>
                                        <p:cTn id="346" dur="1" fill="hold">
                                          <p:stCondLst>
                                            <p:cond delay="0"/>
                                          </p:stCondLst>
                                        </p:cTn>
                                        <p:tgtEl>
                                          <p:spTgt spid="89"/>
                                        </p:tgtEl>
                                        <p:attrNameLst>
                                          <p:attrName>style.visibility</p:attrName>
                                        </p:attrNameLst>
                                      </p:cBhvr>
                                      <p:to>
                                        <p:strVal val="visible"/>
                                      </p:to>
                                    </p:set>
                                    <p:animEffect transition="in" filter="dissolve">
                                      <p:cBhvr>
                                        <p:cTn id="347" dur="500"/>
                                        <p:tgtEl>
                                          <p:spTgt spid="89"/>
                                        </p:tgtEl>
                                      </p:cBhvr>
                                    </p:animEffect>
                                  </p:childTnLst>
                                </p:cTn>
                              </p:par>
                            </p:childTnLst>
                          </p:cTn>
                        </p:par>
                      </p:childTnLst>
                    </p:cTn>
                  </p:par>
                  <p:par>
                    <p:cTn id="348" fill="hold">
                      <p:stCondLst>
                        <p:cond delay="indefinite"/>
                      </p:stCondLst>
                      <p:childTnLst>
                        <p:par>
                          <p:cTn id="349" fill="hold">
                            <p:stCondLst>
                              <p:cond delay="0"/>
                            </p:stCondLst>
                            <p:childTnLst>
                              <p:par>
                                <p:cTn id="350" presetID="9" presetClass="entr" presetSubtype="0" fill="hold" grpId="0" nodeType="clickEffect">
                                  <p:stCondLst>
                                    <p:cond delay="0"/>
                                  </p:stCondLst>
                                  <p:childTnLst>
                                    <p:set>
                                      <p:cBhvr>
                                        <p:cTn id="351" dur="1" fill="hold">
                                          <p:stCondLst>
                                            <p:cond delay="0"/>
                                          </p:stCondLst>
                                        </p:cTn>
                                        <p:tgtEl>
                                          <p:spTgt spid="90"/>
                                        </p:tgtEl>
                                        <p:attrNameLst>
                                          <p:attrName>style.visibility</p:attrName>
                                        </p:attrNameLst>
                                      </p:cBhvr>
                                      <p:to>
                                        <p:strVal val="visible"/>
                                      </p:to>
                                    </p:set>
                                    <p:animEffect transition="in" filter="dissolve">
                                      <p:cBhvr>
                                        <p:cTn id="352" dur="500"/>
                                        <p:tgtEl>
                                          <p:spTgt spid="90"/>
                                        </p:tgtEl>
                                      </p:cBhvr>
                                    </p:animEffect>
                                  </p:childTnLst>
                                </p:cTn>
                              </p:par>
                            </p:childTnLst>
                          </p:cTn>
                        </p:par>
                      </p:childTnLst>
                    </p:cTn>
                  </p:par>
                  <p:par>
                    <p:cTn id="353" fill="hold">
                      <p:stCondLst>
                        <p:cond delay="indefinite"/>
                      </p:stCondLst>
                      <p:childTnLst>
                        <p:par>
                          <p:cTn id="354" fill="hold">
                            <p:stCondLst>
                              <p:cond delay="0"/>
                            </p:stCondLst>
                            <p:childTnLst>
                              <p:par>
                                <p:cTn id="355" presetID="9" presetClass="entr" presetSubtype="0" fill="hold" grpId="0" nodeType="clickEffect">
                                  <p:stCondLst>
                                    <p:cond delay="0"/>
                                  </p:stCondLst>
                                  <p:childTnLst>
                                    <p:set>
                                      <p:cBhvr>
                                        <p:cTn id="356" dur="1" fill="hold">
                                          <p:stCondLst>
                                            <p:cond delay="0"/>
                                          </p:stCondLst>
                                        </p:cTn>
                                        <p:tgtEl>
                                          <p:spTgt spid="91"/>
                                        </p:tgtEl>
                                        <p:attrNameLst>
                                          <p:attrName>style.visibility</p:attrName>
                                        </p:attrNameLst>
                                      </p:cBhvr>
                                      <p:to>
                                        <p:strVal val="visible"/>
                                      </p:to>
                                    </p:set>
                                    <p:animEffect transition="in" filter="dissolve">
                                      <p:cBhvr>
                                        <p:cTn id="357" dur="500"/>
                                        <p:tgtEl>
                                          <p:spTgt spid="91"/>
                                        </p:tgtEl>
                                      </p:cBhvr>
                                    </p:animEffect>
                                  </p:childTnLst>
                                </p:cTn>
                              </p:par>
                            </p:childTnLst>
                          </p:cTn>
                        </p:par>
                      </p:childTnLst>
                    </p:cTn>
                  </p:par>
                  <p:par>
                    <p:cTn id="358" fill="hold">
                      <p:stCondLst>
                        <p:cond delay="indefinite"/>
                      </p:stCondLst>
                      <p:childTnLst>
                        <p:par>
                          <p:cTn id="359" fill="hold">
                            <p:stCondLst>
                              <p:cond delay="0"/>
                            </p:stCondLst>
                            <p:childTnLst>
                              <p:par>
                                <p:cTn id="360" presetID="9" presetClass="entr" presetSubtype="0" fill="hold" grpId="0" nodeType="clickEffect">
                                  <p:stCondLst>
                                    <p:cond delay="0"/>
                                  </p:stCondLst>
                                  <p:childTnLst>
                                    <p:set>
                                      <p:cBhvr>
                                        <p:cTn id="361" dur="1" fill="hold">
                                          <p:stCondLst>
                                            <p:cond delay="0"/>
                                          </p:stCondLst>
                                        </p:cTn>
                                        <p:tgtEl>
                                          <p:spTgt spid="92"/>
                                        </p:tgtEl>
                                        <p:attrNameLst>
                                          <p:attrName>style.visibility</p:attrName>
                                        </p:attrNameLst>
                                      </p:cBhvr>
                                      <p:to>
                                        <p:strVal val="visible"/>
                                      </p:to>
                                    </p:set>
                                    <p:animEffect transition="in" filter="dissolve">
                                      <p:cBhvr>
                                        <p:cTn id="362" dur="500"/>
                                        <p:tgtEl>
                                          <p:spTgt spid="92"/>
                                        </p:tgtEl>
                                      </p:cBhvr>
                                    </p:animEffect>
                                  </p:childTnLst>
                                </p:cTn>
                              </p:par>
                            </p:childTnLst>
                          </p:cTn>
                        </p:par>
                      </p:childTnLst>
                    </p:cTn>
                  </p:par>
                  <p:par>
                    <p:cTn id="363" fill="hold">
                      <p:stCondLst>
                        <p:cond delay="indefinite"/>
                      </p:stCondLst>
                      <p:childTnLst>
                        <p:par>
                          <p:cTn id="364" fill="hold">
                            <p:stCondLst>
                              <p:cond delay="0"/>
                            </p:stCondLst>
                            <p:childTnLst>
                              <p:par>
                                <p:cTn id="365" presetID="9" presetClass="entr" presetSubtype="0" fill="hold" grpId="0" nodeType="clickEffect">
                                  <p:stCondLst>
                                    <p:cond delay="0"/>
                                  </p:stCondLst>
                                  <p:childTnLst>
                                    <p:set>
                                      <p:cBhvr>
                                        <p:cTn id="366" dur="1" fill="hold">
                                          <p:stCondLst>
                                            <p:cond delay="0"/>
                                          </p:stCondLst>
                                        </p:cTn>
                                        <p:tgtEl>
                                          <p:spTgt spid="93"/>
                                        </p:tgtEl>
                                        <p:attrNameLst>
                                          <p:attrName>style.visibility</p:attrName>
                                        </p:attrNameLst>
                                      </p:cBhvr>
                                      <p:to>
                                        <p:strVal val="visible"/>
                                      </p:to>
                                    </p:set>
                                    <p:animEffect transition="in" filter="dissolve">
                                      <p:cBhvr>
                                        <p:cTn id="367" dur="500"/>
                                        <p:tgtEl>
                                          <p:spTgt spid="93"/>
                                        </p:tgtEl>
                                      </p:cBhvr>
                                    </p:animEffect>
                                  </p:childTnLst>
                                </p:cTn>
                              </p:par>
                            </p:childTnLst>
                          </p:cTn>
                        </p:par>
                      </p:childTnLst>
                    </p:cTn>
                  </p:par>
                  <p:par>
                    <p:cTn id="368" fill="hold">
                      <p:stCondLst>
                        <p:cond delay="indefinite"/>
                      </p:stCondLst>
                      <p:childTnLst>
                        <p:par>
                          <p:cTn id="369" fill="hold">
                            <p:stCondLst>
                              <p:cond delay="0"/>
                            </p:stCondLst>
                            <p:childTnLst>
                              <p:par>
                                <p:cTn id="370" presetID="9" presetClass="entr" presetSubtype="0" fill="hold" grpId="0" nodeType="clickEffect">
                                  <p:stCondLst>
                                    <p:cond delay="0"/>
                                  </p:stCondLst>
                                  <p:childTnLst>
                                    <p:set>
                                      <p:cBhvr>
                                        <p:cTn id="371" dur="1" fill="hold">
                                          <p:stCondLst>
                                            <p:cond delay="0"/>
                                          </p:stCondLst>
                                        </p:cTn>
                                        <p:tgtEl>
                                          <p:spTgt spid="94"/>
                                        </p:tgtEl>
                                        <p:attrNameLst>
                                          <p:attrName>style.visibility</p:attrName>
                                        </p:attrNameLst>
                                      </p:cBhvr>
                                      <p:to>
                                        <p:strVal val="visible"/>
                                      </p:to>
                                    </p:set>
                                    <p:animEffect transition="in" filter="dissolve">
                                      <p:cBhvr>
                                        <p:cTn id="372" dur="500"/>
                                        <p:tgtEl>
                                          <p:spTgt spid="94"/>
                                        </p:tgtEl>
                                      </p:cBhvr>
                                    </p:animEffect>
                                  </p:childTnLst>
                                </p:cTn>
                              </p:par>
                            </p:childTnLst>
                          </p:cTn>
                        </p:par>
                      </p:childTnLst>
                    </p:cTn>
                  </p:par>
                  <p:par>
                    <p:cTn id="373" fill="hold">
                      <p:stCondLst>
                        <p:cond delay="indefinite"/>
                      </p:stCondLst>
                      <p:childTnLst>
                        <p:par>
                          <p:cTn id="374" fill="hold">
                            <p:stCondLst>
                              <p:cond delay="0"/>
                            </p:stCondLst>
                            <p:childTnLst>
                              <p:par>
                                <p:cTn id="375" presetID="9" presetClass="entr" presetSubtype="0" fill="hold" grpId="0" nodeType="clickEffect">
                                  <p:stCondLst>
                                    <p:cond delay="0"/>
                                  </p:stCondLst>
                                  <p:childTnLst>
                                    <p:set>
                                      <p:cBhvr>
                                        <p:cTn id="376" dur="1" fill="hold">
                                          <p:stCondLst>
                                            <p:cond delay="0"/>
                                          </p:stCondLst>
                                        </p:cTn>
                                        <p:tgtEl>
                                          <p:spTgt spid="95"/>
                                        </p:tgtEl>
                                        <p:attrNameLst>
                                          <p:attrName>style.visibility</p:attrName>
                                        </p:attrNameLst>
                                      </p:cBhvr>
                                      <p:to>
                                        <p:strVal val="visible"/>
                                      </p:to>
                                    </p:set>
                                    <p:animEffect transition="in" filter="dissolve">
                                      <p:cBhvr>
                                        <p:cTn id="377" dur="500"/>
                                        <p:tgtEl>
                                          <p:spTgt spid="95"/>
                                        </p:tgtEl>
                                      </p:cBhvr>
                                    </p:animEffect>
                                  </p:childTnLst>
                                </p:cTn>
                              </p:par>
                            </p:childTnLst>
                          </p:cTn>
                        </p:par>
                      </p:childTnLst>
                    </p:cTn>
                  </p:par>
                  <p:par>
                    <p:cTn id="378" fill="hold">
                      <p:stCondLst>
                        <p:cond delay="indefinite"/>
                      </p:stCondLst>
                      <p:childTnLst>
                        <p:par>
                          <p:cTn id="379" fill="hold">
                            <p:stCondLst>
                              <p:cond delay="0"/>
                            </p:stCondLst>
                            <p:childTnLst>
                              <p:par>
                                <p:cTn id="380" presetID="9" presetClass="entr" presetSubtype="0" fill="hold" grpId="0" nodeType="clickEffect">
                                  <p:stCondLst>
                                    <p:cond delay="0"/>
                                  </p:stCondLst>
                                  <p:childTnLst>
                                    <p:set>
                                      <p:cBhvr>
                                        <p:cTn id="381" dur="1" fill="hold">
                                          <p:stCondLst>
                                            <p:cond delay="0"/>
                                          </p:stCondLst>
                                        </p:cTn>
                                        <p:tgtEl>
                                          <p:spTgt spid="96"/>
                                        </p:tgtEl>
                                        <p:attrNameLst>
                                          <p:attrName>style.visibility</p:attrName>
                                        </p:attrNameLst>
                                      </p:cBhvr>
                                      <p:to>
                                        <p:strVal val="visible"/>
                                      </p:to>
                                    </p:set>
                                    <p:animEffect transition="in" filter="dissolve">
                                      <p:cBhvr>
                                        <p:cTn id="382" dur="500"/>
                                        <p:tgtEl>
                                          <p:spTgt spid="96"/>
                                        </p:tgtEl>
                                      </p:cBhvr>
                                    </p:animEffect>
                                  </p:childTnLst>
                                </p:cTn>
                              </p:par>
                            </p:childTnLst>
                          </p:cTn>
                        </p:par>
                      </p:childTnLst>
                    </p:cTn>
                  </p:par>
                  <p:par>
                    <p:cTn id="383" fill="hold">
                      <p:stCondLst>
                        <p:cond delay="indefinite"/>
                      </p:stCondLst>
                      <p:childTnLst>
                        <p:par>
                          <p:cTn id="384" fill="hold">
                            <p:stCondLst>
                              <p:cond delay="0"/>
                            </p:stCondLst>
                            <p:childTnLst>
                              <p:par>
                                <p:cTn id="385" presetID="9" presetClass="entr" presetSubtype="0" fill="hold" grpId="0" nodeType="clickEffect">
                                  <p:stCondLst>
                                    <p:cond delay="0"/>
                                  </p:stCondLst>
                                  <p:childTnLst>
                                    <p:set>
                                      <p:cBhvr>
                                        <p:cTn id="386" dur="1" fill="hold">
                                          <p:stCondLst>
                                            <p:cond delay="0"/>
                                          </p:stCondLst>
                                        </p:cTn>
                                        <p:tgtEl>
                                          <p:spTgt spid="97"/>
                                        </p:tgtEl>
                                        <p:attrNameLst>
                                          <p:attrName>style.visibility</p:attrName>
                                        </p:attrNameLst>
                                      </p:cBhvr>
                                      <p:to>
                                        <p:strVal val="visible"/>
                                      </p:to>
                                    </p:set>
                                    <p:animEffect transition="in" filter="dissolve">
                                      <p:cBhvr>
                                        <p:cTn id="387" dur="500"/>
                                        <p:tgtEl>
                                          <p:spTgt spid="97"/>
                                        </p:tgtEl>
                                      </p:cBhvr>
                                    </p:animEffect>
                                  </p:childTnLst>
                                </p:cTn>
                              </p:par>
                            </p:childTnLst>
                          </p:cTn>
                        </p:par>
                      </p:childTnLst>
                    </p:cTn>
                  </p:par>
                  <p:par>
                    <p:cTn id="388" fill="hold">
                      <p:stCondLst>
                        <p:cond delay="indefinite"/>
                      </p:stCondLst>
                      <p:childTnLst>
                        <p:par>
                          <p:cTn id="389" fill="hold">
                            <p:stCondLst>
                              <p:cond delay="0"/>
                            </p:stCondLst>
                            <p:childTnLst>
                              <p:par>
                                <p:cTn id="390" presetID="9" presetClass="entr" presetSubtype="0" fill="hold" grpId="0" nodeType="clickEffect">
                                  <p:stCondLst>
                                    <p:cond delay="0"/>
                                  </p:stCondLst>
                                  <p:childTnLst>
                                    <p:set>
                                      <p:cBhvr>
                                        <p:cTn id="391" dur="1" fill="hold">
                                          <p:stCondLst>
                                            <p:cond delay="0"/>
                                          </p:stCondLst>
                                        </p:cTn>
                                        <p:tgtEl>
                                          <p:spTgt spid="98"/>
                                        </p:tgtEl>
                                        <p:attrNameLst>
                                          <p:attrName>style.visibility</p:attrName>
                                        </p:attrNameLst>
                                      </p:cBhvr>
                                      <p:to>
                                        <p:strVal val="visible"/>
                                      </p:to>
                                    </p:set>
                                    <p:animEffect transition="in" filter="dissolve">
                                      <p:cBhvr>
                                        <p:cTn id="392" dur="500"/>
                                        <p:tgtEl>
                                          <p:spTgt spid="98"/>
                                        </p:tgtEl>
                                      </p:cBhvr>
                                    </p:animEffect>
                                  </p:childTnLst>
                                </p:cTn>
                              </p:par>
                            </p:childTnLst>
                          </p:cTn>
                        </p:par>
                      </p:childTnLst>
                    </p:cTn>
                  </p:par>
                  <p:par>
                    <p:cTn id="393" fill="hold">
                      <p:stCondLst>
                        <p:cond delay="indefinite"/>
                      </p:stCondLst>
                      <p:childTnLst>
                        <p:par>
                          <p:cTn id="394" fill="hold">
                            <p:stCondLst>
                              <p:cond delay="0"/>
                            </p:stCondLst>
                            <p:childTnLst>
                              <p:par>
                                <p:cTn id="395" presetID="9" presetClass="entr" presetSubtype="0" fill="hold" grpId="0" nodeType="clickEffect">
                                  <p:stCondLst>
                                    <p:cond delay="0"/>
                                  </p:stCondLst>
                                  <p:childTnLst>
                                    <p:set>
                                      <p:cBhvr>
                                        <p:cTn id="396" dur="1" fill="hold">
                                          <p:stCondLst>
                                            <p:cond delay="0"/>
                                          </p:stCondLst>
                                        </p:cTn>
                                        <p:tgtEl>
                                          <p:spTgt spid="99"/>
                                        </p:tgtEl>
                                        <p:attrNameLst>
                                          <p:attrName>style.visibility</p:attrName>
                                        </p:attrNameLst>
                                      </p:cBhvr>
                                      <p:to>
                                        <p:strVal val="visible"/>
                                      </p:to>
                                    </p:set>
                                    <p:animEffect transition="in" filter="dissolve">
                                      <p:cBhvr>
                                        <p:cTn id="397" dur="500"/>
                                        <p:tgtEl>
                                          <p:spTgt spid="99"/>
                                        </p:tgtEl>
                                      </p:cBhvr>
                                    </p:animEffect>
                                  </p:childTnLst>
                                </p:cTn>
                              </p:par>
                            </p:childTnLst>
                          </p:cTn>
                        </p:par>
                      </p:childTnLst>
                    </p:cTn>
                  </p:par>
                  <p:par>
                    <p:cTn id="398" fill="hold">
                      <p:stCondLst>
                        <p:cond delay="indefinite"/>
                      </p:stCondLst>
                      <p:childTnLst>
                        <p:par>
                          <p:cTn id="399" fill="hold">
                            <p:stCondLst>
                              <p:cond delay="0"/>
                            </p:stCondLst>
                            <p:childTnLst>
                              <p:par>
                                <p:cTn id="400" presetID="9" presetClass="exit" presetSubtype="0" fill="hold" grpId="1" nodeType="clickEffect">
                                  <p:stCondLst>
                                    <p:cond delay="0"/>
                                  </p:stCondLst>
                                  <p:childTnLst>
                                    <p:animEffect transition="out" filter="dissolve">
                                      <p:cBhvr>
                                        <p:cTn id="401" dur="500"/>
                                        <p:tgtEl>
                                          <p:spTgt spid="99"/>
                                        </p:tgtEl>
                                      </p:cBhvr>
                                    </p:animEffect>
                                    <p:set>
                                      <p:cBhvr>
                                        <p:cTn id="402" dur="1" fill="hold">
                                          <p:stCondLst>
                                            <p:cond delay="499"/>
                                          </p:stCondLst>
                                        </p:cTn>
                                        <p:tgtEl>
                                          <p:spTgt spid="99"/>
                                        </p:tgtEl>
                                        <p:attrNameLst>
                                          <p:attrName>style.visibility</p:attrName>
                                        </p:attrNameLst>
                                      </p:cBhvr>
                                      <p:to>
                                        <p:strVal val="hidden"/>
                                      </p:to>
                                    </p:set>
                                  </p:childTnLst>
                                </p:cTn>
                              </p:par>
                            </p:childTnLst>
                          </p:cTn>
                        </p:par>
                      </p:childTnLst>
                    </p:cTn>
                  </p:par>
                  <p:par>
                    <p:cTn id="403" fill="hold">
                      <p:stCondLst>
                        <p:cond delay="indefinite"/>
                      </p:stCondLst>
                      <p:childTnLst>
                        <p:par>
                          <p:cTn id="404" fill="hold">
                            <p:stCondLst>
                              <p:cond delay="0"/>
                            </p:stCondLst>
                            <p:childTnLst>
                              <p:par>
                                <p:cTn id="405" presetID="9" presetClass="entr" presetSubtype="0" fill="hold" grpId="0" nodeType="clickEffect">
                                  <p:stCondLst>
                                    <p:cond delay="0"/>
                                  </p:stCondLst>
                                  <p:childTnLst>
                                    <p:set>
                                      <p:cBhvr>
                                        <p:cTn id="406" dur="1" fill="hold">
                                          <p:stCondLst>
                                            <p:cond delay="0"/>
                                          </p:stCondLst>
                                        </p:cTn>
                                        <p:tgtEl>
                                          <p:spTgt spid="107"/>
                                        </p:tgtEl>
                                        <p:attrNameLst>
                                          <p:attrName>style.visibility</p:attrName>
                                        </p:attrNameLst>
                                      </p:cBhvr>
                                      <p:to>
                                        <p:strVal val="visible"/>
                                      </p:to>
                                    </p:set>
                                    <p:animEffect transition="in" filter="dissolve">
                                      <p:cBhvr>
                                        <p:cTn id="407" dur="500"/>
                                        <p:tgtEl>
                                          <p:spTgt spid="107"/>
                                        </p:tgtEl>
                                      </p:cBhvr>
                                    </p:animEffect>
                                  </p:childTnLst>
                                </p:cTn>
                              </p:par>
                            </p:childTnLst>
                          </p:cTn>
                        </p:par>
                      </p:childTnLst>
                    </p:cTn>
                  </p:par>
                  <p:par>
                    <p:cTn id="408" fill="hold">
                      <p:stCondLst>
                        <p:cond delay="indefinite"/>
                      </p:stCondLst>
                      <p:childTnLst>
                        <p:par>
                          <p:cTn id="409" fill="hold">
                            <p:stCondLst>
                              <p:cond delay="0"/>
                            </p:stCondLst>
                            <p:childTnLst>
                              <p:par>
                                <p:cTn id="410" presetID="9" presetClass="entr" presetSubtype="0" fill="hold" grpId="0" nodeType="clickEffect">
                                  <p:stCondLst>
                                    <p:cond delay="0"/>
                                  </p:stCondLst>
                                  <p:childTnLst>
                                    <p:set>
                                      <p:cBhvr>
                                        <p:cTn id="411" dur="1" fill="hold">
                                          <p:stCondLst>
                                            <p:cond delay="0"/>
                                          </p:stCondLst>
                                        </p:cTn>
                                        <p:tgtEl>
                                          <p:spTgt spid="100"/>
                                        </p:tgtEl>
                                        <p:attrNameLst>
                                          <p:attrName>style.visibility</p:attrName>
                                        </p:attrNameLst>
                                      </p:cBhvr>
                                      <p:to>
                                        <p:strVal val="visible"/>
                                      </p:to>
                                    </p:set>
                                    <p:animEffect transition="in" filter="dissolve">
                                      <p:cBhvr>
                                        <p:cTn id="412" dur="500"/>
                                        <p:tgtEl>
                                          <p:spTgt spid="100"/>
                                        </p:tgtEl>
                                      </p:cBhvr>
                                    </p:animEffect>
                                  </p:childTnLst>
                                </p:cTn>
                              </p:par>
                            </p:childTnLst>
                          </p:cTn>
                        </p:par>
                      </p:childTnLst>
                    </p:cTn>
                  </p:par>
                  <p:par>
                    <p:cTn id="413" fill="hold">
                      <p:stCondLst>
                        <p:cond delay="indefinite"/>
                      </p:stCondLst>
                      <p:childTnLst>
                        <p:par>
                          <p:cTn id="414" fill="hold">
                            <p:stCondLst>
                              <p:cond delay="0"/>
                            </p:stCondLst>
                            <p:childTnLst>
                              <p:par>
                                <p:cTn id="415" presetID="9" presetClass="entr" presetSubtype="0" fill="hold" grpId="0" nodeType="clickEffect">
                                  <p:stCondLst>
                                    <p:cond delay="0"/>
                                  </p:stCondLst>
                                  <p:childTnLst>
                                    <p:set>
                                      <p:cBhvr>
                                        <p:cTn id="416" dur="1" fill="hold">
                                          <p:stCondLst>
                                            <p:cond delay="0"/>
                                          </p:stCondLst>
                                        </p:cTn>
                                        <p:tgtEl>
                                          <p:spTgt spid="101"/>
                                        </p:tgtEl>
                                        <p:attrNameLst>
                                          <p:attrName>style.visibility</p:attrName>
                                        </p:attrNameLst>
                                      </p:cBhvr>
                                      <p:to>
                                        <p:strVal val="visible"/>
                                      </p:to>
                                    </p:set>
                                    <p:animEffect transition="in" filter="dissolve">
                                      <p:cBhvr>
                                        <p:cTn id="417" dur="500"/>
                                        <p:tgtEl>
                                          <p:spTgt spid="101"/>
                                        </p:tgtEl>
                                      </p:cBhvr>
                                    </p:animEffect>
                                  </p:childTnLst>
                                </p:cTn>
                              </p:par>
                            </p:childTnLst>
                          </p:cTn>
                        </p:par>
                      </p:childTnLst>
                    </p:cTn>
                  </p:par>
                  <p:par>
                    <p:cTn id="418" fill="hold">
                      <p:stCondLst>
                        <p:cond delay="indefinite"/>
                      </p:stCondLst>
                      <p:childTnLst>
                        <p:par>
                          <p:cTn id="419" fill="hold">
                            <p:stCondLst>
                              <p:cond delay="0"/>
                            </p:stCondLst>
                            <p:childTnLst>
                              <p:par>
                                <p:cTn id="420" presetID="9" presetClass="entr" presetSubtype="0" fill="hold" grpId="0" nodeType="clickEffect">
                                  <p:stCondLst>
                                    <p:cond delay="0"/>
                                  </p:stCondLst>
                                  <p:childTnLst>
                                    <p:set>
                                      <p:cBhvr>
                                        <p:cTn id="421" dur="1" fill="hold">
                                          <p:stCondLst>
                                            <p:cond delay="0"/>
                                          </p:stCondLst>
                                        </p:cTn>
                                        <p:tgtEl>
                                          <p:spTgt spid="103"/>
                                        </p:tgtEl>
                                        <p:attrNameLst>
                                          <p:attrName>style.visibility</p:attrName>
                                        </p:attrNameLst>
                                      </p:cBhvr>
                                      <p:to>
                                        <p:strVal val="visible"/>
                                      </p:to>
                                    </p:set>
                                    <p:animEffect transition="in" filter="dissolve">
                                      <p:cBhvr>
                                        <p:cTn id="422" dur="500"/>
                                        <p:tgtEl>
                                          <p:spTgt spid="103"/>
                                        </p:tgtEl>
                                      </p:cBhvr>
                                    </p:animEffect>
                                  </p:childTnLst>
                                </p:cTn>
                              </p:par>
                            </p:childTnLst>
                          </p:cTn>
                        </p:par>
                      </p:childTnLst>
                    </p:cTn>
                  </p:par>
                  <p:par>
                    <p:cTn id="423" fill="hold">
                      <p:stCondLst>
                        <p:cond delay="indefinite"/>
                      </p:stCondLst>
                      <p:childTnLst>
                        <p:par>
                          <p:cTn id="424" fill="hold">
                            <p:stCondLst>
                              <p:cond delay="0"/>
                            </p:stCondLst>
                            <p:childTnLst>
                              <p:par>
                                <p:cTn id="425" presetID="9" presetClass="entr" presetSubtype="0" fill="hold" grpId="0" nodeType="clickEffect">
                                  <p:stCondLst>
                                    <p:cond delay="0"/>
                                  </p:stCondLst>
                                  <p:childTnLst>
                                    <p:set>
                                      <p:cBhvr>
                                        <p:cTn id="426" dur="1" fill="hold">
                                          <p:stCondLst>
                                            <p:cond delay="0"/>
                                          </p:stCondLst>
                                        </p:cTn>
                                        <p:tgtEl>
                                          <p:spTgt spid="104"/>
                                        </p:tgtEl>
                                        <p:attrNameLst>
                                          <p:attrName>style.visibility</p:attrName>
                                        </p:attrNameLst>
                                      </p:cBhvr>
                                      <p:to>
                                        <p:strVal val="visible"/>
                                      </p:to>
                                    </p:set>
                                    <p:animEffect transition="in" filter="dissolve">
                                      <p:cBhvr>
                                        <p:cTn id="427" dur="500"/>
                                        <p:tgtEl>
                                          <p:spTgt spid="104"/>
                                        </p:tgtEl>
                                      </p:cBhvr>
                                    </p:animEffect>
                                  </p:childTnLst>
                                </p:cTn>
                              </p:par>
                            </p:childTnLst>
                          </p:cTn>
                        </p:par>
                      </p:childTnLst>
                    </p:cTn>
                  </p:par>
                  <p:par>
                    <p:cTn id="428" fill="hold">
                      <p:stCondLst>
                        <p:cond delay="indefinite"/>
                      </p:stCondLst>
                      <p:childTnLst>
                        <p:par>
                          <p:cTn id="429" fill="hold">
                            <p:stCondLst>
                              <p:cond delay="0"/>
                            </p:stCondLst>
                            <p:childTnLst>
                              <p:par>
                                <p:cTn id="430" presetID="9" presetClass="entr" presetSubtype="0" fill="hold" grpId="0" nodeType="clickEffect">
                                  <p:stCondLst>
                                    <p:cond delay="0"/>
                                  </p:stCondLst>
                                  <p:childTnLst>
                                    <p:set>
                                      <p:cBhvr>
                                        <p:cTn id="431" dur="1" fill="hold">
                                          <p:stCondLst>
                                            <p:cond delay="0"/>
                                          </p:stCondLst>
                                        </p:cTn>
                                        <p:tgtEl>
                                          <p:spTgt spid="102"/>
                                        </p:tgtEl>
                                        <p:attrNameLst>
                                          <p:attrName>style.visibility</p:attrName>
                                        </p:attrNameLst>
                                      </p:cBhvr>
                                      <p:to>
                                        <p:strVal val="visible"/>
                                      </p:to>
                                    </p:set>
                                    <p:animEffect transition="in" filter="dissolve">
                                      <p:cBhvr>
                                        <p:cTn id="432" dur="500"/>
                                        <p:tgtEl>
                                          <p:spTgt spid="102"/>
                                        </p:tgtEl>
                                      </p:cBhvr>
                                    </p:animEffect>
                                  </p:childTnLst>
                                </p:cTn>
                              </p:par>
                            </p:childTnLst>
                          </p:cTn>
                        </p:par>
                      </p:childTnLst>
                    </p:cTn>
                  </p:par>
                  <p:par>
                    <p:cTn id="433" fill="hold">
                      <p:stCondLst>
                        <p:cond delay="indefinite"/>
                      </p:stCondLst>
                      <p:childTnLst>
                        <p:par>
                          <p:cTn id="434" fill="hold">
                            <p:stCondLst>
                              <p:cond delay="0"/>
                            </p:stCondLst>
                            <p:childTnLst>
                              <p:par>
                                <p:cTn id="435" presetID="9" presetClass="entr" presetSubtype="0" fill="hold" grpId="0" nodeType="clickEffect">
                                  <p:stCondLst>
                                    <p:cond delay="0"/>
                                  </p:stCondLst>
                                  <p:childTnLst>
                                    <p:set>
                                      <p:cBhvr>
                                        <p:cTn id="436" dur="1" fill="hold">
                                          <p:stCondLst>
                                            <p:cond delay="0"/>
                                          </p:stCondLst>
                                        </p:cTn>
                                        <p:tgtEl>
                                          <p:spTgt spid="105"/>
                                        </p:tgtEl>
                                        <p:attrNameLst>
                                          <p:attrName>style.visibility</p:attrName>
                                        </p:attrNameLst>
                                      </p:cBhvr>
                                      <p:to>
                                        <p:strVal val="visible"/>
                                      </p:to>
                                    </p:set>
                                    <p:animEffect transition="in" filter="dissolve">
                                      <p:cBhvr>
                                        <p:cTn id="437" dur="500"/>
                                        <p:tgtEl>
                                          <p:spTgt spid="105"/>
                                        </p:tgtEl>
                                      </p:cBhvr>
                                    </p:animEffect>
                                  </p:childTnLst>
                                </p:cTn>
                              </p:par>
                            </p:childTnLst>
                          </p:cTn>
                        </p:par>
                      </p:childTnLst>
                    </p:cTn>
                  </p:par>
                  <p:par>
                    <p:cTn id="438" fill="hold">
                      <p:stCondLst>
                        <p:cond delay="indefinite"/>
                      </p:stCondLst>
                      <p:childTnLst>
                        <p:par>
                          <p:cTn id="439" fill="hold">
                            <p:stCondLst>
                              <p:cond delay="0"/>
                            </p:stCondLst>
                            <p:childTnLst>
                              <p:par>
                                <p:cTn id="440" presetID="9" presetClass="entr" presetSubtype="0" fill="hold" grpId="0" nodeType="clickEffect">
                                  <p:stCondLst>
                                    <p:cond delay="0"/>
                                  </p:stCondLst>
                                  <p:childTnLst>
                                    <p:set>
                                      <p:cBhvr>
                                        <p:cTn id="441" dur="1" fill="hold">
                                          <p:stCondLst>
                                            <p:cond delay="0"/>
                                          </p:stCondLst>
                                        </p:cTn>
                                        <p:tgtEl>
                                          <p:spTgt spid="106"/>
                                        </p:tgtEl>
                                        <p:attrNameLst>
                                          <p:attrName>style.visibility</p:attrName>
                                        </p:attrNameLst>
                                      </p:cBhvr>
                                      <p:to>
                                        <p:strVal val="visible"/>
                                      </p:to>
                                    </p:set>
                                    <p:animEffect transition="in" filter="dissolve">
                                      <p:cBhvr>
                                        <p:cTn id="44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P spid="8" grpId="0"/>
      <p:bldP spid="9" grpId="0"/>
      <p:bldP spid="9" grpId="1"/>
      <p:bldP spid="10" grpId="0"/>
      <p:bldP spid="11" grpId="0"/>
      <p:bldP spid="12" grpId="0"/>
      <p:bldP spid="13" grpId="0"/>
      <p:bldP spid="13" grpId="1"/>
      <p:bldP spid="14" grpId="0"/>
      <p:bldP spid="15" grpId="0"/>
      <p:bldP spid="15" grpId="1"/>
      <p:bldP spid="16" grpId="0"/>
      <p:bldP spid="17" grpId="0"/>
      <p:bldP spid="18" grpId="0"/>
      <p:bldP spid="19" grpId="0"/>
      <p:bldP spid="19" grpId="1"/>
      <p:bldP spid="20" grpId="0"/>
      <p:bldP spid="21" grpId="0"/>
      <p:bldP spid="21" grpId="1"/>
      <p:bldP spid="22" grpId="0"/>
      <p:bldP spid="23" grpId="0"/>
      <p:bldP spid="24" grpId="0"/>
      <p:bldP spid="25" grpId="0"/>
      <p:bldP spid="26" grpId="0"/>
      <p:bldP spid="26" grpId="1"/>
      <p:bldP spid="27" grpId="0"/>
      <p:bldP spid="28" grpId="0"/>
      <p:bldP spid="28" grpId="1"/>
      <p:bldP spid="29" grpId="0"/>
      <p:bldP spid="30" grpId="0"/>
      <p:bldP spid="31" grpId="0"/>
      <p:bldP spid="32" grpId="0"/>
      <p:bldP spid="33" grpId="0"/>
      <p:bldP spid="33" grpId="1"/>
      <p:bldP spid="34" grpId="0"/>
      <p:bldP spid="35" grpId="0"/>
      <p:bldP spid="35" grpId="1"/>
      <p:bldP spid="36" grpId="0"/>
      <p:bldP spid="37" grpId="0"/>
      <p:bldP spid="38" grpId="0"/>
      <p:bldP spid="38" grpId="1"/>
      <p:bldP spid="39" grpId="0"/>
      <p:bldP spid="40" grpId="0"/>
      <p:bldP spid="40" grpId="1"/>
      <p:bldP spid="41" grpId="0"/>
      <p:bldP spid="42"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99" grpId="1"/>
      <p:bldP spid="100" grpId="0"/>
      <p:bldP spid="101" grpId="0"/>
      <p:bldP spid="102" grpId="0"/>
      <p:bldP spid="103" grpId="0"/>
      <p:bldP spid="104" grpId="0"/>
      <p:bldP spid="105" grpId="0"/>
      <p:bldP spid="106" grpId="0"/>
      <p:bldP spid="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7" y="78907"/>
            <a:ext cx="1821044" cy="668716"/>
          </a:xfrm>
        </p:spPr>
        <p:txBody>
          <a:bodyPr/>
          <a:lstStyle/>
          <a:p>
            <a:r>
              <a:rPr lang="en-US" dirty="0" smtClean="0"/>
              <a:t>HW8.3</a:t>
            </a:r>
            <a:endParaRPr lang="en-US" dirty="0"/>
          </a:p>
        </p:txBody>
      </p:sp>
      <p:sp>
        <p:nvSpPr>
          <p:cNvPr id="3" name="Content Placeholder 2"/>
          <p:cNvSpPr>
            <a:spLocks noGrp="1"/>
          </p:cNvSpPr>
          <p:nvPr>
            <p:ph idx="1"/>
          </p:nvPr>
        </p:nvSpPr>
        <p:spPr>
          <a:xfrm>
            <a:off x="1977456" y="126354"/>
            <a:ext cx="4492356" cy="1110100"/>
          </a:xfrm>
        </p:spPr>
        <p:txBody>
          <a:bodyPr/>
          <a:lstStyle/>
          <a:p>
            <a:pPr marL="0" indent="0">
              <a:buNone/>
            </a:pPr>
            <a:r>
              <a:rPr lang="en-US" dirty="0" smtClean="0"/>
              <a:t>Assigned: Monday, Nov 27</a:t>
            </a:r>
            <a:br>
              <a:rPr lang="en-US" dirty="0" smtClean="0"/>
            </a:br>
            <a:r>
              <a:rPr lang="en-US" dirty="0" smtClean="0"/>
              <a:t>Due: Tuesday, Nov 28</a:t>
            </a:r>
            <a:br>
              <a:rPr lang="en-US" dirty="0" smtClean="0"/>
            </a:br>
            <a:r>
              <a:rPr lang="en-US" dirty="0" smtClean="0"/>
              <a:t>DUE ON SEPARATE SHEET OF PAPER</a:t>
            </a:r>
            <a:endParaRPr lang="en-US" dirty="0"/>
          </a:p>
        </p:txBody>
      </p:sp>
      <p:sp>
        <p:nvSpPr>
          <p:cNvPr id="5" name="Rectangle 15"/>
          <p:cNvSpPr>
            <a:spLocks noChangeArrowheads="1"/>
          </p:cNvSpPr>
          <p:nvPr/>
        </p:nvSpPr>
        <p:spPr bwMode="auto">
          <a:xfrm>
            <a:off x="230038" y="1715077"/>
            <a:ext cx="1117983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smtClean="0">
                <a:latin typeface="Arial Narrow" panose="020B0606020202030204" pitchFamily="34" charset="0"/>
              </a:rPr>
              <a:t>1</a:t>
            </a:r>
            <a:r>
              <a:rPr lang="en-US" altLang="en-US" sz="2400" dirty="0">
                <a:latin typeface="Arial Narrow" panose="020B0606020202030204" pitchFamily="34" charset="0"/>
              </a:rPr>
              <a:t>.  Write the names for the following </a:t>
            </a:r>
            <a:r>
              <a:rPr lang="en-US" altLang="en-US" sz="2400" dirty="0" smtClean="0">
                <a:latin typeface="Arial Narrow" panose="020B0606020202030204" pitchFamily="34" charset="0"/>
              </a:rPr>
              <a:t>ionic </a:t>
            </a:r>
            <a:r>
              <a:rPr lang="en-US" altLang="en-US" sz="2400" dirty="0">
                <a:latin typeface="Arial Narrow" panose="020B0606020202030204" pitchFamily="34" charset="0"/>
              </a:rPr>
              <a:t>compounds: </a:t>
            </a:r>
          </a:p>
          <a:p>
            <a:pPr eaLnBrk="1" hangingPunct="1"/>
            <a:r>
              <a:rPr lang="en-US" altLang="en-US" sz="2400" b="1" dirty="0">
                <a:latin typeface="Arial Narrow" panose="020B0606020202030204" pitchFamily="34" charset="0"/>
              </a:rPr>
              <a:t>(For transition metal compounds use the Stock and Classical Names when applicable)</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a.</a:t>
            </a:r>
            <a:r>
              <a:rPr lang="en-US" altLang="en-US" sz="2400" b="1" dirty="0">
                <a:latin typeface="Arial Narrow" panose="020B0606020202030204" pitchFamily="34" charset="0"/>
              </a:rPr>
              <a:t> </a:t>
            </a:r>
            <a:r>
              <a:rPr lang="en-US" altLang="en-US" sz="2400" dirty="0">
                <a:latin typeface="Arial Narrow" panose="020B0606020202030204" pitchFamily="34" charset="0"/>
              </a:rPr>
              <a:t> </a:t>
            </a:r>
            <a:r>
              <a:rPr lang="en-US" altLang="en-US" sz="2400" dirty="0" smtClean="0">
                <a:latin typeface="Arial Narrow" panose="020B0606020202030204" pitchFamily="34" charset="0"/>
              </a:rPr>
              <a:t>AlPO</a:t>
            </a:r>
            <a:r>
              <a:rPr lang="en-US" altLang="en-US" sz="2400" baseline="-25000" dirty="0" smtClean="0">
                <a:latin typeface="Arial Narrow" panose="020B0606020202030204" pitchFamily="34" charset="0"/>
              </a:rPr>
              <a:t>4</a:t>
            </a:r>
            <a:r>
              <a:rPr lang="en-US" altLang="en-US" sz="2400" dirty="0">
                <a:latin typeface="Arial Narrow" panose="020B0606020202030204" pitchFamily="34" charset="0"/>
              </a:rPr>
              <a:t>		b. </a:t>
            </a:r>
            <a:r>
              <a:rPr lang="en-US" altLang="en-US" sz="2400" dirty="0" smtClean="0">
                <a:latin typeface="Arial Narrow" panose="020B0606020202030204" pitchFamily="34" charset="0"/>
              </a:rPr>
              <a:t>KNO</a:t>
            </a:r>
            <a:r>
              <a:rPr lang="en-US" altLang="en-US" sz="2400" baseline="-25000" dirty="0" smtClean="0">
                <a:latin typeface="Arial Narrow" panose="020B0606020202030204" pitchFamily="34" charset="0"/>
              </a:rPr>
              <a:t>2</a:t>
            </a:r>
            <a:r>
              <a:rPr lang="en-US" altLang="en-US" sz="2400" dirty="0">
                <a:latin typeface="Arial Narrow" panose="020B0606020202030204" pitchFamily="34" charset="0"/>
              </a:rPr>
              <a:t>	  	c. </a:t>
            </a:r>
            <a:r>
              <a:rPr lang="en-US" altLang="en-US" sz="2400" dirty="0" smtClean="0">
                <a:latin typeface="Arial Narrow" panose="020B0606020202030204" pitchFamily="34" charset="0"/>
              </a:rPr>
              <a:t>CaCO</a:t>
            </a:r>
            <a:r>
              <a:rPr lang="en-US" altLang="en-US" sz="2400" baseline="-25000" dirty="0" smtClean="0">
                <a:latin typeface="Arial Narrow" panose="020B0606020202030204" pitchFamily="34" charset="0"/>
              </a:rPr>
              <a:t>3</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d</a:t>
            </a:r>
            <a:r>
              <a:rPr lang="en-US" altLang="en-US" sz="2400" dirty="0">
                <a:latin typeface="Arial Narrow" panose="020B0606020202030204" pitchFamily="34" charset="0"/>
              </a:rPr>
              <a:t>. </a:t>
            </a:r>
            <a:r>
              <a:rPr lang="en-US" altLang="en-US" sz="2400" dirty="0" smtClean="0">
                <a:latin typeface="Arial Narrow" panose="020B0606020202030204" pitchFamily="34" charset="0"/>
              </a:rPr>
              <a:t>NH4NO3</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e</a:t>
            </a:r>
            <a:r>
              <a:rPr lang="en-US" altLang="en-US" sz="2400" dirty="0">
                <a:latin typeface="Arial Narrow" panose="020B0606020202030204" pitchFamily="34" charset="0"/>
              </a:rPr>
              <a:t>. </a:t>
            </a:r>
            <a:r>
              <a:rPr lang="en-US" altLang="en-US" sz="2400" dirty="0" smtClean="0">
                <a:latin typeface="Arial Narrow" panose="020B0606020202030204" pitchFamily="34" charset="0"/>
              </a:rPr>
              <a:t>Ba(CN)</a:t>
            </a:r>
            <a:r>
              <a:rPr lang="en-US" altLang="en-US" sz="2400" baseline="-25000" dirty="0" smtClean="0">
                <a:latin typeface="Arial Narrow" panose="020B0606020202030204" pitchFamily="34" charset="0"/>
              </a:rPr>
              <a:t>2</a:t>
            </a:r>
            <a:r>
              <a:rPr lang="en-US" altLang="en-US" sz="2400" dirty="0" smtClean="0">
                <a:latin typeface="Arial Narrow" panose="020B0606020202030204" pitchFamily="34" charset="0"/>
              </a:rPr>
              <a:t> </a:t>
            </a:r>
            <a:r>
              <a:rPr lang="en-US" altLang="en-US" sz="2400" dirty="0">
                <a:latin typeface="Arial Narrow" panose="020B0606020202030204" pitchFamily="34" charset="0"/>
              </a:rPr>
              <a:t>	 f. </a:t>
            </a:r>
            <a:r>
              <a:rPr lang="en-US" altLang="en-US" sz="2400" dirty="0" smtClean="0">
                <a:latin typeface="Arial Narrow" panose="020B0606020202030204" pitchFamily="34" charset="0"/>
              </a:rPr>
              <a:t>CuH</a:t>
            </a:r>
            <a:r>
              <a:rPr lang="en-US" altLang="en-US" sz="2400" baseline="-25000" dirty="0" smtClean="0">
                <a:latin typeface="Arial Narrow" panose="020B0606020202030204" pitchFamily="34" charset="0"/>
              </a:rPr>
              <a:t>2</a:t>
            </a:r>
            <a:r>
              <a:rPr lang="en-US" altLang="en-US" sz="2400" dirty="0" smtClean="0">
                <a:latin typeface="Arial Narrow" panose="020B0606020202030204" pitchFamily="34" charset="0"/>
              </a:rPr>
              <a:t>PO</a:t>
            </a:r>
            <a:r>
              <a:rPr lang="en-US" altLang="en-US" sz="2400" baseline="-25000" dirty="0" smtClean="0">
                <a:latin typeface="Arial Narrow" panose="020B0606020202030204" pitchFamily="34" charset="0"/>
              </a:rPr>
              <a:t>4</a:t>
            </a:r>
            <a:r>
              <a:rPr lang="en-US" altLang="en-US" sz="2400" dirty="0" smtClean="0">
                <a:latin typeface="Arial Narrow" panose="020B0606020202030204" pitchFamily="34" charset="0"/>
              </a:rPr>
              <a:t>    </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g. </a:t>
            </a:r>
            <a:r>
              <a:rPr lang="en-US" altLang="en-US" sz="2400" dirty="0" smtClean="0">
                <a:latin typeface="Arial Narrow" panose="020B0606020202030204" pitchFamily="34" charset="0"/>
              </a:rPr>
              <a:t>MnSO</a:t>
            </a:r>
            <a:r>
              <a:rPr lang="en-US" altLang="en-US" sz="2400" baseline="-25000" dirty="0" smtClean="0">
                <a:latin typeface="Arial Narrow" panose="020B0606020202030204" pitchFamily="34" charset="0"/>
              </a:rPr>
              <a:t>4</a:t>
            </a:r>
            <a:r>
              <a:rPr lang="en-US" altLang="en-US" sz="2400" dirty="0">
                <a:latin typeface="Arial Narrow" panose="020B0606020202030204" pitchFamily="34" charset="0"/>
              </a:rPr>
              <a:t>		h. </a:t>
            </a:r>
            <a:r>
              <a:rPr lang="en-US" altLang="en-US" sz="2400" dirty="0" err="1" smtClean="0">
                <a:latin typeface="Arial Narrow" panose="020B0606020202030204" pitchFamily="34" charset="0"/>
              </a:rPr>
              <a:t>CsCl</a:t>
            </a:r>
            <a:r>
              <a:rPr lang="en-US" altLang="en-US" sz="2400" dirty="0">
                <a:latin typeface="Arial Narrow" panose="020B0606020202030204" pitchFamily="34" charset="0"/>
              </a:rPr>
              <a:t>		 </a:t>
            </a:r>
            <a:r>
              <a:rPr lang="en-US" altLang="en-US" sz="2400" dirty="0" err="1">
                <a:latin typeface="Arial Narrow" panose="020B0606020202030204" pitchFamily="34" charset="0"/>
              </a:rPr>
              <a:t>i</a:t>
            </a:r>
            <a:r>
              <a:rPr lang="en-US" altLang="en-US" sz="2400" dirty="0">
                <a:latin typeface="Arial Narrow" panose="020B0606020202030204" pitchFamily="34" charset="0"/>
              </a:rPr>
              <a:t>. </a:t>
            </a:r>
            <a:r>
              <a:rPr lang="en-US" altLang="en-US" sz="2400" dirty="0" smtClean="0">
                <a:latin typeface="Arial Narrow" panose="020B0606020202030204" pitchFamily="34" charset="0"/>
              </a:rPr>
              <a:t>SnSO</a:t>
            </a:r>
            <a:r>
              <a:rPr lang="en-US" altLang="en-US" sz="2400" baseline="-25000" dirty="0" smtClean="0">
                <a:latin typeface="Arial Narrow" panose="020B0606020202030204" pitchFamily="34" charset="0"/>
              </a:rPr>
              <a:t>4 </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j</a:t>
            </a:r>
            <a:r>
              <a:rPr lang="en-US" altLang="en-US" sz="2400" dirty="0">
                <a:latin typeface="Arial Narrow" panose="020B0606020202030204" pitchFamily="34" charset="0"/>
              </a:rPr>
              <a:t>. </a:t>
            </a:r>
            <a:r>
              <a:rPr lang="en-US" altLang="en-US" sz="2400" dirty="0" smtClean="0">
                <a:latin typeface="Arial Narrow" panose="020B0606020202030204" pitchFamily="34" charset="0"/>
              </a:rPr>
              <a:t>PbS</a:t>
            </a:r>
            <a:r>
              <a:rPr lang="en-US" altLang="en-US" sz="2400" baseline="-25000" dirty="0" smtClean="0">
                <a:latin typeface="Arial Narrow" panose="020B0606020202030204" pitchFamily="34" charset="0"/>
              </a:rPr>
              <a:t>2</a:t>
            </a:r>
            <a:r>
              <a:rPr lang="en-US" altLang="en-US" sz="2400" dirty="0" smtClean="0">
                <a:latin typeface="Arial Narrow" panose="020B0606020202030204" pitchFamily="34" charset="0"/>
              </a:rPr>
              <a:t>    	 </a:t>
            </a:r>
            <a:r>
              <a:rPr lang="en-US" altLang="en-US" sz="2400" dirty="0">
                <a:latin typeface="Arial Narrow" panose="020B0606020202030204" pitchFamily="34" charset="0"/>
              </a:rPr>
              <a:t>k. </a:t>
            </a:r>
            <a:r>
              <a:rPr lang="en-US" altLang="en-US" sz="2400" dirty="0" smtClean="0">
                <a:latin typeface="Arial Narrow" panose="020B0606020202030204" pitchFamily="34" charset="0"/>
              </a:rPr>
              <a:t>Mg</a:t>
            </a:r>
            <a:r>
              <a:rPr lang="en-US" altLang="en-US" sz="2400" baseline="-25000" dirty="0" smtClean="0">
                <a:latin typeface="Arial Narrow" panose="020B0606020202030204" pitchFamily="34" charset="0"/>
              </a:rPr>
              <a:t>3</a:t>
            </a:r>
            <a:r>
              <a:rPr lang="en-US" altLang="en-US" sz="2400" dirty="0" smtClean="0">
                <a:latin typeface="Arial Narrow" panose="020B0606020202030204" pitchFamily="34" charset="0"/>
              </a:rPr>
              <a:t>(PO</a:t>
            </a:r>
            <a:r>
              <a:rPr lang="en-US" altLang="en-US" sz="2400" baseline="-25000" dirty="0" smtClean="0">
                <a:latin typeface="Arial Narrow" panose="020B0606020202030204" pitchFamily="34" charset="0"/>
              </a:rPr>
              <a:t>4</a:t>
            </a:r>
            <a:r>
              <a:rPr lang="en-US" altLang="en-US" sz="2400" dirty="0" smtClean="0">
                <a:latin typeface="Arial Narrow" panose="020B0606020202030204" pitchFamily="34" charset="0"/>
              </a:rPr>
              <a:t>)</a:t>
            </a:r>
            <a:r>
              <a:rPr lang="en-US" altLang="en-US" sz="2400" baseline="-25000" dirty="0" smtClean="0">
                <a:latin typeface="Arial Narrow" panose="020B0606020202030204" pitchFamily="34" charset="0"/>
              </a:rPr>
              <a:t>2</a:t>
            </a:r>
            <a:r>
              <a:rPr lang="en-US" altLang="en-US" sz="2400" dirty="0" smtClean="0">
                <a:latin typeface="Arial Narrow" panose="020B0606020202030204" pitchFamily="34" charset="0"/>
              </a:rPr>
              <a:t>            </a:t>
            </a:r>
            <a:r>
              <a:rPr lang="en-US" altLang="en-US" sz="2400" dirty="0">
                <a:latin typeface="Arial Narrow" panose="020B0606020202030204" pitchFamily="34" charset="0"/>
              </a:rPr>
              <a:t>l. </a:t>
            </a:r>
            <a:r>
              <a:rPr lang="en-US" altLang="en-US" sz="2400" dirty="0" err="1" smtClean="0">
                <a:latin typeface="Arial Narrow" panose="020B0606020202030204" pitchFamily="34" charset="0"/>
              </a:rPr>
              <a:t>NaBr</a:t>
            </a:r>
            <a:endParaRPr lang="en-US" altLang="en-US" sz="2400" baseline="-25000" dirty="0">
              <a:latin typeface="Arial Narrow" panose="020B0606020202030204" pitchFamily="34" charset="0"/>
            </a:endParaRPr>
          </a:p>
          <a:p>
            <a:pPr eaLnBrk="1" hangingPunct="1"/>
            <a:r>
              <a:rPr lang="en-US" altLang="en-US" sz="2400" dirty="0">
                <a:latin typeface="Arial Narrow" panose="020B0606020202030204" pitchFamily="34" charset="0"/>
              </a:rPr>
              <a:t>2.  Write the chemical formula for the following </a:t>
            </a:r>
            <a:r>
              <a:rPr lang="en-US" altLang="en-US" sz="2400" dirty="0" smtClean="0">
                <a:latin typeface="Arial Narrow" panose="020B0606020202030204" pitchFamily="34" charset="0"/>
              </a:rPr>
              <a:t>ionic </a:t>
            </a:r>
            <a:r>
              <a:rPr lang="en-US" altLang="en-US" sz="2400" dirty="0">
                <a:latin typeface="Arial Narrow" panose="020B0606020202030204" pitchFamily="34" charset="0"/>
              </a:rPr>
              <a:t>compounds:</a:t>
            </a:r>
          </a:p>
          <a:p>
            <a:pPr eaLnBrk="1" hangingPunct="1"/>
            <a:r>
              <a:rPr lang="en-US" altLang="en-US" sz="2400" dirty="0">
                <a:latin typeface="Arial Narrow" panose="020B0606020202030204" pitchFamily="34" charset="0"/>
              </a:rPr>
              <a:t>a.  t</a:t>
            </a:r>
            <a:r>
              <a:rPr lang="en-US" altLang="en-US" sz="2400" dirty="0" smtClean="0">
                <a:latin typeface="Arial Narrow" panose="020B0606020202030204" pitchFamily="34" charset="0"/>
              </a:rPr>
              <a:t>in (IV) chlorite</a:t>
            </a:r>
            <a:r>
              <a:rPr lang="en-US" altLang="en-US" sz="2400" dirty="0">
                <a:latin typeface="Arial Narrow" panose="020B0606020202030204" pitchFamily="34" charset="0"/>
              </a:rPr>
              <a:t>	  b. </a:t>
            </a:r>
            <a:r>
              <a:rPr lang="en-US" altLang="en-US" sz="2400" dirty="0" smtClean="0">
                <a:latin typeface="Arial Narrow" panose="020B0606020202030204" pitchFamily="34" charset="0"/>
              </a:rPr>
              <a:t>mercury (II) phosphate</a:t>
            </a:r>
            <a:r>
              <a:rPr lang="en-US" altLang="en-US" sz="2400" dirty="0">
                <a:latin typeface="Arial Narrow" panose="020B0606020202030204" pitchFamily="34" charset="0"/>
              </a:rPr>
              <a:t>	  c. </a:t>
            </a:r>
            <a:r>
              <a:rPr lang="en-US" altLang="en-US" sz="2400" dirty="0" smtClean="0">
                <a:latin typeface="Arial Narrow" panose="020B0606020202030204" pitchFamily="34" charset="0"/>
              </a:rPr>
              <a:t>tin (II) carbonate</a:t>
            </a:r>
            <a:r>
              <a:rPr lang="en-US" altLang="en-US" sz="2400" dirty="0">
                <a:latin typeface="Arial Narrow" panose="020B0606020202030204" pitchFamily="34" charset="0"/>
              </a:rPr>
              <a:t>	  d. </a:t>
            </a:r>
            <a:r>
              <a:rPr lang="en-US" altLang="en-US" sz="2400" dirty="0" smtClean="0">
                <a:latin typeface="Arial Narrow" panose="020B0606020202030204" pitchFamily="34" charset="0"/>
              </a:rPr>
              <a:t>mercury acetate</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e. </a:t>
            </a:r>
            <a:r>
              <a:rPr lang="en-US" altLang="en-US" sz="2400" dirty="0" smtClean="0">
                <a:latin typeface="Arial Narrow" panose="020B0606020202030204" pitchFamily="34" charset="0"/>
              </a:rPr>
              <a:t>lead (II) chromate 	f</a:t>
            </a:r>
            <a:r>
              <a:rPr lang="en-US" altLang="en-US" sz="2400" dirty="0">
                <a:latin typeface="Arial Narrow" panose="020B0606020202030204" pitchFamily="34" charset="0"/>
              </a:rPr>
              <a:t>. </a:t>
            </a:r>
            <a:r>
              <a:rPr lang="en-US" altLang="en-US" sz="2400" dirty="0" smtClean="0">
                <a:latin typeface="Arial Narrow" panose="020B0606020202030204" pitchFamily="34" charset="0"/>
              </a:rPr>
              <a:t>copper (I) sulfite	g</a:t>
            </a:r>
            <a:r>
              <a:rPr lang="en-US" altLang="en-US" sz="2400" dirty="0">
                <a:latin typeface="Arial Narrow" panose="020B0606020202030204" pitchFamily="34" charset="0"/>
              </a:rPr>
              <a:t>. </a:t>
            </a:r>
            <a:r>
              <a:rPr lang="en-US" altLang="en-US" sz="2400" dirty="0" smtClean="0">
                <a:latin typeface="Arial Narrow" panose="020B0606020202030204" pitchFamily="34" charset="0"/>
              </a:rPr>
              <a:t>strontium </a:t>
            </a:r>
            <a:r>
              <a:rPr lang="en-US" altLang="en-US" sz="2400" dirty="0">
                <a:latin typeface="Arial Narrow" panose="020B0606020202030204" pitchFamily="34" charset="0"/>
              </a:rPr>
              <a:t>bromide          h. cupric </a:t>
            </a:r>
            <a:r>
              <a:rPr lang="en-US" altLang="en-US" sz="2400" dirty="0" smtClean="0">
                <a:latin typeface="Arial Narrow" panose="020B0606020202030204" pitchFamily="34" charset="0"/>
              </a:rPr>
              <a:t>phosphide</a:t>
            </a:r>
            <a:r>
              <a:rPr lang="en-US" altLang="en-US" sz="2400" dirty="0">
                <a:latin typeface="Arial Narrow" panose="020B0606020202030204" pitchFamily="34" charset="0"/>
              </a:rPr>
              <a:t>	 </a:t>
            </a:r>
          </a:p>
          <a:p>
            <a:pPr eaLnBrk="1" hangingPunct="1"/>
            <a:r>
              <a:rPr lang="en-US" altLang="en-US" sz="2400" dirty="0" err="1">
                <a:latin typeface="Arial Narrow" panose="020B0606020202030204" pitchFamily="34" charset="0"/>
              </a:rPr>
              <a:t>i</a:t>
            </a:r>
            <a:r>
              <a:rPr lang="en-US" altLang="en-US" sz="2400" dirty="0">
                <a:latin typeface="Arial Narrow" panose="020B0606020202030204" pitchFamily="34" charset="0"/>
              </a:rPr>
              <a:t>. ferrous </a:t>
            </a:r>
            <a:r>
              <a:rPr lang="en-US" altLang="en-US" sz="2400" dirty="0" smtClean="0">
                <a:latin typeface="Arial Narrow" panose="020B0606020202030204" pitchFamily="34" charset="0"/>
              </a:rPr>
              <a:t>nitrate</a:t>
            </a:r>
            <a:r>
              <a:rPr lang="en-US" altLang="en-US" sz="2400" dirty="0">
                <a:latin typeface="Arial Narrow" panose="020B0606020202030204" pitchFamily="34" charset="0"/>
              </a:rPr>
              <a:t>	     j. </a:t>
            </a:r>
            <a:r>
              <a:rPr lang="en-US" altLang="en-US" sz="2400" dirty="0" smtClean="0">
                <a:latin typeface="Arial Narrow" panose="020B0606020202030204" pitchFamily="34" charset="0"/>
              </a:rPr>
              <a:t>tin (II) dichromate	k</a:t>
            </a:r>
            <a:r>
              <a:rPr lang="en-US" altLang="en-US" sz="2400" dirty="0">
                <a:latin typeface="Arial Narrow" panose="020B0606020202030204" pitchFamily="34" charset="0"/>
              </a:rPr>
              <a:t>.  Cupric </a:t>
            </a:r>
            <a:r>
              <a:rPr lang="en-US" altLang="en-US" sz="2400" dirty="0" err="1" smtClean="0">
                <a:latin typeface="Arial Narrow" panose="020B0606020202030204" pitchFamily="34" charset="0"/>
              </a:rPr>
              <a:t>cholride</a:t>
            </a:r>
            <a:r>
              <a:rPr lang="en-US" altLang="en-US" sz="2400" dirty="0" smtClean="0">
                <a:latin typeface="Arial Narrow" panose="020B0606020202030204" pitchFamily="34" charset="0"/>
              </a:rPr>
              <a:t>         </a:t>
            </a:r>
            <a:r>
              <a:rPr lang="en-US" altLang="en-US" sz="2400" dirty="0">
                <a:latin typeface="Arial Narrow" panose="020B0606020202030204" pitchFamily="34" charset="0"/>
              </a:rPr>
              <a:t>l.  </a:t>
            </a:r>
            <a:r>
              <a:rPr lang="en-US" altLang="en-US" sz="2400" dirty="0" smtClean="0">
                <a:latin typeface="Arial Narrow" panose="020B0606020202030204" pitchFamily="34" charset="0"/>
              </a:rPr>
              <a:t>Iron (II) hydroxide</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3. Write the names and chemical formulas for 4 of the diatomic 7</a:t>
            </a:r>
          </a:p>
        </p:txBody>
      </p:sp>
    </p:spTree>
    <p:extLst>
      <p:ext uri="{BB962C8B-B14F-4D97-AF65-F5344CB8AC3E}">
        <p14:creationId xmlns:p14="http://schemas.microsoft.com/office/powerpoint/2010/main" val="3331864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22" y="124914"/>
            <a:ext cx="10184920" cy="1400530"/>
          </a:xfrm>
        </p:spPr>
        <p:txBody>
          <a:bodyPr/>
          <a:lstStyle/>
          <a:p>
            <a:r>
              <a:rPr lang="en-US" sz="3600" dirty="0" smtClean="0"/>
              <a:t>Naming Covalent (molecular) Compounds</a:t>
            </a:r>
            <a:endParaRPr lang="en-US" sz="3600" dirty="0"/>
          </a:p>
        </p:txBody>
      </p:sp>
      <p:sp>
        <p:nvSpPr>
          <p:cNvPr id="3" name="Content Placeholder 2"/>
          <p:cNvSpPr>
            <a:spLocks noGrp="1"/>
          </p:cNvSpPr>
          <p:nvPr>
            <p:ph idx="1"/>
          </p:nvPr>
        </p:nvSpPr>
        <p:spPr>
          <a:xfrm>
            <a:off x="184031" y="1173024"/>
            <a:ext cx="11737674" cy="2294796"/>
          </a:xfrm>
        </p:spPr>
        <p:txBody>
          <a:bodyPr/>
          <a:lstStyle/>
          <a:p>
            <a:r>
              <a:rPr lang="en-US" dirty="0" smtClean="0"/>
              <a:t>Covalent compounds are compounds composed of non-metals (or metalloid/non-metal).</a:t>
            </a:r>
          </a:p>
          <a:p>
            <a:r>
              <a:rPr lang="en-US" dirty="0" smtClean="0"/>
              <a:t>For these compounds prefixes will be used to indicate the numbers of that element present (exceptions mono- will not be used on the first element (CO is carbon monoxide).</a:t>
            </a:r>
          </a:p>
          <a:p>
            <a:r>
              <a:rPr lang="en-US" dirty="0" smtClean="0"/>
              <a:t>The last element will be given an –ide ending.</a:t>
            </a:r>
          </a:p>
          <a:p>
            <a:r>
              <a:rPr lang="en-US" dirty="0" smtClean="0"/>
              <a:t>Prefixes:</a:t>
            </a:r>
          </a:p>
        </p:txBody>
      </p:sp>
      <p:sp>
        <p:nvSpPr>
          <p:cNvPr id="4" name="Content Placeholder 2"/>
          <p:cNvSpPr txBox="1">
            <a:spLocks/>
          </p:cNvSpPr>
          <p:nvPr/>
        </p:nvSpPr>
        <p:spPr>
          <a:xfrm>
            <a:off x="23003" y="3257732"/>
            <a:ext cx="1785668"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Mono = 1</a:t>
            </a:r>
          </a:p>
        </p:txBody>
      </p:sp>
      <p:sp>
        <p:nvSpPr>
          <p:cNvPr id="5" name="Content Placeholder 2"/>
          <p:cNvSpPr txBox="1">
            <a:spLocks/>
          </p:cNvSpPr>
          <p:nvPr/>
        </p:nvSpPr>
        <p:spPr>
          <a:xfrm>
            <a:off x="1270960" y="3244880"/>
            <a:ext cx="925902"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di = 2</a:t>
            </a:r>
          </a:p>
        </p:txBody>
      </p:sp>
      <p:sp>
        <p:nvSpPr>
          <p:cNvPr id="6" name="Content Placeholder 2"/>
          <p:cNvSpPr txBox="1">
            <a:spLocks/>
          </p:cNvSpPr>
          <p:nvPr/>
        </p:nvSpPr>
        <p:spPr>
          <a:xfrm>
            <a:off x="2101969" y="3250629"/>
            <a:ext cx="974785"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tri = 3</a:t>
            </a:r>
          </a:p>
        </p:txBody>
      </p:sp>
      <p:sp>
        <p:nvSpPr>
          <p:cNvPr id="7" name="Content Placeholder 2"/>
          <p:cNvSpPr txBox="1">
            <a:spLocks/>
          </p:cNvSpPr>
          <p:nvPr/>
        </p:nvSpPr>
        <p:spPr>
          <a:xfrm>
            <a:off x="2884097" y="3256378"/>
            <a:ext cx="1184694" cy="44586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tetra = 4</a:t>
            </a:r>
          </a:p>
        </p:txBody>
      </p:sp>
      <p:sp>
        <p:nvSpPr>
          <p:cNvPr id="8" name="Content Placeholder 2"/>
          <p:cNvSpPr txBox="1">
            <a:spLocks/>
          </p:cNvSpPr>
          <p:nvPr/>
        </p:nvSpPr>
        <p:spPr>
          <a:xfrm>
            <a:off x="3985403" y="3256378"/>
            <a:ext cx="1477993"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penta</a:t>
            </a:r>
            <a:r>
              <a:rPr lang="en-US" dirty="0" smtClean="0"/>
              <a:t> = 5</a:t>
            </a:r>
          </a:p>
        </p:txBody>
      </p:sp>
      <p:sp>
        <p:nvSpPr>
          <p:cNvPr id="9" name="Content Placeholder 2"/>
          <p:cNvSpPr txBox="1">
            <a:spLocks/>
          </p:cNvSpPr>
          <p:nvPr/>
        </p:nvSpPr>
        <p:spPr>
          <a:xfrm>
            <a:off x="5351255" y="3257730"/>
            <a:ext cx="1253707"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hexa</a:t>
            </a:r>
            <a:r>
              <a:rPr lang="en-US" dirty="0" smtClean="0"/>
              <a:t> = 6</a:t>
            </a:r>
          </a:p>
        </p:txBody>
      </p:sp>
      <p:sp>
        <p:nvSpPr>
          <p:cNvPr id="10" name="Content Placeholder 2"/>
          <p:cNvSpPr txBox="1">
            <a:spLocks/>
          </p:cNvSpPr>
          <p:nvPr/>
        </p:nvSpPr>
        <p:spPr>
          <a:xfrm>
            <a:off x="6619338" y="3257726"/>
            <a:ext cx="1408979"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hepta</a:t>
            </a:r>
            <a:r>
              <a:rPr lang="en-US" dirty="0" smtClean="0"/>
              <a:t> = 7</a:t>
            </a:r>
          </a:p>
        </p:txBody>
      </p:sp>
      <p:sp>
        <p:nvSpPr>
          <p:cNvPr id="11" name="Content Placeholder 2"/>
          <p:cNvSpPr txBox="1">
            <a:spLocks/>
          </p:cNvSpPr>
          <p:nvPr/>
        </p:nvSpPr>
        <p:spPr>
          <a:xfrm>
            <a:off x="7988061" y="3244879"/>
            <a:ext cx="1408979"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octa</a:t>
            </a:r>
            <a:r>
              <a:rPr lang="en-US" dirty="0" smtClean="0"/>
              <a:t> = 8</a:t>
            </a:r>
          </a:p>
        </p:txBody>
      </p:sp>
      <p:sp>
        <p:nvSpPr>
          <p:cNvPr id="12" name="Content Placeholder 2"/>
          <p:cNvSpPr txBox="1">
            <a:spLocks/>
          </p:cNvSpPr>
          <p:nvPr/>
        </p:nvSpPr>
        <p:spPr>
          <a:xfrm>
            <a:off x="9250393" y="3244879"/>
            <a:ext cx="1408979"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nona</a:t>
            </a:r>
            <a:r>
              <a:rPr lang="en-US" dirty="0" smtClean="0"/>
              <a:t> = 9</a:t>
            </a:r>
          </a:p>
        </p:txBody>
      </p:sp>
      <p:sp>
        <p:nvSpPr>
          <p:cNvPr id="13" name="Content Placeholder 2"/>
          <p:cNvSpPr txBox="1">
            <a:spLocks/>
          </p:cNvSpPr>
          <p:nvPr/>
        </p:nvSpPr>
        <p:spPr>
          <a:xfrm>
            <a:off x="10552982" y="3195996"/>
            <a:ext cx="1555626" cy="4458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deca</a:t>
            </a:r>
            <a:r>
              <a:rPr lang="en-US" dirty="0" smtClean="0"/>
              <a:t> = 10</a:t>
            </a:r>
          </a:p>
        </p:txBody>
      </p:sp>
      <p:sp>
        <p:nvSpPr>
          <p:cNvPr id="14" name="Rectangle 3"/>
          <p:cNvSpPr txBox="1">
            <a:spLocks noChangeArrowheads="1"/>
          </p:cNvSpPr>
          <p:nvPr/>
        </p:nvSpPr>
        <p:spPr>
          <a:xfrm>
            <a:off x="224285" y="3612973"/>
            <a:ext cx="11855568" cy="31715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80000"/>
              </a:lnSpc>
              <a:buFontTx/>
              <a:buNone/>
            </a:pPr>
            <a:r>
              <a:rPr lang="en-US" altLang="en-US" sz="1800" dirty="0" smtClean="0">
                <a:latin typeface="Arial Narrow" panose="020B0606020202030204" pitchFamily="34" charset="0"/>
              </a:rPr>
              <a:t>Examples: </a:t>
            </a:r>
          </a:p>
          <a:p>
            <a:pPr>
              <a:lnSpc>
                <a:spcPct val="80000"/>
              </a:lnSpc>
              <a:buFontTx/>
              <a:buNone/>
            </a:pPr>
            <a:r>
              <a:rPr lang="en-US" altLang="en-US" sz="1800" dirty="0" smtClean="0">
                <a:latin typeface="Arial Narrow" panose="020B0606020202030204" pitchFamily="34" charset="0"/>
              </a:rPr>
              <a:t>1. Name the following:</a:t>
            </a:r>
          </a:p>
          <a:p>
            <a:pPr>
              <a:lnSpc>
                <a:spcPct val="80000"/>
              </a:lnSpc>
              <a:buFontTx/>
              <a:buNone/>
            </a:pPr>
            <a:r>
              <a:rPr lang="en-US" altLang="en-US" sz="1800" dirty="0" smtClean="0">
                <a:latin typeface="Arial Narrow" panose="020B0606020202030204" pitchFamily="34" charset="0"/>
              </a:rPr>
              <a:t>a. NO			b. NO</a:t>
            </a:r>
            <a:r>
              <a:rPr lang="en-US" altLang="en-US" sz="1800" baseline="-25000" dirty="0" smtClean="0">
                <a:latin typeface="Arial Narrow" panose="020B0606020202030204" pitchFamily="34" charset="0"/>
              </a:rPr>
              <a:t>2</a:t>
            </a:r>
            <a:r>
              <a:rPr lang="en-US" altLang="en-US" sz="1800" dirty="0" smtClean="0">
                <a:latin typeface="Arial Narrow" panose="020B0606020202030204" pitchFamily="34" charset="0"/>
              </a:rPr>
              <a:t>		c. N</a:t>
            </a:r>
            <a:r>
              <a:rPr lang="en-US" altLang="en-US" sz="1800" baseline="-25000" dirty="0" smtClean="0">
                <a:latin typeface="Arial Narrow" panose="020B0606020202030204" pitchFamily="34" charset="0"/>
              </a:rPr>
              <a:t>2</a:t>
            </a:r>
            <a:r>
              <a:rPr lang="en-US" altLang="en-US" sz="1800" dirty="0" smtClean="0">
                <a:latin typeface="Arial Narrow" panose="020B0606020202030204" pitchFamily="34" charset="0"/>
              </a:rPr>
              <a:t>O			d. P</a:t>
            </a:r>
            <a:r>
              <a:rPr lang="en-US" altLang="en-US" sz="1800" baseline="-25000" dirty="0" smtClean="0">
                <a:latin typeface="Arial Narrow" panose="020B0606020202030204" pitchFamily="34" charset="0"/>
              </a:rPr>
              <a:t>4</a:t>
            </a:r>
            <a:r>
              <a:rPr lang="en-US" altLang="en-US" sz="1800" dirty="0" smtClean="0">
                <a:latin typeface="Arial Narrow" panose="020B0606020202030204" pitchFamily="34" charset="0"/>
              </a:rPr>
              <a:t>O</a:t>
            </a:r>
            <a:r>
              <a:rPr lang="en-US" altLang="en-US" sz="1800" baseline="-25000" dirty="0" smtClean="0">
                <a:latin typeface="Arial Narrow" panose="020B0606020202030204" pitchFamily="34" charset="0"/>
              </a:rPr>
              <a:t>7</a:t>
            </a:r>
          </a:p>
          <a:p>
            <a:pPr>
              <a:lnSpc>
                <a:spcPct val="80000"/>
              </a:lnSpc>
              <a:buFontTx/>
              <a:buNone/>
            </a:pPr>
            <a:r>
              <a:rPr lang="en-US" altLang="en-US" sz="1800" dirty="0" smtClean="0">
                <a:latin typeface="Arial Narrow" panose="020B0606020202030204" pitchFamily="34" charset="0"/>
              </a:rPr>
              <a:t> </a:t>
            </a:r>
          </a:p>
          <a:p>
            <a:pPr>
              <a:lnSpc>
                <a:spcPct val="80000"/>
              </a:lnSpc>
              <a:buFontTx/>
              <a:buNone/>
            </a:pPr>
            <a:endParaRPr lang="en-US" altLang="en-US" sz="1800" dirty="0">
              <a:latin typeface="Arial Narrow" panose="020B0606020202030204" pitchFamily="34" charset="0"/>
            </a:endParaRPr>
          </a:p>
          <a:p>
            <a:pPr>
              <a:lnSpc>
                <a:spcPct val="80000"/>
              </a:lnSpc>
              <a:buFontTx/>
              <a:buNone/>
            </a:pPr>
            <a:endParaRPr lang="en-US" altLang="en-US" sz="1800" dirty="0" smtClean="0">
              <a:latin typeface="Arial Narrow" panose="020B0606020202030204" pitchFamily="34" charset="0"/>
            </a:endParaRPr>
          </a:p>
          <a:p>
            <a:pPr>
              <a:lnSpc>
                <a:spcPct val="80000"/>
              </a:lnSpc>
              <a:buFontTx/>
              <a:buNone/>
            </a:pPr>
            <a:r>
              <a:rPr lang="en-US" altLang="en-US" sz="1800" dirty="0" smtClean="0">
                <a:latin typeface="Arial Narrow" panose="020B0606020202030204" pitchFamily="34" charset="0"/>
              </a:rPr>
              <a:t>2. Write the chemical formula for the following:</a:t>
            </a:r>
          </a:p>
          <a:p>
            <a:pPr>
              <a:lnSpc>
                <a:spcPct val="80000"/>
              </a:lnSpc>
              <a:buFontTx/>
              <a:buNone/>
            </a:pPr>
            <a:r>
              <a:rPr lang="en-US" altLang="en-US" sz="1800" dirty="0" smtClean="0">
                <a:latin typeface="Arial Narrow" panose="020B0606020202030204" pitchFamily="34" charset="0"/>
              </a:rPr>
              <a:t>a. dinitrogen pentoxide	  b. boron </a:t>
            </a:r>
            <a:r>
              <a:rPr lang="en-US" altLang="en-US" sz="1800" dirty="0" err="1" smtClean="0">
                <a:latin typeface="Arial Narrow" panose="020B0606020202030204" pitchFamily="34" charset="0"/>
              </a:rPr>
              <a:t>trifluoride</a:t>
            </a:r>
            <a:r>
              <a:rPr lang="en-US" altLang="en-US" sz="1800" dirty="0" smtClean="0">
                <a:latin typeface="Arial Narrow" panose="020B0606020202030204" pitchFamily="34" charset="0"/>
              </a:rPr>
              <a:t>		c. carbon tetrachloride</a:t>
            </a:r>
          </a:p>
          <a:p>
            <a:pPr>
              <a:lnSpc>
                <a:spcPct val="80000"/>
              </a:lnSpc>
              <a:buFontTx/>
              <a:buNone/>
            </a:pPr>
            <a:endParaRPr lang="en-US" altLang="en-US" sz="1800" dirty="0" smtClean="0">
              <a:latin typeface="Arial Narrow" panose="020B0606020202030204" pitchFamily="34" charset="0"/>
            </a:endParaRPr>
          </a:p>
          <a:p>
            <a:pPr marL="0" indent="0">
              <a:lnSpc>
                <a:spcPct val="80000"/>
              </a:lnSpc>
              <a:buNone/>
            </a:pPr>
            <a:endParaRPr lang="en-US" altLang="en-US" sz="1000" dirty="0" smtClean="0">
              <a:latin typeface="Arial Narrow" panose="020B0606020202030204" pitchFamily="34" charset="0"/>
            </a:endParaRPr>
          </a:p>
        </p:txBody>
      </p:sp>
      <p:sp>
        <p:nvSpPr>
          <p:cNvPr id="15" name="Rectangle 3"/>
          <p:cNvSpPr txBox="1">
            <a:spLocks noChangeArrowheads="1"/>
          </p:cNvSpPr>
          <p:nvPr/>
        </p:nvSpPr>
        <p:spPr>
          <a:xfrm>
            <a:off x="8028317" y="3824400"/>
            <a:ext cx="4006970" cy="31715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80000"/>
              </a:lnSpc>
              <a:buFontTx/>
              <a:buNone/>
            </a:pPr>
            <a:r>
              <a:rPr lang="en-US" altLang="en-US" sz="1800" dirty="0" smtClean="0">
                <a:latin typeface="Arial Narrow" panose="020B0606020202030204" pitchFamily="34" charset="0"/>
              </a:rPr>
              <a:t>Summary:</a:t>
            </a:r>
          </a:p>
          <a:p>
            <a:pPr>
              <a:lnSpc>
                <a:spcPct val="80000"/>
              </a:lnSpc>
              <a:buFontTx/>
              <a:buNone/>
            </a:pPr>
            <a:r>
              <a:rPr lang="en-US" altLang="en-US" sz="1800" dirty="0" smtClean="0">
                <a:latin typeface="Arial Narrow" panose="020B0606020202030204" pitchFamily="34" charset="0"/>
              </a:rPr>
              <a:t>When the first element of a compound is a metal then it is ionic. Don’t use prefixes (if it is a transition metal give the classical and stock name labeled properly (no s or c)).</a:t>
            </a:r>
          </a:p>
          <a:p>
            <a:pPr>
              <a:lnSpc>
                <a:spcPct val="80000"/>
              </a:lnSpc>
              <a:buFontTx/>
              <a:buNone/>
            </a:pPr>
            <a:r>
              <a:rPr lang="en-US" altLang="en-US" sz="1800" dirty="0" smtClean="0">
                <a:latin typeface="Arial Narrow" panose="020B0606020202030204" pitchFamily="34" charset="0"/>
              </a:rPr>
              <a:t>When the first element of a compound is a non-metal or metalloid then it is covalent (use prefixes).</a:t>
            </a:r>
          </a:p>
          <a:p>
            <a:pPr>
              <a:lnSpc>
                <a:spcPct val="80000"/>
              </a:lnSpc>
            </a:pPr>
            <a:endParaRPr lang="en-US" altLang="en-US" sz="1800" dirty="0" smtClean="0">
              <a:latin typeface="Arial Narrow" panose="020B0606020202030204" pitchFamily="34" charset="0"/>
            </a:endParaRPr>
          </a:p>
          <a:p>
            <a:pPr>
              <a:lnSpc>
                <a:spcPct val="80000"/>
              </a:lnSpc>
            </a:pPr>
            <a:endParaRPr lang="en-US" altLang="en-US" sz="1000" dirty="0" smtClean="0">
              <a:latin typeface="Arial Narrow" panose="020B0606020202030204" pitchFamily="34" charset="0"/>
            </a:endParaRPr>
          </a:p>
        </p:txBody>
      </p:sp>
      <p:sp>
        <p:nvSpPr>
          <p:cNvPr id="16" name="Text Box 6"/>
          <p:cNvSpPr txBox="1">
            <a:spLocks noChangeArrowheads="1"/>
          </p:cNvSpPr>
          <p:nvPr/>
        </p:nvSpPr>
        <p:spPr bwMode="auto">
          <a:xfrm>
            <a:off x="0" y="4774952"/>
            <a:ext cx="2290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nitrogen monoxide</a:t>
            </a:r>
            <a:endParaRPr lang="en-US" altLang="en-US" baseline="-25000" dirty="0">
              <a:solidFill>
                <a:srgbClr val="FF0000"/>
              </a:solidFill>
              <a:latin typeface="Elephant" panose="02020904090505020303" pitchFamily="18" charset="0"/>
            </a:endParaRPr>
          </a:p>
        </p:txBody>
      </p:sp>
      <p:sp>
        <p:nvSpPr>
          <p:cNvPr id="17" name="Text Box 7"/>
          <p:cNvSpPr txBox="1">
            <a:spLocks noChangeArrowheads="1"/>
          </p:cNvSpPr>
          <p:nvPr/>
        </p:nvSpPr>
        <p:spPr bwMode="auto">
          <a:xfrm>
            <a:off x="1712073" y="4485882"/>
            <a:ext cx="2014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nitrogen dioxide</a:t>
            </a:r>
            <a:endParaRPr lang="en-US" altLang="en-US" baseline="-25000" dirty="0">
              <a:solidFill>
                <a:srgbClr val="FF0000"/>
              </a:solidFill>
              <a:latin typeface="Elephant" panose="02020904090505020303" pitchFamily="18" charset="0"/>
            </a:endParaRPr>
          </a:p>
        </p:txBody>
      </p:sp>
      <p:sp>
        <p:nvSpPr>
          <p:cNvPr id="18" name="Text Box 8"/>
          <p:cNvSpPr txBox="1">
            <a:spLocks noChangeArrowheads="1"/>
          </p:cNvSpPr>
          <p:nvPr/>
        </p:nvSpPr>
        <p:spPr bwMode="auto">
          <a:xfrm>
            <a:off x="2946534" y="4819703"/>
            <a:ext cx="2509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dinitrogen monoxide</a:t>
            </a:r>
            <a:endParaRPr lang="en-US" altLang="en-US" baseline="-25000" dirty="0">
              <a:solidFill>
                <a:srgbClr val="FF0000"/>
              </a:solidFill>
              <a:latin typeface="Elephant" panose="02020904090505020303" pitchFamily="18" charset="0"/>
            </a:endParaRPr>
          </a:p>
        </p:txBody>
      </p:sp>
      <p:sp>
        <p:nvSpPr>
          <p:cNvPr id="19" name="Text Box 9"/>
          <p:cNvSpPr txBox="1">
            <a:spLocks noChangeArrowheads="1"/>
          </p:cNvSpPr>
          <p:nvPr/>
        </p:nvSpPr>
        <p:spPr bwMode="auto">
          <a:xfrm>
            <a:off x="4443936" y="4515930"/>
            <a:ext cx="3217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solidFill>
                  <a:srgbClr val="FF0000"/>
                </a:solidFill>
                <a:latin typeface="Elephant" panose="02020904090505020303" pitchFamily="18" charset="0"/>
              </a:rPr>
              <a:t>tetraphosphorus</a:t>
            </a:r>
            <a:r>
              <a:rPr lang="en-US" altLang="en-US" dirty="0">
                <a:solidFill>
                  <a:srgbClr val="FF0000"/>
                </a:solidFill>
                <a:latin typeface="Elephant" panose="02020904090505020303" pitchFamily="18" charset="0"/>
              </a:rPr>
              <a:t> </a:t>
            </a:r>
            <a:r>
              <a:rPr lang="en-US" altLang="en-US" dirty="0" err="1">
                <a:solidFill>
                  <a:srgbClr val="FF0000"/>
                </a:solidFill>
                <a:latin typeface="Elephant" panose="02020904090505020303" pitchFamily="18" charset="0"/>
              </a:rPr>
              <a:t>heptoxide</a:t>
            </a:r>
            <a:endParaRPr lang="en-US" altLang="en-US" baseline="-25000" dirty="0">
              <a:solidFill>
                <a:srgbClr val="FF0000"/>
              </a:solidFill>
              <a:latin typeface="Elephant" panose="02020904090505020303" pitchFamily="18" charset="0"/>
            </a:endParaRPr>
          </a:p>
        </p:txBody>
      </p:sp>
      <p:sp>
        <p:nvSpPr>
          <p:cNvPr id="20" name="Text Box 10"/>
          <p:cNvSpPr txBox="1">
            <a:spLocks noChangeArrowheads="1"/>
          </p:cNvSpPr>
          <p:nvPr/>
        </p:nvSpPr>
        <p:spPr bwMode="auto">
          <a:xfrm>
            <a:off x="784243" y="6340178"/>
            <a:ext cx="811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N</a:t>
            </a:r>
            <a:r>
              <a:rPr lang="en-US" altLang="en-US" baseline="-25000" dirty="0">
                <a:solidFill>
                  <a:srgbClr val="FF0000"/>
                </a:solidFill>
                <a:latin typeface="Elephant" panose="02020904090505020303" pitchFamily="18" charset="0"/>
              </a:rPr>
              <a:t>2</a:t>
            </a:r>
            <a:r>
              <a:rPr lang="en-US" altLang="en-US" dirty="0">
                <a:solidFill>
                  <a:srgbClr val="FF0000"/>
                </a:solidFill>
                <a:latin typeface="Elephant" panose="02020904090505020303" pitchFamily="18" charset="0"/>
              </a:rPr>
              <a:t>O</a:t>
            </a:r>
            <a:r>
              <a:rPr lang="en-US" altLang="en-US" baseline="-25000" dirty="0">
                <a:solidFill>
                  <a:srgbClr val="FF0000"/>
                </a:solidFill>
                <a:latin typeface="Elephant" panose="02020904090505020303" pitchFamily="18" charset="0"/>
              </a:rPr>
              <a:t>5</a:t>
            </a:r>
          </a:p>
        </p:txBody>
      </p:sp>
      <p:sp>
        <p:nvSpPr>
          <p:cNvPr id="21" name="Text Box 11"/>
          <p:cNvSpPr txBox="1">
            <a:spLocks noChangeArrowheads="1"/>
          </p:cNvSpPr>
          <p:nvPr/>
        </p:nvSpPr>
        <p:spPr bwMode="auto">
          <a:xfrm>
            <a:off x="3076754" y="6340178"/>
            <a:ext cx="674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BF</a:t>
            </a:r>
            <a:r>
              <a:rPr lang="en-US" altLang="en-US" baseline="-25000" dirty="0">
                <a:solidFill>
                  <a:srgbClr val="FF0000"/>
                </a:solidFill>
                <a:latin typeface="Elephant" panose="02020904090505020303" pitchFamily="18" charset="0"/>
              </a:rPr>
              <a:t>3</a:t>
            </a:r>
          </a:p>
        </p:txBody>
      </p:sp>
      <p:sp>
        <p:nvSpPr>
          <p:cNvPr id="22" name="Text Box 12"/>
          <p:cNvSpPr txBox="1">
            <a:spLocks noChangeArrowheads="1"/>
          </p:cNvSpPr>
          <p:nvPr/>
        </p:nvSpPr>
        <p:spPr bwMode="auto">
          <a:xfrm>
            <a:off x="5463396" y="6340177"/>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CCl</a:t>
            </a:r>
            <a:r>
              <a:rPr lang="en-US" altLang="en-US" baseline="-25000" dirty="0">
                <a:solidFill>
                  <a:srgbClr val="FF0000"/>
                </a:solidFill>
                <a:latin typeface="Elephant" panose="02020904090505020303" pitchFamily="18" charset="0"/>
              </a:rPr>
              <a:t>4</a:t>
            </a:r>
          </a:p>
        </p:txBody>
      </p:sp>
    </p:spTree>
    <p:extLst>
      <p:ext uri="{BB962C8B-B14F-4D97-AF65-F5344CB8AC3E}">
        <p14:creationId xmlns:p14="http://schemas.microsoft.com/office/powerpoint/2010/main" val="19270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4">
                                            <p:txEl>
                                              <p:pRg st="0" end="0"/>
                                            </p:txEl>
                                          </p:spTgt>
                                        </p:tgtEl>
                                        <p:attrNameLst>
                                          <p:attrName>style.visibility</p:attrName>
                                        </p:attrNameLst>
                                      </p:cBhvr>
                                      <p:to>
                                        <p:strVal val="visible"/>
                                      </p:to>
                                    </p:set>
                                    <p:animEffect transition="in" filter="dissolve">
                                      <p:cBhvr>
                                        <p:cTn id="77" dur="500"/>
                                        <p:tgtEl>
                                          <p:spTgt spid="1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4">
                                            <p:txEl>
                                              <p:pRg st="1" end="1"/>
                                            </p:txEl>
                                          </p:spTgt>
                                        </p:tgtEl>
                                        <p:attrNameLst>
                                          <p:attrName>style.visibility</p:attrName>
                                        </p:attrNameLst>
                                      </p:cBhvr>
                                      <p:to>
                                        <p:strVal val="visible"/>
                                      </p:to>
                                    </p:set>
                                    <p:animEffect transition="in" filter="dissolve">
                                      <p:cBhvr>
                                        <p:cTn id="82" dur="500"/>
                                        <p:tgtEl>
                                          <p:spTgt spid="14">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14">
                                            <p:txEl>
                                              <p:pRg st="2" end="2"/>
                                            </p:txEl>
                                          </p:spTgt>
                                        </p:tgtEl>
                                        <p:attrNameLst>
                                          <p:attrName>style.visibility</p:attrName>
                                        </p:attrNameLst>
                                      </p:cBhvr>
                                      <p:to>
                                        <p:strVal val="visible"/>
                                      </p:to>
                                    </p:set>
                                    <p:animEffect transition="in" filter="dissolve">
                                      <p:cBhvr>
                                        <p:cTn id="87" dur="500"/>
                                        <p:tgtEl>
                                          <p:spTgt spid="14">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4">
                                            <p:txEl>
                                              <p:pRg st="6" end="6"/>
                                            </p:txEl>
                                          </p:spTgt>
                                        </p:tgtEl>
                                        <p:attrNameLst>
                                          <p:attrName>style.visibility</p:attrName>
                                        </p:attrNameLst>
                                      </p:cBhvr>
                                      <p:to>
                                        <p:strVal val="visible"/>
                                      </p:to>
                                    </p:set>
                                    <p:animEffect transition="in" filter="dissolve">
                                      <p:cBhvr>
                                        <p:cTn id="92" dur="500"/>
                                        <p:tgtEl>
                                          <p:spTgt spid="14">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4">
                                            <p:txEl>
                                              <p:pRg st="7" end="7"/>
                                            </p:txEl>
                                          </p:spTgt>
                                        </p:tgtEl>
                                        <p:attrNameLst>
                                          <p:attrName>style.visibility</p:attrName>
                                        </p:attrNameLst>
                                      </p:cBhvr>
                                      <p:to>
                                        <p:strVal val="visible"/>
                                      </p:to>
                                    </p:set>
                                    <p:animEffect transition="in" filter="dissolve">
                                      <p:cBhvr>
                                        <p:cTn id="97" dur="500"/>
                                        <p:tgtEl>
                                          <p:spTgt spid="14">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15">
                                            <p:txEl>
                                              <p:pRg st="0" end="0"/>
                                            </p:txEl>
                                          </p:spTgt>
                                        </p:tgtEl>
                                        <p:attrNameLst>
                                          <p:attrName>style.visibility</p:attrName>
                                        </p:attrNameLst>
                                      </p:cBhvr>
                                      <p:to>
                                        <p:strVal val="visible"/>
                                      </p:to>
                                    </p:set>
                                    <p:animEffect transition="in" filter="dissolve">
                                      <p:cBhvr>
                                        <p:cTn id="102" dur="500"/>
                                        <p:tgtEl>
                                          <p:spTgt spid="15">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15">
                                            <p:txEl>
                                              <p:pRg st="1" end="1"/>
                                            </p:txEl>
                                          </p:spTgt>
                                        </p:tgtEl>
                                        <p:attrNameLst>
                                          <p:attrName>style.visibility</p:attrName>
                                        </p:attrNameLst>
                                      </p:cBhvr>
                                      <p:to>
                                        <p:strVal val="visible"/>
                                      </p:to>
                                    </p:set>
                                    <p:animEffect transition="in" filter="dissolve">
                                      <p:cBhvr>
                                        <p:cTn id="107" dur="500"/>
                                        <p:tgtEl>
                                          <p:spTgt spid="15">
                                            <p:txEl>
                                              <p:pRg st="1" end="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15">
                                            <p:txEl>
                                              <p:pRg st="2" end="2"/>
                                            </p:txEl>
                                          </p:spTgt>
                                        </p:tgtEl>
                                        <p:attrNameLst>
                                          <p:attrName>style.visibility</p:attrName>
                                        </p:attrNameLst>
                                      </p:cBhvr>
                                      <p:to>
                                        <p:strVal val="visible"/>
                                      </p:to>
                                    </p:set>
                                    <p:animEffect transition="in" filter="dissolve">
                                      <p:cBhvr>
                                        <p:cTn id="112" dur="500"/>
                                        <p:tgtEl>
                                          <p:spTgt spid="15">
                                            <p:txEl>
                                              <p:pRg st="2" end="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dissolve">
                                      <p:cBhvr>
                                        <p:cTn id="117" dur="500"/>
                                        <p:tgtEl>
                                          <p:spTgt spid="16"/>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dissolve">
                                      <p:cBhvr>
                                        <p:cTn id="122" dur="500"/>
                                        <p:tgtEl>
                                          <p:spTgt spid="17"/>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dissolve">
                                      <p:cBhvr>
                                        <p:cTn id="127" dur="500"/>
                                        <p:tgtEl>
                                          <p:spTgt spid="18"/>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dissolve">
                                      <p:cBhvr>
                                        <p:cTn id="132" dur="500"/>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dissolve">
                                      <p:cBhvr>
                                        <p:cTn id="137" dur="500"/>
                                        <p:tgtEl>
                                          <p:spTgt spid="20"/>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dissolve">
                                      <p:cBhvr>
                                        <p:cTn id="142" dur="500"/>
                                        <p:tgtEl>
                                          <p:spTgt spid="21"/>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22"/>
                                        </p:tgtEl>
                                        <p:attrNameLst>
                                          <p:attrName>style.visibility</p:attrName>
                                        </p:attrNameLst>
                                      </p:cBhvr>
                                      <p:to>
                                        <p:strVal val="visible"/>
                                      </p:to>
                                    </p:set>
                                    <p:animEffect transition="in" filter="dissolve">
                                      <p:cBhvr>
                                        <p:cTn id="1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6" grpId="0"/>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7" y="78907"/>
            <a:ext cx="1821044" cy="668716"/>
          </a:xfrm>
        </p:spPr>
        <p:txBody>
          <a:bodyPr/>
          <a:lstStyle/>
          <a:p>
            <a:r>
              <a:rPr lang="en-US" dirty="0" smtClean="0"/>
              <a:t>HW8.4</a:t>
            </a:r>
            <a:endParaRPr lang="en-US" dirty="0"/>
          </a:p>
        </p:txBody>
      </p:sp>
      <p:sp>
        <p:nvSpPr>
          <p:cNvPr id="3" name="Content Placeholder 2"/>
          <p:cNvSpPr>
            <a:spLocks noGrp="1"/>
          </p:cNvSpPr>
          <p:nvPr>
            <p:ph idx="1"/>
          </p:nvPr>
        </p:nvSpPr>
        <p:spPr>
          <a:xfrm>
            <a:off x="1977456" y="126354"/>
            <a:ext cx="4492356" cy="1110100"/>
          </a:xfrm>
        </p:spPr>
        <p:txBody>
          <a:bodyPr/>
          <a:lstStyle/>
          <a:p>
            <a:pPr marL="0" indent="0">
              <a:buNone/>
            </a:pPr>
            <a:r>
              <a:rPr lang="en-US" dirty="0" smtClean="0"/>
              <a:t>Assigned: Tuesday, Nov 28</a:t>
            </a:r>
            <a:br>
              <a:rPr lang="en-US" dirty="0" smtClean="0"/>
            </a:br>
            <a:r>
              <a:rPr lang="en-US" dirty="0" smtClean="0"/>
              <a:t>Due: Wednesday, Nov 29</a:t>
            </a:r>
            <a:br>
              <a:rPr lang="en-US" dirty="0" smtClean="0"/>
            </a:br>
            <a:r>
              <a:rPr lang="en-US" dirty="0" smtClean="0"/>
              <a:t>DUE ON SEPARATE SHEET OF PAPER</a:t>
            </a:r>
            <a:endParaRPr lang="en-US" dirty="0"/>
          </a:p>
        </p:txBody>
      </p:sp>
      <p:sp>
        <p:nvSpPr>
          <p:cNvPr id="6" name="Rectangle 13"/>
          <p:cNvSpPr>
            <a:spLocks noChangeArrowheads="1"/>
          </p:cNvSpPr>
          <p:nvPr/>
        </p:nvSpPr>
        <p:spPr bwMode="auto">
          <a:xfrm>
            <a:off x="335532" y="1375041"/>
            <a:ext cx="1169544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Arial Narrow" panose="020B0606020202030204" pitchFamily="34" charset="0"/>
              </a:rPr>
              <a:t>	1. Write the chemical formula for the following:</a:t>
            </a:r>
          </a:p>
          <a:p>
            <a:pPr eaLnBrk="1" hangingPunct="1"/>
            <a:r>
              <a:rPr lang="en-US" altLang="en-US" sz="2400" dirty="0">
                <a:latin typeface="Arial Narrow" panose="020B0606020202030204" pitchFamily="34" charset="0"/>
              </a:rPr>
              <a:t>	a.  potassium carbonate		b. silver nitrate		c. magnesium hydroxide  	</a:t>
            </a:r>
          </a:p>
          <a:p>
            <a:pPr eaLnBrk="1" hangingPunct="1"/>
            <a:r>
              <a:rPr lang="en-US" altLang="en-US" sz="2400" dirty="0">
                <a:latin typeface="Arial Narrow" panose="020B0606020202030204" pitchFamily="34" charset="0"/>
              </a:rPr>
              <a:t>	d. iron (II) sulfate			e. carbon disulfide  		f. chromic nitrite  	</a:t>
            </a:r>
          </a:p>
          <a:p>
            <a:pPr eaLnBrk="1" hangingPunct="1"/>
            <a:r>
              <a:rPr lang="en-US" altLang="en-US" sz="2400" dirty="0">
                <a:latin typeface="Arial Narrow" panose="020B0606020202030204" pitchFamily="34" charset="0"/>
              </a:rPr>
              <a:t>	g. dinitrogen </a:t>
            </a:r>
            <a:r>
              <a:rPr lang="en-US" altLang="en-US" sz="2400" dirty="0" err="1">
                <a:latin typeface="Arial Narrow" panose="020B0606020202030204" pitchFamily="34" charset="0"/>
              </a:rPr>
              <a:t>heptoxide</a:t>
            </a:r>
            <a:r>
              <a:rPr lang="en-US" altLang="en-US" sz="2400" dirty="0">
                <a:latin typeface="Arial Narrow" panose="020B0606020202030204" pitchFamily="34" charset="0"/>
              </a:rPr>
              <a:t>   		h. </a:t>
            </a:r>
            <a:r>
              <a:rPr lang="en-US" altLang="en-US" sz="2400" dirty="0" err="1">
                <a:latin typeface="Arial Narrow" panose="020B0606020202030204" pitchFamily="34" charset="0"/>
              </a:rPr>
              <a:t>manganous</a:t>
            </a:r>
            <a:r>
              <a:rPr lang="en-US" altLang="en-US" sz="2400" dirty="0">
                <a:latin typeface="Arial Narrow" panose="020B0606020202030204" pitchFamily="34" charset="0"/>
              </a:rPr>
              <a:t> perchlorate 	</a:t>
            </a:r>
            <a:r>
              <a:rPr lang="en-US" altLang="en-US" sz="2400" dirty="0" err="1">
                <a:latin typeface="Arial Narrow" panose="020B0606020202030204" pitchFamily="34" charset="0"/>
              </a:rPr>
              <a:t>i</a:t>
            </a:r>
            <a:r>
              <a:rPr lang="en-US" altLang="en-US" sz="2400" dirty="0">
                <a:latin typeface="Arial Narrow" panose="020B0606020202030204" pitchFamily="34" charset="0"/>
              </a:rPr>
              <a:t>. dinitrogen </a:t>
            </a:r>
            <a:r>
              <a:rPr lang="en-US" altLang="en-US" sz="2400" dirty="0" err="1">
                <a:latin typeface="Arial Narrow" panose="020B0606020202030204" pitchFamily="34" charset="0"/>
              </a:rPr>
              <a:t>tetrahydride</a:t>
            </a:r>
            <a:r>
              <a:rPr lang="en-US" altLang="en-US" sz="2400" dirty="0">
                <a:latin typeface="Arial Narrow" panose="020B0606020202030204" pitchFamily="34" charset="0"/>
              </a:rPr>
              <a:t> </a:t>
            </a:r>
          </a:p>
          <a:p>
            <a:pPr eaLnBrk="1" hangingPunct="1"/>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2. Name the following:  a. CBr</a:t>
            </a:r>
            <a:r>
              <a:rPr lang="en-US" altLang="en-US" sz="2400" baseline="-25000" dirty="0">
                <a:latin typeface="Arial Narrow" panose="020B0606020202030204" pitchFamily="34" charset="0"/>
              </a:rPr>
              <a:t>4 </a:t>
            </a:r>
            <a:r>
              <a:rPr lang="en-US" altLang="en-US" sz="2400" dirty="0">
                <a:latin typeface="Arial Narrow" panose="020B0606020202030204" pitchFamily="34" charset="0"/>
              </a:rPr>
              <a:t>    b. Ca(</a:t>
            </a:r>
            <a:r>
              <a:rPr lang="en-US" altLang="en-US" sz="2400" dirty="0" err="1">
                <a:latin typeface="Arial Narrow" panose="020B0606020202030204" pitchFamily="34" charset="0"/>
              </a:rPr>
              <a:t>ClO</a:t>
            </a:r>
            <a:r>
              <a:rPr lang="en-US" altLang="en-US" sz="2400" dirty="0">
                <a:latin typeface="Arial Narrow" panose="020B0606020202030204" pitchFamily="34" charset="0"/>
              </a:rPr>
              <a:t>)</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c. Cu</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HPO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    d. SF</a:t>
            </a:r>
            <a:r>
              <a:rPr lang="en-US" altLang="en-US" sz="2400" baseline="-25000" dirty="0">
                <a:latin typeface="Arial Narrow" panose="020B0606020202030204" pitchFamily="34" charset="0"/>
              </a:rPr>
              <a:t>6 </a:t>
            </a:r>
            <a:r>
              <a:rPr lang="en-US" altLang="en-US" sz="2400" dirty="0">
                <a:latin typeface="Arial Narrow" panose="020B0606020202030204" pitchFamily="34" charset="0"/>
              </a:rPr>
              <a:t>   e. Sn</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(PO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f. BaSO</a:t>
            </a:r>
            <a:r>
              <a:rPr lang="en-US" altLang="en-US" sz="2400" baseline="-25000" dirty="0">
                <a:latin typeface="Arial Narrow" panose="020B0606020202030204" pitchFamily="34" charset="0"/>
              </a:rPr>
              <a:t>4</a:t>
            </a:r>
          </a:p>
        </p:txBody>
      </p:sp>
    </p:spTree>
    <p:extLst>
      <p:ext uri="{BB962C8B-B14F-4D97-AF65-F5344CB8AC3E}">
        <p14:creationId xmlns:p14="http://schemas.microsoft.com/office/powerpoint/2010/main" val="1585007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Inorganic Acids</a:t>
            </a:r>
            <a:endParaRPr lang="en-US" dirty="0"/>
          </a:p>
        </p:txBody>
      </p:sp>
      <p:sp>
        <p:nvSpPr>
          <p:cNvPr id="3" name="Content Placeholder 2"/>
          <p:cNvSpPr>
            <a:spLocks noGrp="1"/>
          </p:cNvSpPr>
          <p:nvPr>
            <p:ph idx="1"/>
          </p:nvPr>
        </p:nvSpPr>
        <p:spPr>
          <a:xfrm>
            <a:off x="246420" y="1339802"/>
            <a:ext cx="7605809" cy="2789512"/>
          </a:xfrm>
        </p:spPr>
        <p:txBody>
          <a:bodyPr>
            <a:normAutofit/>
          </a:bodyPr>
          <a:lstStyle/>
          <a:p>
            <a:r>
              <a:rPr lang="en-US" dirty="0" smtClean="0"/>
              <a:t>Acids are named for the Latin word </a:t>
            </a:r>
            <a:r>
              <a:rPr lang="en-US" dirty="0" err="1" smtClean="0"/>
              <a:t>acidus</a:t>
            </a:r>
            <a:r>
              <a:rPr lang="en-US" dirty="0" smtClean="0"/>
              <a:t> which means sour or tart. Acids taste sour and substances that are bases are bitter. </a:t>
            </a:r>
          </a:p>
          <a:p>
            <a:r>
              <a:rPr lang="en-US" dirty="0" smtClean="0"/>
              <a:t>The Arrhenius theory of acids state that acids release H</a:t>
            </a:r>
            <a:r>
              <a:rPr lang="en-US" baseline="30000" dirty="0" smtClean="0"/>
              <a:t>+</a:t>
            </a:r>
            <a:r>
              <a:rPr lang="en-US" dirty="0" smtClean="0"/>
              <a:t> when dissolved in water and bases release OH</a:t>
            </a:r>
            <a:r>
              <a:rPr lang="en-US" baseline="30000" dirty="0" smtClean="0"/>
              <a:t>-</a:t>
            </a:r>
            <a:r>
              <a:rPr lang="en-US" dirty="0" smtClean="0"/>
              <a:t> when dissolved in water.</a:t>
            </a:r>
            <a:endParaRPr lang="en-US" dirty="0"/>
          </a:p>
        </p:txBody>
      </p:sp>
      <p:sp>
        <p:nvSpPr>
          <p:cNvPr id="4" name="Content Placeholder 2"/>
          <p:cNvSpPr txBox="1">
            <a:spLocks/>
          </p:cNvSpPr>
          <p:nvPr/>
        </p:nvSpPr>
        <p:spPr>
          <a:xfrm>
            <a:off x="185763" y="3605841"/>
            <a:ext cx="11824809" cy="12733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smtClean="0"/>
              <a:t>Rules for Naming Acids:</a:t>
            </a:r>
            <a:r>
              <a:rPr lang="en-US" dirty="0" smtClean="0"/>
              <a:t/>
            </a:r>
            <a:br>
              <a:rPr lang="en-US" dirty="0" smtClean="0"/>
            </a:br>
            <a:r>
              <a:rPr lang="en-US" dirty="0" smtClean="0"/>
              <a:t>General Chemical formula for acids HX (</a:t>
            </a:r>
            <a:r>
              <a:rPr lang="en-US" dirty="0" err="1" smtClean="0"/>
              <a:t>aq</a:t>
            </a:r>
            <a:r>
              <a:rPr lang="en-US" dirty="0" smtClean="0"/>
              <a:t>) – the (</a:t>
            </a:r>
            <a:r>
              <a:rPr lang="en-US" dirty="0" err="1" smtClean="0"/>
              <a:t>aq</a:t>
            </a:r>
            <a:r>
              <a:rPr lang="en-US" dirty="0" smtClean="0"/>
              <a:t>) means the substance is dissolved in water. Dissolving an acid in water results in the releasing of an H+ ion.</a:t>
            </a:r>
            <a:endParaRPr lang="en-US" dirty="0"/>
          </a:p>
        </p:txBody>
      </p:sp>
      <p:pic>
        <p:nvPicPr>
          <p:cNvPr id="1026" name="Picture 2" descr="Image result for acids and b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433" y="167667"/>
            <a:ext cx="3744139" cy="3371161"/>
          </a:xfrm>
          <a:prstGeom prst="rect">
            <a:avLst/>
          </a:prstGeom>
          <a:solidFill>
            <a:schemeClr val="tx1"/>
          </a:solidFill>
        </p:spPr>
      </p:pic>
      <p:sp>
        <p:nvSpPr>
          <p:cNvPr id="6" name="Content Placeholder 2"/>
          <p:cNvSpPr txBox="1">
            <a:spLocks/>
          </p:cNvSpPr>
          <p:nvPr/>
        </p:nvSpPr>
        <p:spPr>
          <a:xfrm>
            <a:off x="246420" y="4720797"/>
            <a:ext cx="7112324"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When the X anion ends in </a:t>
            </a:r>
            <a:r>
              <a:rPr lang="en-US" b="1" dirty="0" smtClean="0"/>
              <a:t>–ide </a:t>
            </a:r>
            <a:r>
              <a:rPr lang="en-US" dirty="0" smtClean="0"/>
              <a:t>use </a:t>
            </a:r>
            <a:r>
              <a:rPr lang="en-US" b="1" dirty="0" smtClean="0"/>
              <a:t>hydro-stem-</a:t>
            </a:r>
            <a:r>
              <a:rPr lang="en-US" b="1" dirty="0" err="1" smtClean="0"/>
              <a:t>ic</a:t>
            </a:r>
            <a:r>
              <a:rPr lang="en-US" dirty="0" smtClean="0"/>
              <a:t> acid.</a:t>
            </a:r>
            <a:endParaRPr lang="en-US" dirty="0"/>
          </a:p>
        </p:txBody>
      </p:sp>
      <p:sp>
        <p:nvSpPr>
          <p:cNvPr id="7" name="Content Placeholder 2"/>
          <p:cNvSpPr txBox="1">
            <a:spLocks/>
          </p:cNvSpPr>
          <p:nvPr/>
        </p:nvSpPr>
        <p:spPr>
          <a:xfrm>
            <a:off x="246420" y="5165425"/>
            <a:ext cx="60266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Ex:</a:t>
            </a:r>
            <a:endParaRPr lang="en-US" dirty="0"/>
          </a:p>
        </p:txBody>
      </p:sp>
      <p:sp>
        <p:nvSpPr>
          <p:cNvPr id="8" name="Content Placeholder 2"/>
          <p:cNvSpPr txBox="1">
            <a:spLocks/>
          </p:cNvSpPr>
          <p:nvPr/>
        </p:nvSpPr>
        <p:spPr>
          <a:xfrm>
            <a:off x="1073735" y="5198594"/>
            <a:ext cx="1350151"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HCl</a:t>
            </a:r>
            <a:r>
              <a:rPr lang="en-US" dirty="0" smtClean="0"/>
              <a:t> (</a:t>
            </a:r>
            <a:r>
              <a:rPr lang="en-US" dirty="0" err="1" smtClean="0"/>
              <a:t>aq</a:t>
            </a:r>
            <a:r>
              <a:rPr lang="en-US" dirty="0" smtClean="0"/>
              <a:t>)</a:t>
            </a:r>
            <a:endParaRPr lang="en-US" dirty="0"/>
          </a:p>
        </p:txBody>
      </p:sp>
      <p:sp>
        <p:nvSpPr>
          <p:cNvPr id="9" name="Content Placeholder 2"/>
          <p:cNvSpPr txBox="1">
            <a:spLocks/>
          </p:cNvSpPr>
          <p:nvPr/>
        </p:nvSpPr>
        <p:spPr>
          <a:xfrm>
            <a:off x="3290953" y="5198594"/>
            <a:ext cx="1350151"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HBr</a:t>
            </a:r>
            <a:r>
              <a:rPr lang="en-US" dirty="0" smtClean="0"/>
              <a:t> (</a:t>
            </a:r>
            <a:r>
              <a:rPr lang="en-US" dirty="0" err="1" smtClean="0"/>
              <a:t>aq</a:t>
            </a:r>
            <a:r>
              <a:rPr lang="en-US" dirty="0" smtClean="0"/>
              <a:t>)</a:t>
            </a:r>
            <a:endParaRPr lang="en-US" dirty="0"/>
          </a:p>
        </p:txBody>
      </p:sp>
      <p:sp>
        <p:nvSpPr>
          <p:cNvPr id="10" name="Content Placeholder 2"/>
          <p:cNvSpPr txBox="1">
            <a:spLocks/>
          </p:cNvSpPr>
          <p:nvPr/>
        </p:nvSpPr>
        <p:spPr>
          <a:xfrm>
            <a:off x="5722752" y="5144178"/>
            <a:ext cx="1350151" cy="591202"/>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HCN (</a:t>
            </a:r>
            <a:r>
              <a:rPr lang="en-US" dirty="0" err="1" smtClean="0"/>
              <a:t>aq</a:t>
            </a:r>
            <a:r>
              <a:rPr lang="en-US" dirty="0" smtClean="0"/>
              <a:t>)</a:t>
            </a:r>
            <a:endParaRPr lang="en-US" dirty="0"/>
          </a:p>
        </p:txBody>
      </p:sp>
      <p:sp>
        <p:nvSpPr>
          <p:cNvPr id="11" name="Content Placeholder 2"/>
          <p:cNvSpPr txBox="1">
            <a:spLocks/>
          </p:cNvSpPr>
          <p:nvPr/>
        </p:nvSpPr>
        <p:spPr>
          <a:xfrm>
            <a:off x="1073735" y="6266798"/>
            <a:ext cx="1350151"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HCl</a:t>
            </a:r>
            <a:r>
              <a:rPr lang="en-US" dirty="0" smtClean="0"/>
              <a:t> (g)</a:t>
            </a:r>
            <a:endParaRPr lang="en-US" dirty="0"/>
          </a:p>
        </p:txBody>
      </p:sp>
      <p:sp>
        <p:nvSpPr>
          <p:cNvPr id="12" name="Content Placeholder 2"/>
          <p:cNvSpPr txBox="1">
            <a:spLocks/>
          </p:cNvSpPr>
          <p:nvPr/>
        </p:nvSpPr>
        <p:spPr>
          <a:xfrm>
            <a:off x="8579254" y="5583472"/>
            <a:ext cx="2792689"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Hydrosulfuric</a:t>
            </a:r>
            <a:r>
              <a:rPr lang="en-US" dirty="0" smtClean="0"/>
              <a:t> acid</a:t>
            </a:r>
            <a:endParaRPr lang="en-US" dirty="0"/>
          </a:p>
        </p:txBody>
      </p:sp>
      <p:sp>
        <p:nvSpPr>
          <p:cNvPr id="13" name="Text Box 12"/>
          <p:cNvSpPr txBox="1">
            <a:spLocks noChangeArrowheads="1"/>
          </p:cNvSpPr>
          <p:nvPr/>
        </p:nvSpPr>
        <p:spPr bwMode="auto">
          <a:xfrm>
            <a:off x="-28768" y="5638741"/>
            <a:ext cx="3043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hydrochloric acid</a:t>
            </a:r>
          </a:p>
        </p:txBody>
      </p:sp>
      <p:sp>
        <p:nvSpPr>
          <p:cNvPr id="14" name="Text Box 13"/>
          <p:cNvSpPr txBox="1">
            <a:spLocks noChangeArrowheads="1"/>
          </p:cNvSpPr>
          <p:nvPr/>
        </p:nvSpPr>
        <p:spPr bwMode="auto">
          <a:xfrm>
            <a:off x="2746603" y="5630951"/>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err="1">
                <a:solidFill>
                  <a:srgbClr val="FF0000"/>
                </a:solidFill>
                <a:latin typeface="Ebrima" panose="02000000000000000000" pitchFamily="2" charset="0"/>
                <a:ea typeface="Ebrima" panose="02000000000000000000" pitchFamily="2" charset="0"/>
                <a:cs typeface="Ebrima" panose="02000000000000000000" pitchFamily="2" charset="0"/>
              </a:rPr>
              <a:t>hydrobromic</a:t>
            </a:r>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 acid</a:t>
            </a:r>
          </a:p>
        </p:txBody>
      </p:sp>
      <p:sp>
        <p:nvSpPr>
          <p:cNvPr id="15" name="Text Box 14"/>
          <p:cNvSpPr txBox="1">
            <a:spLocks noChangeArrowheads="1"/>
          </p:cNvSpPr>
          <p:nvPr/>
        </p:nvSpPr>
        <p:spPr bwMode="auto">
          <a:xfrm>
            <a:off x="5548354" y="5605889"/>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hydrocyanic acid</a:t>
            </a:r>
          </a:p>
        </p:txBody>
      </p:sp>
      <p:sp>
        <p:nvSpPr>
          <p:cNvPr id="16" name="Text Box 15"/>
          <p:cNvSpPr txBox="1">
            <a:spLocks noChangeArrowheads="1"/>
          </p:cNvSpPr>
          <p:nvPr/>
        </p:nvSpPr>
        <p:spPr bwMode="auto">
          <a:xfrm>
            <a:off x="2126181" y="6285498"/>
            <a:ext cx="4019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hydrogen </a:t>
            </a:r>
            <a:r>
              <a:rPr lang="en-US" altLang="en-US" sz="2400" dirty="0" err="1">
                <a:solidFill>
                  <a:srgbClr val="FF0000"/>
                </a:solidFill>
                <a:latin typeface="Ebrima" panose="02000000000000000000" pitchFamily="2" charset="0"/>
                <a:ea typeface="Ebrima" panose="02000000000000000000" pitchFamily="2" charset="0"/>
                <a:cs typeface="Ebrima" panose="02000000000000000000" pitchFamily="2" charset="0"/>
              </a:rPr>
              <a:t>monochloride</a:t>
            </a:r>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 </a:t>
            </a:r>
          </a:p>
        </p:txBody>
      </p:sp>
      <p:sp>
        <p:nvSpPr>
          <p:cNvPr id="17" name="Text Box 16"/>
          <p:cNvSpPr txBox="1">
            <a:spLocks noChangeArrowheads="1"/>
          </p:cNvSpPr>
          <p:nvPr/>
        </p:nvSpPr>
        <p:spPr bwMode="auto">
          <a:xfrm>
            <a:off x="9289143" y="6225966"/>
            <a:ext cx="53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H</a:t>
            </a:r>
            <a:r>
              <a:rPr lang="en-US" altLang="en-US" dirty="0">
                <a:solidFill>
                  <a:srgbClr val="FF0000"/>
                </a:solidFill>
                <a:latin typeface="Elephant" panose="02020904090505020303" pitchFamily="18" charset="0"/>
              </a:rPr>
              <a:t> </a:t>
            </a:r>
          </a:p>
        </p:txBody>
      </p:sp>
      <p:sp>
        <p:nvSpPr>
          <p:cNvPr id="18" name="Text Box 17"/>
          <p:cNvSpPr txBox="1">
            <a:spLocks noChangeArrowheads="1"/>
          </p:cNvSpPr>
          <p:nvPr/>
        </p:nvSpPr>
        <p:spPr bwMode="auto">
          <a:xfrm>
            <a:off x="9212288" y="6036618"/>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dirty="0">
                <a:latin typeface="Elephant" panose="02020904090505020303" pitchFamily="18" charset="0"/>
              </a:rPr>
              <a:t>+1</a:t>
            </a:r>
            <a:r>
              <a:rPr lang="en-US" altLang="en-US" dirty="0">
                <a:solidFill>
                  <a:srgbClr val="FF0000"/>
                </a:solidFill>
                <a:latin typeface="Elephant" panose="02020904090505020303" pitchFamily="18" charset="0"/>
              </a:rPr>
              <a:t> </a:t>
            </a:r>
          </a:p>
        </p:txBody>
      </p:sp>
      <p:sp>
        <p:nvSpPr>
          <p:cNvPr id="19" name="Text Box 18"/>
          <p:cNvSpPr txBox="1">
            <a:spLocks noChangeArrowheads="1"/>
          </p:cNvSpPr>
          <p:nvPr/>
        </p:nvSpPr>
        <p:spPr bwMode="auto">
          <a:xfrm>
            <a:off x="9618662" y="6207211"/>
            <a:ext cx="53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S</a:t>
            </a:r>
            <a:r>
              <a:rPr lang="en-US" altLang="en-US" dirty="0">
                <a:solidFill>
                  <a:srgbClr val="FF0000"/>
                </a:solidFill>
                <a:latin typeface="Elephant" panose="02020904090505020303" pitchFamily="18" charset="0"/>
              </a:rPr>
              <a:t> </a:t>
            </a:r>
          </a:p>
        </p:txBody>
      </p:sp>
      <p:sp>
        <p:nvSpPr>
          <p:cNvPr id="20" name="Text Box 19"/>
          <p:cNvSpPr txBox="1">
            <a:spLocks noChangeArrowheads="1"/>
          </p:cNvSpPr>
          <p:nvPr/>
        </p:nvSpPr>
        <p:spPr bwMode="auto">
          <a:xfrm>
            <a:off x="9822543" y="6017863"/>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dirty="0">
                <a:latin typeface="Elephant" panose="02020904090505020303" pitchFamily="18" charset="0"/>
              </a:rPr>
              <a:t>-2</a:t>
            </a:r>
            <a:r>
              <a:rPr lang="en-US" altLang="en-US" dirty="0">
                <a:solidFill>
                  <a:srgbClr val="FF0000"/>
                </a:solidFill>
                <a:latin typeface="Elephant" panose="02020904090505020303" pitchFamily="18" charset="0"/>
              </a:rPr>
              <a:t> </a:t>
            </a:r>
          </a:p>
        </p:txBody>
      </p:sp>
      <p:sp>
        <p:nvSpPr>
          <p:cNvPr id="21" name="Text Box 20"/>
          <p:cNvSpPr txBox="1">
            <a:spLocks noChangeArrowheads="1"/>
          </p:cNvSpPr>
          <p:nvPr/>
        </p:nvSpPr>
        <p:spPr bwMode="auto">
          <a:xfrm>
            <a:off x="9518398" y="6355068"/>
            <a:ext cx="914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aseline="-25000" dirty="0">
                <a:solidFill>
                  <a:srgbClr val="FF0000"/>
                </a:solidFill>
                <a:latin typeface="Ebrima" panose="02000000000000000000" pitchFamily="2" charset="0"/>
                <a:ea typeface="Ebrima" panose="02000000000000000000" pitchFamily="2" charset="0"/>
                <a:cs typeface="Ebrima" panose="02000000000000000000" pitchFamily="2" charset="0"/>
              </a:rPr>
              <a:t>2</a:t>
            </a:r>
          </a:p>
        </p:txBody>
      </p:sp>
    </p:spTree>
    <p:extLst>
      <p:ext uri="{BB962C8B-B14F-4D97-AF65-F5344CB8AC3E}">
        <p14:creationId xmlns:p14="http://schemas.microsoft.com/office/powerpoint/2010/main" val="250732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dissolv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dissolv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dissolv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dissolve">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dissolve">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dissolve">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dissolve">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grpId="1" nodeType="clickEffect">
                                  <p:stCondLst>
                                    <p:cond delay="0"/>
                                  </p:stCondLst>
                                  <p:childTnLst>
                                    <p:animEffect transition="out" filter="dissolve">
                                      <p:cBhvr>
                                        <p:cTn id="106" dur="500"/>
                                        <p:tgtEl>
                                          <p:spTgt spid="18"/>
                                        </p:tgtEl>
                                      </p:cBhvr>
                                    </p:animEffect>
                                    <p:set>
                                      <p:cBhvr>
                                        <p:cTn id="107" dur="1" fill="hold">
                                          <p:stCondLst>
                                            <p:cond delay="499"/>
                                          </p:stCondLst>
                                        </p:cTn>
                                        <p:tgtEl>
                                          <p:spTgt spid="1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8" grpId="1"/>
      <p:bldP spid="19" grpId="0"/>
      <p:bldP spid="20" grpId="0"/>
      <p:bldP spid="20" grpId="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9810" y="177736"/>
            <a:ext cx="7112324"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When the X anion ends in </a:t>
            </a:r>
            <a:r>
              <a:rPr lang="en-US" b="1" dirty="0" smtClean="0"/>
              <a:t>–ate </a:t>
            </a:r>
            <a:r>
              <a:rPr lang="en-US" dirty="0" smtClean="0"/>
              <a:t>use </a:t>
            </a:r>
            <a:r>
              <a:rPr lang="en-US" b="1" dirty="0" smtClean="0"/>
              <a:t>stem-</a:t>
            </a:r>
            <a:r>
              <a:rPr lang="en-US" b="1" dirty="0" err="1" smtClean="0"/>
              <a:t>ic</a:t>
            </a:r>
            <a:r>
              <a:rPr lang="en-US" dirty="0" smtClean="0"/>
              <a:t> acid.</a:t>
            </a:r>
            <a:endParaRPr lang="en-US" dirty="0"/>
          </a:p>
        </p:txBody>
      </p:sp>
      <p:sp>
        <p:nvSpPr>
          <p:cNvPr id="5" name="Content Placeholder 2"/>
          <p:cNvSpPr txBox="1">
            <a:spLocks/>
          </p:cNvSpPr>
          <p:nvPr/>
        </p:nvSpPr>
        <p:spPr>
          <a:xfrm>
            <a:off x="406077" y="680511"/>
            <a:ext cx="60266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Ex:</a:t>
            </a:r>
            <a:endParaRPr lang="en-US" dirty="0"/>
          </a:p>
        </p:txBody>
      </p:sp>
      <p:sp>
        <p:nvSpPr>
          <p:cNvPr id="6" name="Content Placeholder 2"/>
          <p:cNvSpPr txBox="1">
            <a:spLocks/>
          </p:cNvSpPr>
          <p:nvPr/>
        </p:nvSpPr>
        <p:spPr>
          <a:xfrm>
            <a:off x="1008744" y="680511"/>
            <a:ext cx="181428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HClO</a:t>
            </a:r>
            <a:r>
              <a:rPr lang="en-US" baseline="-25000" dirty="0" smtClean="0"/>
              <a:t>4</a:t>
            </a:r>
            <a:r>
              <a:rPr lang="en-US" dirty="0" smtClean="0"/>
              <a:t> (</a:t>
            </a:r>
            <a:r>
              <a:rPr lang="en-US" dirty="0" err="1" smtClean="0"/>
              <a:t>aq</a:t>
            </a:r>
            <a:r>
              <a:rPr lang="en-US" dirty="0" smtClean="0"/>
              <a:t>)</a:t>
            </a:r>
            <a:endParaRPr lang="en-US" dirty="0"/>
          </a:p>
        </p:txBody>
      </p:sp>
      <p:sp>
        <p:nvSpPr>
          <p:cNvPr id="7" name="Content Placeholder 2"/>
          <p:cNvSpPr txBox="1">
            <a:spLocks/>
          </p:cNvSpPr>
          <p:nvPr/>
        </p:nvSpPr>
        <p:spPr>
          <a:xfrm>
            <a:off x="3795487" y="680511"/>
            <a:ext cx="181428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HNO</a:t>
            </a:r>
            <a:r>
              <a:rPr lang="en-US" baseline="-25000" dirty="0" smtClean="0"/>
              <a:t>3</a:t>
            </a:r>
            <a:r>
              <a:rPr lang="en-US" dirty="0" smtClean="0"/>
              <a:t> (</a:t>
            </a:r>
            <a:r>
              <a:rPr lang="en-US" dirty="0" err="1" smtClean="0"/>
              <a:t>aq</a:t>
            </a:r>
            <a:r>
              <a:rPr lang="en-US" dirty="0" smtClean="0"/>
              <a:t>)</a:t>
            </a:r>
            <a:endParaRPr lang="en-US" dirty="0"/>
          </a:p>
        </p:txBody>
      </p:sp>
      <p:sp>
        <p:nvSpPr>
          <p:cNvPr id="8" name="Content Placeholder 2"/>
          <p:cNvSpPr txBox="1">
            <a:spLocks/>
          </p:cNvSpPr>
          <p:nvPr/>
        </p:nvSpPr>
        <p:spPr>
          <a:xfrm>
            <a:off x="7155544" y="761055"/>
            <a:ext cx="181428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a:t>
            </a:r>
            <a:r>
              <a:rPr lang="en-US" baseline="-25000" dirty="0" smtClean="0"/>
              <a:t>3</a:t>
            </a:r>
            <a:r>
              <a:rPr lang="en-US" dirty="0" smtClean="0"/>
              <a:t>PO</a:t>
            </a:r>
            <a:r>
              <a:rPr lang="en-US" baseline="-25000" dirty="0" smtClean="0"/>
              <a:t>4</a:t>
            </a:r>
            <a:r>
              <a:rPr lang="en-US" dirty="0" smtClean="0"/>
              <a:t> (</a:t>
            </a:r>
            <a:r>
              <a:rPr lang="en-US" dirty="0" err="1" smtClean="0"/>
              <a:t>aq</a:t>
            </a:r>
            <a:r>
              <a:rPr lang="en-US" dirty="0" smtClean="0"/>
              <a:t>)</a:t>
            </a:r>
            <a:endParaRPr lang="en-US" dirty="0"/>
          </a:p>
        </p:txBody>
      </p:sp>
      <p:sp>
        <p:nvSpPr>
          <p:cNvPr id="9" name="Content Placeholder 2"/>
          <p:cNvSpPr txBox="1">
            <a:spLocks/>
          </p:cNvSpPr>
          <p:nvPr/>
        </p:nvSpPr>
        <p:spPr>
          <a:xfrm>
            <a:off x="1792515" y="1965740"/>
            <a:ext cx="2670627"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carbonic acid</a:t>
            </a:r>
            <a:endParaRPr lang="en-US" dirty="0"/>
          </a:p>
        </p:txBody>
      </p:sp>
      <p:sp>
        <p:nvSpPr>
          <p:cNvPr id="10" name="Content Placeholder 2"/>
          <p:cNvSpPr txBox="1">
            <a:spLocks/>
          </p:cNvSpPr>
          <p:nvPr/>
        </p:nvSpPr>
        <p:spPr>
          <a:xfrm>
            <a:off x="6096001" y="2016540"/>
            <a:ext cx="2670627"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acetic acid</a:t>
            </a:r>
            <a:endParaRPr lang="en-US" dirty="0"/>
          </a:p>
        </p:txBody>
      </p:sp>
      <p:sp>
        <p:nvSpPr>
          <p:cNvPr id="11" name="Text Box 24"/>
          <p:cNvSpPr txBox="1">
            <a:spLocks noChangeArrowheads="1"/>
          </p:cNvSpPr>
          <p:nvPr/>
        </p:nvSpPr>
        <p:spPr bwMode="auto">
          <a:xfrm>
            <a:off x="743697" y="1302925"/>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err="1">
                <a:solidFill>
                  <a:srgbClr val="FF0000"/>
                </a:solidFill>
                <a:latin typeface="Ebrima" panose="02000000000000000000" pitchFamily="2" charset="0"/>
                <a:ea typeface="Ebrima" panose="02000000000000000000" pitchFamily="2" charset="0"/>
                <a:cs typeface="Ebrima" panose="02000000000000000000" pitchFamily="2" charset="0"/>
              </a:rPr>
              <a:t>perchloric</a:t>
            </a:r>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 acid</a:t>
            </a:r>
          </a:p>
        </p:txBody>
      </p:sp>
      <p:sp>
        <p:nvSpPr>
          <p:cNvPr id="12" name="Text Box 25"/>
          <p:cNvSpPr txBox="1">
            <a:spLocks noChangeArrowheads="1"/>
          </p:cNvSpPr>
          <p:nvPr/>
        </p:nvSpPr>
        <p:spPr bwMode="auto">
          <a:xfrm>
            <a:off x="3791859" y="1271714"/>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nitric acid</a:t>
            </a:r>
          </a:p>
        </p:txBody>
      </p:sp>
      <p:sp>
        <p:nvSpPr>
          <p:cNvPr id="13" name="Text Box 26"/>
          <p:cNvSpPr txBox="1">
            <a:spLocks noChangeArrowheads="1"/>
          </p:cNvSpPr>
          <p:nvPr/>
        </p:nvSpPr>
        <p:spPr bwMode="auto">
          <a:xfrm>
            <a:off x="6934200" y="1245713"/>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phosphoric acid</a:t>
            </a:r>
          </a:p>
        </p:txBody>
      </p:sp>
      <p:sp>
        <p:nvSpPr>
          <p:cNvPr id="14" name="Text Box 27"/>
          <p:cNvSpPr txBox="1">
            <a:spLocks noChangeArrowheads="1"/>
          </p:cNvSpPr>
          <p:nvPr/>
        </p:nvSpPr>
        <p:spPr bwMode="auto">
          <a:xfrm>
            <a:off x="2118896" y="2504884"/>
            <a:ext cx="53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H</a:t>
            </a:r>
          </a:p>
        </p:txBody>
      </p:sp>
      <p:sp>
        <p:nvSpPr>
          <p:cNvPr id="15" name="Text Box 28"/>
          <p:cNvSpPr txBox="1">
            <a:spLocks noChangeArrowheads="1"/>
          </p:cNvSpPr>
          <p:nvPr/>
        </p:nvSpPr>
        <p:spPr bwMode="auto">
          <a:xfrm>
            <a:off x="2281984" y="2484206"/>
            <a:ext cx="533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+1</a:t>
            </a:r>
          </a:p>
        </p:txBody>
      </p:sp>
      <p:sp>
        <p:nvSpPr>
          <p:cNvPr id="16" name="Text Box 29"/>
          <p:cNvSpPr txBox="1">
            <a:spLocks noChangeArrowheads="1"/>
          </p:cNvSpPr>
          <p:nvPr/>
        </p:nvSpPr>
        <p:spPr bwMode="auto">
          <a:xfrm>
            <a:off x="2505382" y="2503405"/>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CO</a:t>
            </a:r>
            <a:r>
              <a:rPr lang="en-US" altLang="en-US" sz="2400" baseline="-25000" dirty="0">
                <a:solidFill>
                  <a:srgbClr val="FF0000"/>
                </a:solidFill>
                <a:latin typeface="Ebrima" panose="02000000000000000000" pitchFamily="2" charset="0"/>
                <a:ea typeface="Ebrima" panose="02000000000000000000" pitchFamily="2" charset="0"/>
                <a:cs typeface="Ebrima" panose="02000000000000000000" pitchFamily="2" charset="0"/>
              </a:rPr>
              <a:t>3</a:t>
            </a:r>
            <a:endPar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17" name="Text Box 30"/>
          <p:cNvSpPr txBox="1">
            <a:spLocks noChangeArrowheads="1"/>
          </p:cNvSpPr>
          <p:nvPr/>
        </p:nvSpPr>
        <p:spPr bwMode="auto">
          <a:xfrm>
            <a:off x="2696322" y="2441343"/>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-2</a:t>
            </a:r>
          </a:p>
        </p:txBody>
      </p:sp>
      <p:sp>
        <p:nvSpPr>
          <p:cNvPr id="18" name="Text Box 31"/>
          <p:cNvSpPr txBox="1">
            <a:spLocks noChangeArrowheads="1"/>
          </p:cNvSpPr>
          <p:nvPr/>
        </p:nvSpPr>
        <p:spPr bwMode="auto">
          <a:xfrm>
            <a:off x="2363109" y="2629474"/>
            <a:ext cx="1371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aseline="-25000" dirty="0">
                <a:solidFill>
                  <a:srgbClr val="FF0000"/>
                </a:solidFill>
                <a:latin typeface="Ebrima" panose="02000000000000000000" pitchFamily="2" charset="0"/>
                <a:ea typeface="Ebrima" panose="02000000000000000000" pitchFamily="2" charset="0"/>
                <a:cs typeface="Ebrima" panose="02000000000000000000" pitchFamily="2" charset="0"/>
              </a:rPr>
              <a:t>2</a:t>
            </a:r>
          </a:p>
        </p:txBody>
      </p:sp>
      <p:sp>
        <p:nvSpPr>
          <p:cNvPr id="19" name="Text Box 33"/>
          <p:cNvSpPr txBox="1">
            <a:spLocks noChangeArrowheads="1"/>
          </p:cNvSpPr>
          <p:nvPr/>
        </p:nvSpPr>
        <p:spPr bwMode="auto">
          <a:xfrm>
            <a:off x="6266942" y="2567231"/>
            <a:ext cx="533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H</a:t>
            </a:r>
            <a:endParaRPr lang="en-US" altLang="en-US"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20" name="Text Box 34"/>
          <p:cNvSpPr txBox="1">
            <a:spLocks noChangeArrowheads="1"/>
          </p:cNvSpPr>
          <p:nvPr/>
        </p:nvSpPr>
        <p:spPr bwMode="auto">
          <a:xfrm>
            <a:off x="6253231" y="2513574"/>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dirty="0">
                <a:latin typeface="Elephant" panose="02020904090505020303" pitchFamily="18" charset="0"/>
              </a:rPr>
              <a:t>+1</a:t>
            </a:r>
          </a:p>
        </p:txBody>
      </p:sp>
      <p:sp>
        <p:nvSpPr>
          <p:cNvPr id="21" name="Text Box 35"/>
          <p:cNvSpPr txBox="1">
            <a:spLocks noChangeArrowheads="1"/>
          </p:cNvSpPr>
          <p:nvPr/>
        </p:nvSpPr>
        <p:spPr bwMode="auto">
          <a:xfrm>
            <a:off x="7200969" y="2518337"/>
            <a:ext cx="533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-1</a:t>
            </a:r>
          </a:p>
        </p:txBody>
      </p:sp>
      <p:sp>
        <p:nvSpPr>
          <p:cNvPr id="22" name="Text Box 36"/>
          <p:cNvSpPr txBox="1">
            <a:spLocks noChangeArrowheads="1"/>
          </p:cNvSpPr>
          <p:nvPr/>
        </p:nvSpPr>
        <p:spPr bwMode="auto">
          <a:xfrm>
            <a:off x="6547921" y="2561638"/>
            <a:ext cx="160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C</a:t>
            </a:r>
            <a:r>
              <a:rPr lang="en-US" altLang="en-US" sz="2400" baseline="-25000" dirty="0">
                <a:solidFill>
                  <a:srgbClr val="FF0000"/>
                </a:solidFill>
                <a:latin typeface="Ebrima" panose="02000000000000000000" pitchFamily="2" charset="0"/>
                <a:ea typeface="Ebrima" panose="02000000000000000000" pitchFamily="2" charset="0"/>
                <a:cs typeface="Ebrima" panose="02000000000000000000" pitchFamily="2" charset="0"/>
              </a:rPr>
              <a:t>2</a:t>
            </a:r>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H</a:t>
            </a:r>
            <a:r>
              <a:rPr lang="en-US" altLang="en-US" sz="2400" baseline="-25000" dirty="0">
                <a:solidFill>
                  <a:srgbClr val="FF0000"/>
                </a:solidFill>
                <a:latin typeface="Ebrima" panose="02000000000000000000" pitchFamily="2" charset="0"/>
                <a:ea typeface="Ebrima" panose="02000000000000000000" pitchFamily="2" charset="0"/>
                <a:cs typeface="Ebrima" panose="02000000000000000000" pitchFamily="2" charset="0"/>
              </a:rPr>
              <a:t>3</a:t>
            </a:r>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O</a:t>
            </a:r>
            <a:r>
              <a:rPr lang="en-US" altLang="en-US" sz="2400" baseline="-25000" dirty="0">
                <a:solidFill>
                  <a:srgbClr val="FF0000"/>
                </a:solidFill>
                <a:latin typeface="Ebrima" panose="02000000000000000000" pitchFamily="2" charset="0"/>
                <a:ea typeface="Ebrima" panose="02000000000000000000" pitchFamily="2" charset="0"/>
                <a:cs typeface="Ebrima" panose="02000000000000000000" pitchFamily="2" charset="0"/>
              </a:rPr>
              <a:t>2</a:t>
            </a:r>
            <a:endPar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23" name="Content Placeholder 2"/>
          <p:cNvSpPr txBox="1">
            <a:spLocks/>
          </p:cNvSpPr>
          <p:nvPr/>
        </p:nvSpPr>
        <p:spPr>
          <a:xfrm>
            <a:off x="235697" y="3443203"/>
            <a:ext cx="7112324"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When the X anion ends in </a:t>
            </a:r>
            <a:r>
              <a:rPr lang="en-US" b="1" dirty="0" smtClean="0"/>
              <a:t>–</a:t>
            </a:r>
            <a:r>
              <a:rPr lang="en-US" b="1" dirty="0" err="1" smtClean="0"/>
              <a:t>ite</a:t>
            </a:r>
            <a:r>
              <a:rPr lang="en-US" b="1" dirty="0" smtClean="0"/>
              <a:t> </a:t>
            </a:r>
            <a:r>
              <a:rPr lang="en-US" dirty="0" smtClean="0"/>
              <a:t>use </a:t>
            </a:r>
            <a:r>
              <a:rPr lang="en-US" b="1" dirty="0" smtClean="0"/>
              <a:t>stem-</a:t>
            </a:r>
            <a:r>
              <a:rPr lang="en-US" b="1" dirty="0" err="1" smtClean="0"/>
              <a:t>ous</a:t>
            </a:r>
            <a:r>
              <a:rPr lang="en-US" dirty="0" smtClean="0"/>
              <a:t> acid.</a:t>
            </a:r>
            <a:endParaRPr lang="en-US" dirty="0"/>
          </a:p>
        </p:txBody>
      </p:sp>
      <p:sp>
        <p:nvSpPr>
          <p:cNvPr id="24" name="Content Placeholder 2"/>
          <p:cNvSpPr txBox="1">
            <a:spLocks/>
          </p:cNvSpPr>
          <p:nvPr/>
        </p:nvSpPr>
        <p:spPr>
          <a:xfrm>
            <a:off x="587506" y="3967161"/>
            <a:ext cx="60266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Ex:</a:t>
            </a:r>
            <a:endParaRPr lang="en-US" dirty="0"/>
          </a:p>
        </p:txBody>
      </p:sp>
      <p:sp>
        <p:nvSpPr>
          <p:cNvPr id="25" name="Content Placeholder 2"/>
          <p:cNvSpPr txBox="1">
            <a:spLocks/>
          </p:cNvSpPr>
          <p:nvPr/>
        </p:nvSpPr>
        <p:spPr>
          <a:xfrm>
            <a:off x="1313542" y="3945978"/>
            <a:ext cx="181428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a:t>
            </a:r>
            <a:r>
              <a:rPr lang="en-US" baseline="-25000" dirty="0" smtClean="0"/>
              <a:t>2</a:t>
            </a:r>
            <a:r>
              <a:rPr lang="en-US" dirty="0" smtClean="0"/>
              <a:t>SO</a:t>
            </a:r>
            <a:r>
              <a:rPr lang="en-US" baseline="-25000" dirty="0" smtClean="0"/>
              <a:t>3</a:t>
            </a:r>
            <a:r>
              <a:rPr lang="en-US" dirty="0" smtClean="0"/>
              <a:t> (</a:t>
            </a:r>
            <a:r>
              <a:rPr lang="en-US" dirty="0" err="1" smtClean="0"/>
              <a:t>aq</a:t>
            </a:r>
            <a:r>
              <a:rPr lang="en-US" dirty="0" smtClean="0"/>
              <a:t>)</a:t>
            </a:r>
            <a:endParaRPr lang="en-US" dirty="0"/>
          </a:p>
        </p:txBody>
      </p:sp>
      <p:sp>
        <p:nvSpPr>
          <p:cNvPr id="26" name="Content Placeholder 2"/>
          <p:cNvSpPr txBox="1">
            <a:spLocks/>
          </p:cNvSpPr>
          <p:nvPr/>
        </p:nvSpPr>
        <p:spPr>
          <a:xfrm>
            <a:off x="3991430" y="3939444"/>
            <a:ext cx="1814286"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HClO</a:t>
            </a:r>
            <a:r>
              <a:rPr lang="en-US" dirty="0" smtClean="0"/>
              <a:t> (</a:t>
            </a:r>
            <a:r>
              <a:rPr lang="en-US" dirty="0" err="1" smtClean="0"/>
              <a:t>aq</a:t>
            </a:r>
            <a:r>
              <a:rPr lang="en-US" dirty="0" smtClean="0"/>
              <a:t>)</a:t>
            </a:r>
            <a:endParaRPr lang="en-US" dirty="0"/>
          </a:p>
        </p:txBody>
      </p:sp>
      <p:sp>
        <p:nvSpPr>
          <p:cNvPr id="27" name="Content Placeholder 2"/>
          <p:cNvSpPr txBox="1">
            <a:spLocks/>
          </p:cNvSpPr>
          <p:nvPr/>
        </p:nvSpPr>
        <p:spPr>
          <a:xfrm>
            <a:off x="1741784" y="5094645"/>
            <a:ext cx="2721358"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phosphorous acid</a:t>
            </a:r>
            <a:endParaRPr lang="en-US" dirty="0"/>
          </a:p>
        </p:txBody>
      </p:sp>
      <p:sp>
        <p:nvSpPr>
          <p:cNvPr id="28" name="Content Placeholder 2"/>
          <p:cNvSpPr txBox="1">
            <a:spLocks/>
          </p:cNvSpPr>
          <p:nvPr/>
        </p:nvSpPr>
        <p:spPr>
          <a:xfrm>
            <a:off x="6157981" y="5166876"/>
            <a:ext cx="2721358" cy="5912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chlorous</a:t>
            </a:r>
            <a:r>
              <a:rPr lang="en-US" dirty="0" smtClean="0"/>
              <a:t> acid</a:t>
            </a:r>
            <a:endParaRPr lang="en-US" dirty="0"/>
          </a:p>
        </p:txBody>
      </p:sp>
      <p:sp>
        <p:nvSpPr>
          <p:cNvPr id="29" name="Text Box 5"/>
          <p:cNvSpPr txBox="1">
            <a:spLocks noChangeArrowheads="1"/>
          </p:cNvSpPr>
          <p:nvPr/>
        </p:nvSpPr>
        <p:spPr bwMode="auto">
          <a:xfrm>
            <a:off x="1229472" y="4415047"/>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sulfurous acid</a:t>
            </a:r>
          </a:p>
        </p:txBody>
      </p:sp>
      <p:sp>
        <p:nvSpPr>
          <p:cNvPr id="30" name="Text Box 6"/>
          <p:cNvSpPr txBox="1">
            <a:spLocks noChangeArrowheads="1"/>
          </p:cNvSpPr>
          <p:nvPr/>
        </p:nvSpPr>
        <p:spPr bwMode="auto">
          <a:xfrm>
            <a:off x="4038601" y="4380263"/>
            <a:ext cx="289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err="1">
                <a:solidFill>
                  <a:srgbClr val="FF0000"/>
                </a:solidFill>
                <a:latin typeface="Ebrima" panose="02000000000000000000" pitchFamily="2" charset="0"/>
                <a:ea typeface="Ebrima" panose="02000000000000000000" pitchFamily="2" charset="0"/>
                <a:cs typeface="Ebrima" panose="02000000000000000000" pitchFamily="2" charset="0"/>
              </a:rPr>
              <a:t>hypochlorous</a:t>
            </a:r>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 acid</a:t>
            </a:r>
          </a:p>
        </p:txBody>
      </p:sp>
      <p:sp>
        <p:nvSpPr>
          <p:cNvPr id="31" name="Text Box 7"/>
          <p:cNvSpPr txBox="1">
            <a:spLocks noChangeArrowheads="1"/>
          </p:cNvSpPr>
          <p:nvPr/>
        </p:nvSpPr>
        <p:spPr bwMode="auto">
          <a:xfrm>
            <a:off x="2177372" y="5698688"/>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H</a:t>
            </a:r>
            <a:endParaRPr lang="en-US" altLang="en-US"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32" name="Text Box 8"/>
          <p:cNvSpPr txBox="1">
            <a:spLocks noChangeArrowheads="1"/>
          </p:cNvSpPr>
          <p:nvPr/>
        </p:nvSpPr>
        <p:spPr bwMode="auto">
          <a:xfrm>
            <a:off x="2286909" y="5622488"/>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+1</a:t>
            </a:r>
          </a:p>
        </p:txBody>
      </p:sp>
      <p:sp>
        <p:nvSpPr>
          <p:cNvPr id="33" name="Text Box 9"/>
          <p:cNvSpPr txBox="1">
            <a:spLocks noChangeArrowheads="1"/>
          </p:cNvSpPr>
          <p:nvPr/>
        </p:nvSpPr>
        <p:spPr bwMode="auto">
          <a:xfrm>
            <a:off x="2463122" y="5708213"/>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PO</a:t>
            </a:r>
            <a:r>
              <a:rPr lang="en-US" altLang="en-US" sz="2400" baseline="-25000" dirty="0">
                <a:solidFill>
                  <a:srgbClr val="FF0000"/>
                </a:solidFill>
                <a:latin typeface="Ebrima" panose="02000000000000000000" pitchFamily="2" charset="0"/>
                <a:ea typeface="Ebrima" panose="02000000000000000000" pitchFamily="2" charset="0"/>
                <a:cs typeface="Ebrima" panose="02000000000000000000" pitchFamily="2" charset="0"/>
              </a:rPr>
              <a:t>3</a:t>
            </a:r>
            <a:endPar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34" name="Text Box 10"/>
          <p:cNvSpPr txBox="1">
            <a:spLocks noChangeArrowheads="1"/>
          </p:cNvSpPr>
          <p:nvPr/>
        </p:nvSpPr>
        <p:spPr bwMode="auto">
          <a:xfrm>
            <a:off x="2796497" y="5641538"/>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-3</a:t>
            </a:r>
          </a:p>
        </p:txBody>
      </p:sp>
      <p:sp>
        <p:nvSpPr>
          <p:cNvPr id="35" name="Text Box 11"/>
          <p:cNvSpPr txBox="1">
            <a:spLocks noChangeArrowheads="1"/>
          </p:cNvSpPr>
          <p:nvPr/>
        </p:nvSpPr>
        <p:spPr bwMode="auto">
          <a:xfrm>
            <a:off x="2358184" y="5826562"/>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aseline="-25000" dirty="0">
                <a:solidFill>
                  <a:srgbClr val="FF0000"/>
                </a:solidFill>
                <a:latin typeface="Ebrima" panose="02000000000000000000" pitchFamily="2" charset="0"/>
                <a:ea typeface="Ebrima" panose="02000000000000000000" pitchFamily="2" charset="0"/>
                <a:cs typeface="Ebrima" panose="02000000000000000000" pitchFamily="2" charset="0"/>
              </a:rPr>
              <a:t>3</a:t>
            </a:r>
          </a:p>
        </p:txBody>
      </p:sp>
      <p:sp>
        <p:nvSpPr>
          <p:cNvPr id="36" name="Text Box 12"/>
          <p:cNvSpPr txBox="1">
            <a:spLocks noChangeArrowheads="1"/>
          </p:cNvSpPr>
          <p:nvPr/>
        </p:nvSpPr>
        <p:spPr bwMode="auto">
          <a:xfrm>
            <a:off x="3029859" y="5655826"/>
            <a:ext cx="11004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a:t>
            </a:r>
            <a:r>
              <a:rPr lang="en-US" altLang="en-US" sz="2400" dirty="0" err="1">
                <a:solidFill>
                  <a:srgbClr val="FF0000"/>
                </a:solidFill>
                <a:latin typeface="Ebrima" panose="02000000000000000000" pitchFamily="2" charset="0"/>
                <a:ea typeface="Ebrima" panose="02000000000000000000" pitchFamily="2" charset="0"/>
                <a:cs typeface="Ebrima" panose="02000000000000000000" pitchFamily="2" charset="0"/>
              </a:rPr>
              <a:t>aq</a:t>
            </a:r>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a:t>
            </a:r>
          </a:p>
        </p:txBody>
      </p:sp>
      <p:sp>
        <p:nvSpPr>
          <p:cNvPr id="37" name="Text Box 13"/>
          <p:cNvSpPr txBox="1">
            <a:spLocks noChangeArrowheads="1"/>
          </p:cNvSpPr>
          <p:nvPr/>
        </p:nvSpPr>
        <p:spPr bwMode="auto">
          <a:xfrm>
            <a:off x="6495542" y="5708212"/>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H</a:t>
            </a:r>
          </a:p>
        </p:txBody>
      </p:sp>
      <p:sp>
        <p:nvSpPr>
          <p:cNvPr id="38" name="Text Box 14"/>
          <p:cNvSpPr txBox="1">
            <a:spLocks noChangeArrowheads="1"/>
          </p:cNvSpPr>
          <p:nvPr/>
        </p:nvSpPr>
        <p:spPr bwMode="auto">
          <a:xfrm>
            <a:off x="6646636" y="5641538"/>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+1</a:t>
            </a:r>
          </a:p>
        </p:txBody>
      </p:sp>
      <p:sp>
        <p:nvSpPr>
          <p:cNvPr id="39" name="Text Box 15"/>
          <p:cNvSpPr txBox="1">
            <a:spLocks noChangeArrowheads="1"/>
          </p:cNvSpPr>
          <p:nvPr/>
        </p:nvSpPr>
        <p:spPr bwMode="auto">
          <a:xfrm>
            <a:off x="7184799" y="5635863"/>
            <a:ext cx="609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Elephant" panose="02020904090505020303" pitchFamily="18" charset="0"/>
              </a:rPr>
              <a:t>-1</a:t>
            </a:r>
          </a:p>
        </p:txBody>
      </p:sp>
      <p:sp>
        <p:nvSpPr>
          <p:cNvPr id="40" name="Text Box 16"/>
          <p:cNvSpPr txBox="1">
            <a:spLocks noChangeArrowheads="1"/>
          </p:cNvSpPr>
          <p:nvPr/>
        </p:nvSpPr>
        <p:spPr bwMode="auto">
          <a:xfrm>
            <a:off x="6765699" y="5716825"/>
            <a:ext cx="9791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ClO</a:t>
            </a:r>
            <a:r>
              <a:rPr lang="en-US" altLang="en-US" sz="2400" baseline="-25000" dirty="0">
                <a:solidFill>
                  <a:srgbClr val="FF0000"/>
                </a:solidFill>
                <a:latin typeface="Ebrima" panose="02000000000000000000" pitchFamily="2" charset="0"/>
                <a:ea typeface="Ebrima" panose="02000000000000000000" pitchFamily="2" charset="0"/>
                <a:cs typeface="Ebrima" panose="02000000000000000000" pitchFamily="2" charset="0"/>
              </a:rPr>
              <a:t>2</a:t>
            </a:r>
            <a:endPar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endParaRPr>
          </a:p>
        </p:txBody>
      </p:sp>
      <p:sp>
        <p:nvSpPr>
          <p:cNvPr id="41" name="Text Box 17"/>
          <p:cNvSpPr txBox="1">
            <a:spLocks noChangeArrowheads="1"/>
          </p:cNvSpPr>
          <p:nvPr/>
        </p:nvSpPr>
        <p:spPr bwMode="auto">
          <a:xfrm>
            <a:off x="7451499" y="5688250"/>
            <a:ext cx="76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a:t>
            </a:r>
            <a:r>
              <a:rPr lang="en-US" altLang="en-US" sz="2400" dirty="0" err="1">
                <a:solidFill>
                  <a:srgbClr val="FF0000"/>
                </a:solidFill>
                <a:latin typeface="Ebrima" panose="02000000000000000000" pitchFamily="2" charset="0"/>
                <a:ea typeface="Ebrima" panose="02000000000000000000" pitchFamily="2" charset="0"/>
                <a:cs typeface="Ebrima" panose="02000000000000000000" pitchFamily="2" charset="0"/>
              </a:rPr>
              <a:t>aq</a:t>
            </a:r>
            <a:r>
              <a:rPr lang="en-US" altLang="en-US" sz="2400" dirty="0">
                <a:solidFill>
                  <a:srgbClr val="FF0000"/>
                </a:solidFill>
                <a:latin typeface="Ebrima" panose="02000000000000000000" pitchFamily="2" charset="0"/>
                <a:ea typeface="Ebrima" panose="02000000000000000000" pitchFamily="2" charset="0"/>
                <a:cs typeface="Ebrima" panose="02000000000000000000" pitchFamily="2" charset="0"/>
              </a:rPr>
              <a:t>)</a:t>
            </a:r>
          </a:p>
        </p:txBody>
      </p:sp>
    </p:spTree>
    <p:extLst>
      <p:ext uri="{BB962C8B-B14F-4D97-AF65-F5344CB8AC3E}">
        <p14:creationId xmlns:p14="http://schemas.microsoft.com/office/powerpoint/2010/main" val="34651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dissolv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dissolv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dissolv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grpId="1" nodeType="clickEffect">
                                  <p:stCondLst>
                                    <p:cond delay="0"/>
                                  </p:stCondLst>
                                  <p:childTnLst>
                                    <p:animEffect transition="out" filter="dissolv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dissolve">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dissolve">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dissolv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dissolv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20"/>
                                        </p:tgtEl>
                                      </p:cBhvr>
                                    </p:animEffect>
                                    <p:set>
                                      <p:cBhvr>
                                        <p:cTn id="112" dur="1" fill="hold">
                                          <p:stCondLst>
                                            <p:cond delay="499"/>
                                          </p:stCondLst>
                                        </p:cTn>
                                        <p:tgtEl>
                                          <p:spTgt spid="2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9" presetClass="exit" presetSubtype="0" fill="hold" grpId="1" nodeType="clickEffect">
                                  <p:stCondLst>
                                    <p:cond delay="0"/>
                                  </p:stCondLst>
                                  <p:childTnLst>
                                    <p:animEffect transition="out" filter="dissolve">
                                      <p:cBhvr>
                                        <p:cTn id="116" dur="500"/>
                                        <p:tgtEl>
                                          <p:spTgt spid="21"/>
                                        </p:tgtEl>
                                      </p:cBhvr>
                                    </p:animEffect>
                                    <p:set>
                                      <p:cBhvr>
                                        <p:cTn id="117" dur="1" fill="hold">
                                          <p:stCondLst>
                                            <p:cond delay="499"/>
                                          </p:stCondLst>
                                        </p:cTn>
                                        <p:tgtEl>
                                          <p:spTgt spid="21"/>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fade">
                                      <p:cBhvr>
                                        <p:cTn id="132" dur="500"/>
                                        <p:tgtEl>
                                          <p:spTgt spid="25"/>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dissolve">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500"/>
                                        <p:tgtEl>
                                          <p:spTgt spid="26"/>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dissolve">
                                      <p:cBhvr>
                                        <p:cTn id="147" dur="500"/>
                                        <p:tgtEl>
                                          <p:spTgt spid="30"/>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fade">
                                      <p:cBhvr>
                                        <p:cTn id="152" dur="500"/>
                                        <p:tgtEl>
                                          <p:spTgt spid="27"/>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dissolve">
                                      <p:cBhvr>
                                        <p:cTn id="157" dur="500"/>
                                        <p:tgtEl>
                                          <p:spTgt spid="31"/>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32"/>
                                        </p:tgtEl>
                                        <p:attrNameLst>
                                          <p:attrName>style.visibility</p:attrName>
                                        </p:attrNameLst>
                                      </p:cBhvr>
                                      <p:to>
                                        <p:strVal val="visible"/>
                                      </p:to>
                                    </p:set>
                                    <p:animEffect transition="in" filter="dissolve">
                                      <p:cBhvr>
                                        <p:cTn id="162" dur="500"/>
                                        <p:tgtEl>
                                          <p:spTgt spid="32"/>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33"/>
                                        </p:tgtEl>
                                        <p:attrNameLst>
                                          <p:attrName>style.visibility</p:attrName>
                                        </p:attrNameLst>
                                      </p:cBhvr>
                                      <p:to>
                                        <p:strVal val="visible"/>
                                      </p:to>
                                    </p:set>
                                    <p:animEffect transition="in" filter="dissolve">
                                      <p:cBhvr>
                                        <p:cTn id="167" dur="500"/>
                                        <p:tgtEl>
                                          <p:spTgt spid="33"/>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dissolve">
                                      <p:cBhvr>
                                        <p:cTn id="172" dur="500"/>
                                        <p:tgtEl>
                                          <p:spTgt spid="34"/>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35"/>
                                        </p:tgtEl>
                                        <p:attrNameLst>
                                          <p:attrName>style.visibility</p:attrName>
                                        </p:attrNameLst>
                                      </p:cBhvr>
                                      <p:to>
                                        <p:strVal val="visible"/>
                                      </p:to>
                                    </p:set>
                                    <p:animEffect transition="in" filter="dissolve">
                                      <p:cBhvr>
                                        <p:cTn id="177" dur="500"/>
                                        <p:tgtEl>
                                          <p:spTgt spid="35"/>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xit" presetSubtype="0" fill="hold" grpId="1" nodeType="clickEffect">
                                  <p:stCondLst>
                                    <p:cond delay="0"/>
                                  </p:stCondLst>
                                  <p:childTnLst>
                                    <p:animEffect transition="out" filter="dissolve">
                                      <p:cBhvr>
                                        <p:cTn id="181" dur="500"/>
                                        <p:tgtEl>
                                          <p:spTgt spid="32"/>
                                        </p:tgtEl>
                                      </p:cBhvr>
                                    </p:animEffect>
                                    <p:set>
                                      <p:cBhvr>
                                        <p:cTn id="182" dur="1" fill="hold">
                                          <p:stCondLst>
                                            <p:cond delay="499"/>
                                          </p:stCondLst>
                                        </p:cTn>
                                        <p:tgtEl>
                                          <p:spTgt spid="32"/>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9" presetClass="exit" presetSubtype="0" fill="hold" grpId="1" nodeType="clickEffect">
                                  <p:stCondLst>
                                    <p:cond delay="0"/>
                                  </p:stCondLst>
                                  <p:childTnLst>
                                    <p:animEffect transition="out" filter="dissolve">
                                      <p:cBhvr>
                                        <p:cTn id="186" dur="500"/>
                                        <p:tgtEl>
                                          <p:spTgt spid="34"/>
                                        </p:tgtEl>
                                      </p:cBhvr>
                                    </p:animEffect>
                                    <p:set>
                                      <p:cBhvr>
                                        <p:cTn id="187" dur="1" fill="hold">
                                          <p:stCondLst>
                                            <p:cond delay="499"/>
                                          </p:stCondLst>
                                        </p:cTn>
                                        <p:tgtEl>
                                          <p:spTgt spid="34"/>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28"/>
                                        </p:tgtEl>
                                        <p:attrNameLst>
                                          <p:attrName>style.visibility</p:attrName>
                                        </p:attrNameLst>
                                      </p:cBhvr>
                                      <p:to>
                                        <p:strVal val="visible"/>
                                      </p:to>
                                    </p:set>
                                    <p:animEffect transition="in" filter="fade">
                                      <p:cBhvr>
                                        <p:cTn id="192" dur="500"/>
                                        <p:tgtEl>
                                          <p:spTgt spid="28"/>
                                        </p:tgtEl>
                                      </p:cBhvr>
                                    </p:animEffect>
                                  </p:childTnLst>
                                </p:cTn>
                              </p:par>
                            </p:childTnLst>
                          </p:cTn>
                        </p:par>
                      </p:childTnLst>
                    </p:cTn>
                  </p:par>
                  <p:par>
                    <p:cTn id="193" fill="hold">
                      <p:stCondLst>
                        <p:cond delay="indefinite"/>
                      </p:stCondLst>
                      <p:childTnLst>
                        <p:par>
                          <p:cTn id="194" fill="hold">
                            <p:stCondLst>
                              <p:cond delay="0"/>
                            </p:stCondLst>
                            <p:childTnLst>
                              <p:par>
                                <p:cTn id="195" presetID="9" presetClass="entr" presetSubtype="0" fill="hold" grpId="0" nodeType="clickEffect">
                                  <p:stCondLst>
                                    <p:cond delay="0"/>
                                  </p:stCondLst>
                                  <p:childTnLst>
                                    <p:set>
                                      <p:cBhvr>
                                        <p:cTn id="196" dur="1" fill="hold">
                                          <p:stCondLst>
                                            <p:cond delay="0"/>
                                          </p:stCondLst>
                                        </p:cTn>
                                        <p:tgtEl>
                                          <p:spTgt spid="36"/>
                                        </p:tgtEl>
                                        <p:attrNameLst>
                                          <p:attrName>style.visibility</p:attrName>
                                        </p:attrNameLst>
                                      </p:cBhvr>
                                      <p:to>
                                        <p:strVal val="visible"/>
                                      </p:to>
                                    </p:set>
                                    <p:animEffect transition="in" filter="dissolve">
                                      <p:cBhvr>
                                        <p:cTn id="197" dur="500"/>
                                        <p:tgtEl>
                                          <p:spTgt spid="36"/>
                                        </p:tgtEl>
                                      </p:cBhvr>
                                    </p:animEffect>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grpId="0" nodeType="clickEffect">
                                  <p:stCondLst>
                                    <p:cond delay="0"/>
                                  </p:stCondLst>
                                  <p:childTnLst>
                                    <p:set>
                                      <p:cBhvr>
                                        <p:cTn id="201" dur="1" fill="hold">
                                          <p:stCondLst>
                                            <p:cond delay="0"/>
                                          </p:stCondLst>
                                        </p:cTn>
                                        <p:tgtEl>
                                          <p:spTgt spid="37"/>
                                        </p:tgtEl>
                                        <p:attrNameLst>
                                          <p:attrName>style.visibility</p:attrName>
                                        </p:attrNameLst>
                                      </p:cBhvr>
                                      <p:to>
                                        <p:strVal val="visible"/>
                                      </p:to>
                                    </p:set>
                                    <p:animEffect transition="in" filter="dissolve">
                                      <p:cBhvr>
                                        <p:cTn id="202" dur="500"/>
                                        <p:tgtEl>
                                          <p:spTgt spid="37"/>
                                        </p:tgtEl>
                                      </p:cBhvr>
                                    </p:animEffect>
                                  </p:childTnLst>
                                </p:cTn>
                              </p:par>
                            </p:childTnLst>
                          </p:cTn>
                        </p:par>
                      </p:childTnLst>
                    </p:cTn>
                  </p:par>
                  <p:par>
                    <p:cTn id="203" fill="hold">
                      <p:stCondLst>
                        <p:cond delay="indefinite"/>
                      </p:stCondLst>
                      <p:childTnLst>
                        <p:par>
                          <p:cTn id="204" fill="hold">
                            <p:stCondLst>
                              <p:cond delay="0"/>
                            </p:stCondLst>
                            <p:childTnLst>
                              <p:par>
                                <p:cTn id="205" presetID="9" presetClass="entr" presetSubtype="0" fill="hold" grpId="0" nodeType="clickEffect">
                                  <p:stCondLst>
                                    <p:cond delay="0"/>
                                  </p:stCondLst>
                                  <p:childTnLst>
                                    <p:set>
                                      <p:cBhvr>
                                        <p:cTn id="206" dur="1" fill="hold">
                                          <p:stCondLst>
                                            <p:cond delay="0"/>
                                          </p:stCondLst>
                                        </p:cTn>
                                        <p:tgtEl>
                                          <p:spTgt spid="38">
                                            <p:txEl>
                                              <p:pRg st="0" end="0"/>
                                            </p:txEl>
                                          </p:spTgt>
                                        </p:tgtEl>
                                        <p:attrNameLst>
                                          <p:attrName>style.visibility</p:attrName>
                                        </p:attrNameLst>
                                      </p:cBhvr>
                                      <p:to>
                                        <p:strVal val="visible"/>
                                      </p:to>
                                    </p:set>
                                    <p:animEffect transition="in" filter="dissolve">
                                      <p:cBhvr>
                                        <p:cTn id="207" dur="500"/>
                                        <p:tgtEl>
                                          <p:spTgt spid="38">
                                            <p:txEl>
                                              <p:pRg st="0" end="0"/>
                                            </p:txEl>
                                          </p:spTgt>
                                        </p:tgtEl>
                                      </p:cBhvr>
                                    </p:animEffect>
                                  </p:childTnLst>
                                </p:cTn>
                              </p:par>
                            </p:childTnLst>
                          </p:cTn>
                        </p:par>
                      </p:childTnLst>
                    </p:cTn>
                  </p:par>
                  <p:par>
                    <p:cTn id="208" fill="hold">
                      <p:stCondLst>
                        <p:cond delay="indefinite"/>
                      </p:stCondLst>
                      <p:childTnLst>
                        <p:par>
                          <p:cTn id="209" fill="hold">
                            <p:stCondLst>
                              <p:cond delay="0"/>
                            </p:stCondLst>
                            <p:childTnLst>
                              <p:par>
                                <p:cTn id="210" presetID="9" presetClass="entr" presetSubtype="0" fill="hold" grpId="0" nodeType="clickEffect">
                                  <p:stCondLst>
                                    <p:cond delay="0"/>
                                  </p:stCondLst>
                                  <p:childTnLst>
                                    <p:set>
                                      <p:cBhvr>
                                        <p:cTn id="211" dur="1" fill="hold">
                                          <p:stCondLst>
                                            <p:cond delay="0"/>
                                          </p:stCondLst>
                                        </p:cTn>
                                        <p:tgtEl>
                                          <p:spTgt spid="40"/>
                                        </p:tgtEl>
                                        <p:attrNameLst>
                                          <p:attrName>style.visibility</p:attrName>
                                        </p:attrNameLst>
                                      </p:cBhvr>
                                      <p:to>
                                        <p:strVal val="visible"/>
                                      </p:to>
                                    </p:set>
                                    <p:animEffect transition="in" filter="dissolve">
                                      <p:cBhvr>
                                        <p:cTn id="212" dur="500"/>
                                        <p:tgtEl>
                                          <p:spTgt spid="40"/>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0" nodeType="clickEffect">
                                  <p:stCondLst>
                                    <p:cond delay="0"/>
                                  </p:stCondLst>
                                  <p:childTnLst>
                                    <p:set>
                                      <p:cBhvr>
                                        <p:cTn id="216" dur="1" fill="hold">
                                          <p:stCondLst>
                                            <p:cond delay="0"/>
                                          </p:stCondLst>
                                        </p:cTn>
                                        <p:tgtEl>
                                          <p:spTgt spid="39">
                                            <p:txEl>
                                              <p:pRg st="0" end="0"/>
                                            </p:txEl>
                                          </p:spTgt>
                                        </p:tgtEl>
                                        <p:attrNameLst>
                                          <p:attrName>style.visibility</p:attrName>
                                        </p:attrNameLst>
                                      </p:cBhvr>
                                      <p:to>
                                        <p:strVal val="visible"/>
                                      </p:to>
                                    </p:set>
                                    <p:animEffect transition="in" filter="dissolve">
                                      <p:cBhvr>
                                        <p:cTn id="217" dur="500"/>
                                        <p:tgtEl>
                                          <p:spTgt spid="39">
                                            <p:txEl>
                                              <p:pRg st="0" end="0"/>
                                            </p:txEl>
                                          </p:spTgt>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xit" presetSubtype="0" fill="hold" nodeType="clickEffect">
                                  <p:stCondLst>
                                    <p:cond delay="0"/>
                                  </p:stCondLst>
                                  <p:childTnLst>
                                    <p:animEffect transition="out" filter="dissolve">
                                      <p:cBhvr>
                                        <p:cTn id="221" dur="500"/>
                                        <p:tgtEl>
                                          <p:spTgt spid="38">
                                            <p:txEl>
                                              <p:pRg st="0" end="0"/>
                                            </p:txEl>
                                          </p:spTgt>
                                        </p:tgtEl>
                                      </p:cBhvr>
                                    </p:animEffect>
                                    <p:set>
                                      <p:cBhvr>
                                        <p:cTn id="222" dur="1" fill="hold">
                                          <p:stCondLst>
                                            <p:cond delay="499"/>
                                          </p:stCondLst>
                                        </p:cTn>
                                        <p:tgtEl>
                                          <p:spTgt spid="38">
                                            <p:txEl>
                                              <p:pRg st="0" end="0"/>
                                            </p:txEl>
                                          </p:spTgt>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9" presetClass="exit" presetSubtype="0" fill="hold" nodeType="clickEffect">
                                  <p:stCondLst>
                                    <p:cond delay="0"/>
                                  </p:stCondLst>
                                  <p:childTnLst>
                                    <p:animEffect transition="out" filter="dissolve">
                                      <p:cBhvr>
                                        <p:cTn id="226" dur="500"/>
                                        <p:tgtEl>
                                          <p:spTgt spid="39">
                                            <p:txEl>
                                              <p:pRg st="0" end="0"/>
                                            </p:txEl>
                                          </p:spTgt>
                                        </p:tgtEl>
                                      </p:cBhvr>
                                    </p:animEffect>
                                    <p:set>
                                      <p:cBhvr>
                                        <p:cTn id="227" dur="1" fill="hold">
                                          <p:stCondLst>
                                            <p:cond delay="499"/>
                                          </p:stCondLst>
                                        </p:cTn>
                                        <p:tgtEl>
                                          <p:spTgt spid="39">
                                            <p:txEl>
                                              <p:pRg st="0" end="0"/>
                                            </p:txEl>
                                          </p:spTgt>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9" presetClass="entr" presetSubtype="0" fill="hold" grpId="0" nodeType="clickEffect">
                                  <p:stCondLst>
                                    <p:cond delay="0"/>
                                  </p:stCondLst>
                                  <p:childTnLst>
                                    <p:set>
                                      <p:cBhvr>
                                        <p:cTn id="231" dur="1" fill="hold">
                                          <p:stCondLst>
                                            <p:cond delay="0"/>
                                          </p:stCondLst>
                                        </p:cTn>
                                        <p:tgtEl>
                                          <p:spTgt spid="41"/>
                                        </p:tgtEl>
                                        <p:attrNameLst>
                                          <p:attrName>style.visibility</p:attrName>
                                        </p:attrNameLst>
                                      </p:cBhvr>
                                      <p:to>
                                        <p:strVal val="visible"/>
                                      </p:to>
                                    </p:set>
                                    <p:animEffect transition="in" filter="dissolve">
                                      <p:cBhvr>
                                        <p:cTn id="2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5" grpId="1"/>
      <p:bldP spid="16" grpId="0"/>
      <p:bldP spid="17" grpId="0"/>
      <p:bldP spid="17" grpId="1"/>
      <p:bldP spid="18" grpId="0"/>
      <p:bldP spid="19" grpId="0"/>
      <p:bldP spid="20" grpId="0"/>
      <p:bldP spid="20" grpId="1"/>
      <p:bldP spid="21" grpId="0"/>
      <p:bldP spid="21" grpId="1"/>
      <p:bldP spid="22" grpId="0"/>
      <p:bldP spid="23" grpId="0"/>
      <p:bldP spid="24" grpId="0"/>
      <p:bldP spid="25" grpId="0"/>
      <p:bldP spid="26" grpId="0"/>
      <p:bldP spid="27" grpId="0"/>
      <p:bldP spid="28" grpId="0"/>
      <p:bldP spid="29" grpId="0"/>
      <p:bldP spid="30" grpId="0"/>
      <p:bldP spid="31" grpId="0"/>
      <p:bldP spid="32" grpId="0"/>
      <p:bldP spid="32" grpId="1"/>
      <p:bldP spid="33" grpId="0"/>
      <p:bldP spid="34" grpId="0"/>
      <p:bldP spid="34" grpId="1"/>
      <p:bldP spid="35" grpId="0"/>
      <p:bldP spid="36" grpId="0"/>
      <p:bldP spid="37" grpId="0"/>
      <p:bldP spid="38" grpId="0" build="allAtOnce"/>
      <p:bldP spid="39" grpId="0" build="allAtOnce"/>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4005942"/>
            <a:ext cx="5442857" cy="2685143"/>
          </a:xfrm>
        </p:spPr>
        <p:txBody>
          <a:bodyPr/>
          <a:lstStyle/>
          <a:p>
            <a:pPr>
              <a:lnSpc>
                <a:spcPct val="80000"/>
              </a:lnSpc>
              <a:buNone/>
            </a:pPr>
            <a:r>
              <a:rPr lang="en-US" altLang="en-US" sz="4000" dirty="0" smtClean="0">
                <a:latin typeface="Arial Narrow" panose="020B0606020202030204" pitchFamily="34" charset="0"/>
              </a:rPr>
              <a:t>My r</a:t>
            </a:r>
            <a:r>
              <a:rPr lang="en-US" altLang="en-US" sz="4000" u="sng" dirty="0" smtClean="0">
                <a:latin typeface="Arial Narrow" panose="020B0606020202030204" pitchFamily="34" charset="0"/>
              </a:rPr>
              <a:t>ide</a:t>
            </a:r>
            <a:r>
              <a:rPr lang="en-US" altLang="en-US" sz="4000" dirty="0" smtClean="0">
                <a:latin typeface="Arial Narrow" panose="020B0606020202030204" pitchFamily="34" charset="0"/>
              </a:rPr>
              <a:t> has </a:t>
            </a:r>
            <a:r>
              <a:rPr lang="en-US" altLang="en-US" sz="4000" u="sng" dirty="0" err="1" smtClean="0">
                <a:latin typeface="Arial Narrow" panose="020B0606020202030204" pitchFamily="34" charset="0"/>
              </a:rPr>
              <a:t>hydro</a:t>
            </a:r>
            <a:r>
              <a:rPr lang="en-US" altLang="en-US" sz="4000" dirty="0" err="1" smtClean="0">
                <a:latin typeface="Arial Narrow" panose="020B0606020202030204" pitchFamily="34" charset="0"/>
              </a:rPr>
              <a:t>ul</a:t>
            </a:r>
            <a:r>
              <a:rPr lang="en-US" altLang="en-US" sz="4000" u="sng" dirty="0" err="1" smtClean="0">
                <a:latin typeface="Arial Narrow" panose="020B0606020202030204" pitchFamily="34" charset="0"/>
              </a:rPr>
              <a:t>ic</a:t>
            </a:r>
            <a:r>
              <a:rPr lang="en-US" altLang="en-US" sz="4000" dirty="0" err="1" smtClean="0">
                <a:latin typeface="Arial Narrow" panose="020B0606020202030204" pitchFamily="34" charset="0"/>
              </a:rPr>
              <a:t>s</a:t>
            </a:r>
            <a:endParaRPr lang="en-US" altLang="en-US" sz="4000" dirty="0" smtClean="0">
              <a:latin typeface="Arial Narrow" panose="020B0606020202030204" pitchFamily="34" charset="0"/>
            </a:endParaRPr>
          </a:p>
          <a:p>
            <a:pPr>
              <a:lnSpc>
                <a:spcPct val="80000"/>
              </a:lnSpc>
              <a:buNone/>
            </a:pPr>
            <a:r>
              <a:rPr lang="en-US" altLang="en-US" sz="4000" dirty="0" smtClean="0">
                <a:latin typeface="Arial Narrow" panose="020B0606020202030204" pitchFamily="34" charset="0"/>
              </a:rPr>
              <a:t>Spr</a:t>
            </a:r>
            <a:r>
              <a:rPr lang="en-US" altLang="en-US" sz="4000" u="sng" dirty="0" smtClean="0">
                <a:latin typeface="Arial Narrow" panose="020B0606020202030204" pitchFamily="34" charset="0"/>
              </a:rPr>
              <a:t>ite</a:t>
            </a:r>
            <a:r>
              <a:rPr lang="en-US" altLang="en-US" sz="4000" dirty="0" smtClean="0">
                <a:latin typeface="Arial Narrow" panose="020B0606020202030204" pitchFamily="34" charset="0"/>
              </a:rPr>
              <a:t> is delici</a:t>
            </a:r>
            <a:r>
              <a:rPr lang="en-US" altLang="en-US" sz="4000" u="sng" dirty="0" smtClean="0">
                <a:latin typeface="Arial Narrow" panose="020B0606020202030204" pitchFamily="34" charset="0"/>
              </a:rPr>
              <a:t>ous</a:t>
            </a:r>
          </a:p>
          <a:p>
            <a:pPr>
              <a:lnSpc>
                <a:spcPct val="80000"/>
              </a:lnSpc>
              <a:buNone/>
            </a:pPr>
            <a:r>
              <a:rPr lang="en-US" altLang="en-US" sz="4000" dirty="0" smtClean="0">
                <a:latin typeface="Arial Narrow" panose="020B0606020202030204" pitchFamily="34" charset="0"/>
              </a:rPr>
              <a:t>I </a:t>
            </a:r>
            <a:r>
              <a:rPr lang="en-US" altLang="en-US" sz="4000" u="sng" dirty="0" smtClean="0">
                <a:latin typeface="Arial Narrow" panose="020B0606020202030204" pitchFamily="34" charset="0"/>
              </a:rPr>
              <a:t>ate</a:t>
            </a:r>
            <a:r>
              <a:rPr lang="en-US" altLang="en-US" sz="4000" dirty="0" smtClean="0">
                <a:latin typeface="Arial Narrow" panose="020B0606020202030204" pitchFamily="34" charset="0"/>
              </a:rPr>
              <a:t> something </a:t>
            </a:r>
            <a:r>
              <a:rPr lang="en-US" altLang="en-US" sz="4000" u="sng" dirty="0" smtClean="0">
                <a:latin typeface="Arial Narrow" panose="020B0606020202030204" pitchFamily="34" charset="0"/>
              </a:rPr>
              <a:t>ic</a:t>
            </a:r>
            <a:r>
              <a:rPr lang="en-US" altLang="en-US" sz="4000" dirty="0" smtClean="0">
                <a:latin typeface="Arial Narrow" panose="020B0606020202030204" pitchFamily="34" charset="0"/>
              </a:rPr>
              <a:t>ky</a:t>
            </a:r>
          </a:p>
          <a:p>
            <a:pPr>
              <a:lnSpc>
                <a:spcPct val="80000"/>
              </a:lnSpc>
              <a:buNone/>
            </a:pPr>
            <a:endParaRPr lang="en-US" altLang="en-US" dirty="0">
              <a:latin typeface="Arial Narrow" panose="020B0606020202030204" pitchFamily="34" charset="0"/>
            </a:endParaRPr>
          </a:p>
        </p:txBody>
      </p:sp>
      <p:sp>
        <p:nvSpPr>
          <p:cNvPr id="4" name="Content Placeholder 2"/>
          <p:cNvSpPr txBox="1">
            <a:spLocks/>
          </p:cNvSpPr>
          <p:nvPr/>
        </p:nvSpPr>
        <p:spPr>
          <a:xfrm>
            <a:off x="406626" y="412804"/>
            <a:ext cx="11662003"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nSpc>
                <a:spcPct val="80000"/>
              </a:lnSpc>
              <a:buFont typeface="Wingdings 3" charset="2"/>
              <a:buNone/>
            </a:pPr>
            <a:r>
              <a:rPr lang="en-US" altLang="en-US" b="1" dirty="0" smtClean="0">
                <a:latin typeface="Arial Narrow" panose="020B0606020202030204" pitchFamily="34" charset="0"/>
              </a:rPr>
              <a:t>Summary:</a:t>
            </a:r>
            <a:endParaRPr lang="en-US" altLang="en-US" dirty="0" smtClean="0">
              <a:latin typeface="Arial Narrow" panose="020B0606020202030204" pitchFamily="34" charset="0"/>
            </a:endParaRPr>
          </a:p>
          <a:p>
            <a:pPr>
              <a:lnSpc>
                <a:spcPct val="80000"/>
              </a:lnSpc>
              <a:buFont typeface="Wingdings 3" charset="2"/>
              <a:buNone/>
            </a:pPr>
            <a:r>
              <a:rPr lang="en-US" altLang="en-US" dirty="0" smtClean="0">
                <a:latin typeface="Arial Narrow" panose="020B0606020202030204" pitchFamily="34" charset="0"/>
              </a:rPr>
              <a:t>1.  If the first element of the compound is a metal (or ammonium ion) then it is ionic (NO PREFIXES!).</a:t>
            </a:r>
          </a:p>
          <a:p>
            <a:pPr>
              <a:lnSpc>
                <a:spcPct val="80000"/>
              </a:lnSpc>
              <a:buFont typeface="Wingdings 3" charset="2"/>
              <a:buNone/>
            </a:pPr>
            <a:r>
              <a:rPr lang="en-US" altLang="en-US" dirty="0" smtClean="0">
                <a:latin typeface="Arial Narrow" panose="020B0606020202030204" pitchFamily="34" charset="0"/>
              </a:rPr>
              <a:t>	-if the metal has more than 1 charge use classical and stock names</a:t>
            </a:r>
          </a:p>
          <a:p>
            <a:pPr>
              <a:lnSpc>
                <a:spcPct val="80000"/>
              </a:lnSpc>
              <a:buFont typeface="Wingdings 3" charset="2"/>
              <a:buNone/>
            </a:pPr>
            <a:r>
              <a:rPr lang="en-US" altLang="en-US" dirty="0" smtClean="0">
                <a:latin typeface="Arial Narrow" panose="020B0606020202030204" pitchFamily="34" charset="0"/>
              </a:rPr>
              <a:t>2.  If the first element of the compound is a metalloid or non-metal (other than hydrogen) then it is covalent (USE PREFIXES!)</a:t>
            </a:r>
          </a:p>
          <a:p>
            <a:pPr>
              <a:lnSpc>
                <a:spcPct val="80000"/>
              </a:lnSpc>
              <a:buFont typeface="Wingdings 3" charset="2"/>
              <a:buNone/>
            </a:pPr>
            <a:r>
              <a:rPr lang="en-US" altLang="en-US" dirty="0" smtClean="0">
                <a:latin typeface="Arial Narrow" panose="020B0606020202030204" pitchFamily="34" charset="0"/>
              </a:rPr>
              <a:t>3.  If the first element of the compound is H and there is an (</a:t>
            </a:r>
            <a:r>
              <a:rPr lang="en-US" altLang="en-US" dirty="0" err="1" smtClean="0">
                <a:latin typeface="Arial Narrow" panose="020B0606020202030204" pitchFamily="34" charset="0"/>
              </a:rPr>
              <a:t>aq</a:t>
            </a:r>
            <a:r>
              <a:rPr lang="en-US" altLang="en-US" dirty="0" smtClean="0">
                <a:latin typeface="Arial Narrow" panose="020B0606020202030204" pitchFamily="34" charset="0"/>
              </a:rPr>
              <a:t>) symbol, then it is an acid.</a:t>
            </a:r>
          </a:p>
          <a:p>
            <a:pPr>
              <a:lnSpc>
                <a:spcPct val="80000"/>
              </a:lnSpc>
              <a:buFont typeface="Wingdings 3" charset="2"/>
              <a:buNone/>
            </a:pPr>
            <a:r>
              <a:rPr lang="en-US" altLang="en-US" dirty="0" smtClean="0">
                <a:latin typeface="Arial Narrow" panose="020B0606020202030204" pitchFamily="34" charset="0"/>
              </a:rPr>
              <a:t>		if anion ends in </a:t>
            </a:r>
            <a:r>
              <a:rPr lang="en-US" altLang="en-US" dirty="0" smtClean="0">
                <a:solidFill>
                  <a:schemeClr val="accent2"/>
                </a:solidFill>
                <a:latin typeface="Arial Narrow" panose="020B0606020202030204" pitchFamily="34" charset="0"/>
              </a:rPr>
              <a:t>–ide</a:t>
            </a:r>
            <a:r>
              <a:rPr lang="en-US" altLang="en-US" dirty="0" smtClean="0">
                <a:latin typeface="Arial Narrow" panose="020B0606020202030204" pitchFamily="34" charset="0"/>
              </a:rPr>
              <a:t>; use </a:t>
            </a:r>
            <a:r>
              <a:rPr lang="en-US" altLang="en-US" dirty="0" smtClean="0">
                <a:solidFill>
                  <a:schemeClr val="accent2"/>
                </a:solidFill>
                <a:latin typeface="Arial Narrow" panose="020B0606020202030204" pitchFamily="34" charset="0"/>
              </a:rPr>
              <a:t>hydro</a:t>
            </a:r>
            <a:r>
              <a:rPr lang="en-US" altLang="en-US" dirty="0" smtClean="0">
                <a:solidFill>
                  <a:srgbClr val="0000FF"/>
                </a:solidFill>
                <a:latin typeface="Arial Narrow" panose="020B0606020202030204" pitchFamily="34" charset="0"/>
              </a:rPr>
              <a:t> </a:t>
            </a:r>
            <a:r>
              <a:rPr lang="en-US" altLang="en-US" dirty="0" smtClean="0">
                <a:latin typeface="Arial Narrow" panose="020B0606020202030204" pitchFamily="34" charset="0"/>
              </a:rPr>
              <a:t>stem </a:t>
            </a:r>
            <a:r>
              <a:rPr lang="en-US" altLang="en-US" dirty="0" err="1" smtClean="0">
                <a:solidFill>
                  <a:schemeClr val="accent2"/>
                </a:solidFill>
                <a:latin typeface="Arial Narrow" panose="020B0606020202030204" pitchFamily="34" charset="0"/>
              </a:rPr>
              <a:t>ic</a:t>
            </a:r>
            <a:r>
              <a:rPr lang="en-US" altLang="en-US" dirty="0" smtClean="0">
                <a:latin typeface="Arial Narrow" panose="020B0606020202030204" pitchFamily="34" charset="0"/>
              </a:rPr>
              <a:t> acid</a:t>
            </a:r>
          </a:p>
          <a:p>
            <a:pPr>
              <a:lnSpc>
                <a:spcPct val="80000"/>
              </a:lnSpc>
              <a:buFont typeface="Wingdings 3" charset="2"/>
              <a:buNone/>
            </a:pPr>
            <a:r>
              <a:rPr lang="en-US" altLang="en-US" dirty="0" smtClean="0">
                <a:latin typeface="Arial Narrow" panose="020B0606020202030204" pitchFamily="34" charset="0"/>
              </a:rPr>
              <a:t>		if anion ends in </a:t>
            </a:r>
            <a:r>
              <a:rPr lang="en-US" altLang="en-US" dirty="0" smtClean="0">
                <a:solidFill>
                  <a:schemeClr val="accent2"/>
                </a:solidFill>
                <a:latin typeface="Arial Narrow" panose="020B0606020202030204" pitchFamily="34" charset="0"/>
              </a:rPr>
              <a:t>–</a:t>
            </a:r>
            <a:r>
              <a:rPr lang="en-US" altLang="en-US" dirty="0" err="1" smtClean="0">
                <a:solidFill>
                  <a:schemeClr val="accent2"/>
                </a:solidFill>
                <a:latin typeface="Arial Narrow" panose="020B0606020202030204" pitchFamily="34" charset="0"/>
              </a:rPr>
              <a:t>ite</a:t>
            </a:r>
            <a:r>
              <a:rPr lang="en-US" altLang="en-US" dirty="0" smtClean="0">
                <a:latin typeface="Arial Narrow" panose="020B0606020202030204" pitchFamily="34" charset="0"/>
              </a:rPr>
              <a:t>; use stem </a:t>
            </a:r>
            <a:r>
              <a:rPr lang="en-US" altLang="en-US" dirty="0" err="1" smtClean="0">
                <a:solidFill>
                  <a:schemeClr val="accent2"/>
                </a:solidFill>
                <a:latin typeface="Arial Narrow" panose="020B0606020202030204" pitchFamily="34" charset="0"/>
              </a:rPr>
              <a:t>ous</a:t>
            </a:r>
            <a:r>
              <a:rPr lang="en-US" altLang="en-US" dirty="0" smtClean="0">
                <a:latin typeface="Arial Narrow" panose="020B0606020202030204" pitchFamily="34" charset="0"/>
              </a:rPr>
              <a:t> acid</a:t>
            </a:r>
          </a:p>
          <a:p>
            <a:pPr>
              <a:lnSpc>
                <a:spcPct val="80000"/>
              </a:lnSpc>
              <a:buFont typeface="Wingdings 3" charset="2"/>
              <a:buNone/>
            </a:pPr>
            <a:r>
              <a:rPr lang="en-US" altLang="en-US" dirty="0" smtClean="0">
                <a:latin typeface="Arial Narrow" panose="020B0606020202030204" pitchFamily="34" charset="0"/>
              </a:rPr>
              <a:t>		if anion ends in –</a:t>
            </a:r>
            <a:r>
              <a:rPr lang="en-US" altLang="en-US" dirty="0" smtClean="0">
                <a:solidFill>
                  <a:schemeClr val="accent2"/>
                </a:solidFill>
                <a:latin typeface="Arial Narrow" panose="020B0606020202030204" pitchFamily="34" charset="0"/>
              </a:rPr>
              <a:t>ate</a:t>
            </a:r>
            <a:r>
              <a:rPr lang="en-US" altLang="en-US" dirty="0" smtClean="0">
                <a:latin typeface="Arial Narrow" panose="020B0606020202030204" pitchFamily="34" charset="0"/>
              </a:rPr>
              <a:t> use stem </a:t>
            </a:r>
            <a:r>
              <a:rPr lang="en-US" altLang="en-US" dirty="0" err="1" smtClean="0">
                <a:solidFill>
                  <a:schemeClr val="accent2"/>
                </a:solidFill>
                <a:latin typeface="Arial Narrow" panose="020B0606020202030204" pitchFamily="34" charset="0"/>
              </a:rPr>
              <a:t>ic</a:t>
            </a:r>
            <a:r>
              <a:rPr lang="en-US" altLang="en-US" dirty="0" smtClean="0">
                <a:latin typeface="Arial Narrow" panose="020B0606020202030204" pitchFamily="34" charset="0"/>
              </a:rPr>
              <a:t> acid</a:t>
            </a:r>
          </a:p>
          <a:p>
            <a:endParaRPr lang="en-US" dirty="0"/>
          </a:p>
        </p:txBody>
      </p:sp>
    </p:spTree>
    <p:extLst>
      <p:ext uri="{BB962C8B-B14F-4D97-AF65-F5344CB8AC3E}">
        <p14:creationId xmlns:p14="http://schemas.microsoft.com/office/powerpoint/2010/main" val="29077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5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5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7" y="78907"/>
            <a:ext cx="1821044" cy="668716"/>
          </a:xfrm>
        </p:spPr>
        <p:txBody>
          <a:bodyPr/>
          <a:lstStyle/>
          <a:p>
            <a:r>
              <a:rPr lang="en-US" dirty="0" smtClean="0"/>
              <a:t>HW8.5</a:t>
            </a:r>
            <a:endParaRPr lang="en-US" dirty="0"/>
          </a:p>
        </p:txBody>
      </p:sp>
      <p:sp>
        <p:nvSpPr>
          <p:cNvPr id="3" name="Content Placeholder 2"/>
          <p:cNvSpPr>
            <a:spLocks noGrp="1"/>
          </p:cNvSpPr>
          <p:nvPr>
            <p:ph idx="1"/>
          </p:nvPr>
        </p:nvSpPr>
        <p:spPr>
          <a:xfrm>
            <a:off x="1936565" y="140868"/>
            <a:ext cx="4492356" cy="1110100"/>
          </a:xfrm>
        </p:spPr>
        <p:txBody>
          <a:bodyPr/>
          <a:lstStyle/>
          <a:p>
            <a:pPr marL="0" indent="0">
              <a:buNone/>
            </a:pPr>
            <a:r>
              <a:rPr lang="en-US" dirty="0" smtClean="0"/>
              <a:t>Assigned: Wednesday, Nov 29</a:t>
            </a:r>
            <a:br>
              <a:rPr lang="en-US" dirty="0" smtClean="0"/>
            </a:br>
            <a:r>
              <a:rPr lang="en-US" dirty="0" smtClean="0"/>
              <a:t>Due: Thursday, Nov 30</a:t>
            </a:r>
            <a:br>
              <a:rPr lang="en-US" dirty="0" smtClean="0"/>
            </a:br>
            <a:r>
              <a:rPr lang="en-US" dirty="0" smtClean="0"/>
              <a:t>DUE ON SEPARATE SHEET OF PAPER</a:t>
            </a:r>
            <a:endParaRPr lang="en-US" dirty="0"/>
          </a:p>
        </p:txBody>
      </p:sp>
      <p:sp>
        <p:nvSpPr>
          <p:cNvPr id="6" name="Rectangle 13"/>
          <p:cNvSpPr>
            <a:spLocks noChangeArrowheads="1"/>
          </p:cNvSpPr>
          <p:nvPr/>
        </p:nvSpPr>
        <p:spPr bwMode="auto">
          <a:xfrm>
            <a:off x="335532" y="1190375"/>
            <a:ext cx="1169544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Arial Narrow" panose="020B0606020202030204" pitchFamily="34" charset="0"/>
              </a:rPr>
              <a:t>	</a:t>
            </a:r>
            <a:r>
              <a:rPr lang="en-US" altLang="en-US" sz="2400" b="1" dirty="0">
                <a:latin typeface="Arial Narrow" panose="020B0606020202030204" pitchFamily="34" charset="0"/>
              </a:rPr>
              <a:t>Name the following compounds		Write chemical formulas for the compounds</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1. H</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CrO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 (</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1</a:t>
            </a:r>
            <a:r>
              <a:rPr lang="en-US" altLang="en-US" sz="2400" dirty="0">
                <a:latin typeface="Arial Narrow" panose="020B0606020202030204" pitchFamily="34" charset="0"/>
              </a:rPr>
              <a:t>. nitrous acid</a:t>
            </a:r>
          </a:p>
          <a:p>
            <a:pPr eaLnBrk="1" hangingPunct="1"/>
            <a:r>
              <a:rPr lang="en-US" altLang="en-US" sz="2400" dirty="0">
                <a:latin typeface="Arial Narrow" panose="020B0606020202030204" pitchFamily="34" charset="0"/>
              </a:rPr>
              <a:t>2. HF (</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2</a:t>
            </a:r>
            <a:r>
              <a:rPr lang="en-US" altLang="en-US" sz="2400" dirty="0">
                <a:latin typeface="Arial Narrow" panose="020B0606020202030204" pitchFamily="34" charset="0"/>
              </a:rPr>
              <a:t>. </a:t>
            </a:r>
            <a:r>
              <a:rPr lang="en-US" altLang="en-US" sz="2400" dirty="0" err="1">
                <a:latin typeface="Arial Narrow" panose="020B0606020202030204" pitchFamily="34" charset="0"/>
              </a:rPr>
              <a:t>hydroselenic</a:t>
            </a:r>
            <a:r>
              <a:rPr lang="en-US" altLang="en-US" sz="2400" dirty="0">
                <a:latin typeface="Arial Narrow" panose="020B0606020202030204" pitchFamily="34" charset="0"/>
              </a:rPr>
              <a:t> acid</a:t>
            </a:r>
          </a:p>
          <a:p>
            <a:pPr eaLnBrk="1" hangingPunct="1"/>
            <a:r>
              <a:rPr lang="en-US" altLang="en-US" sz="2400" dirty="0">
                <a:latin typeface="Arial Narrow" panose="020B0606020202030204" pitchFamily="34" charset="0"/>
              </a:rPr>
              <a:t>3. HClO</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3</a:t>
            </a:r>
            <a:r>
              <a:rPr lang="en-US" altLang="en-US" sz="2400" dirty="0">
                <a:latin typeface="Arial Narrow" panose="020B0606020202030204" pitchFamily="34" charset="0"/>
              </a:rPr>
              <a:t>. phosphoric acid</a:t>
            </a:r>
          </a:p>
          <a:p>
            <a:pPr eaLnBrk="1" hangingPunct="1"/>
            <a:r>
              <a:rPr lang="en-US" altLang="en-US" sz="2400" dirty="0">
                <a:latin typeface="Arial Narrow" panose="020B0606020202030204" pitchFamily="34" charset="0"/>
              </a:rPr>
              <a:t>4. PI</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4</a:t>
            </a:r>
            <a:r>
              <a:rPr lang="en-US" altLang="en-US" sz="2400" dirty="0">
                <a:latin typeface="Arial Narrow" panose="020B0606020202030204" pitchFamily="34" charset="0"/>
              </a:rPr>
              <a:t>. calcium carbonate</a:t>
            </a:r>
          </a:p>
          <a:p>
            <a:pPr eaLnBrk="1" hangingPunct="1"/>
            <a:r>
              <a:rPr lang="en-US" altLang="en-US" sz="2400" dirty="0">
                <a:latin typeface="Arial Narrow" panose="020B0606020202030204" pitchFamily="34" charset="0"/>
              </a:rPr>
              <a:t>5. K</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CO</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5</a:t>
            </a:r>
            <a:r>
              <a:rPr lang="en-US" altLang="en-US" sz="2400" dirty="0">
                <a:latin typeface="Arial Narrow" panose="020B0606020202030204" pitchFamily="34" charset="0"/>
              </a:rPr>
              <a:t>. mercury (I) phosphate</a:t>
            </a:r>
          </a:p>
          <a:p>
            <a:pPr eaLnBrk="1" hangingPunct="1"/>
            <a:r>
              <a:rPr lang="en-US" altLang="en-US" sz="2400" dirty="0">
                <a:latin typeface="Arial Narrow" panose="020B0606020202030204" pitchFamily="34" charset="0"/>
              </a:rPr>
              <a:t>6. HMnO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 (</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6</a:t>
            </a:r>
            <a:r>
              <a:rPr lang="en-US" altLang="en-US" sz="2400" dirty="0">
                <a:latin typeface="Arial Narrow" panose="020B0606020202030204" pitchFamily="34" charset="0"/>
              </a:rPr>
              <a:t>. sulfur trioxide</a:t>
            </a:r>
          </a:p>
        </p:txBody>
      </p:sp>
      <p:sp>
        <p:nvSpPr>
          <p:cNvPr id="5" name="Content Placeholder 2"/>
          <p:cNvSpPr txBox="1">
            <a:spLocks/>
          </p:cNvSpPr>
          <p:nvPr/>
        </p:nvSpPr>
        <p:spPr>
          <a:xfrm>
            <a:off x="524232" y="747623"/>
            <a:ext cx="1387206" cy="5195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DAY 1</a:t>
            </a:r>
            <a:endParaRPr lang="en-US" dirty="0"/>
          </a:p>
        </p:txBody>
      </p:sp>
    </p:spTree>
    <p:extLst>
      <p:ext uri="{BB962C8B-B14F-4D97-AF65-F5344CB8AC3E}">
        <p14:creationId xmlns:p14="http://schemas.microsoft.com/office/powerpoint/2010/main" val="3256303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7" y="78907"/>
            <a:ext cx="1821044" cy="668716"/>
          </a:xfrm>
        </p:spPr>
        <p:txBody>
          <a:bodyPr/>
          <a:lstStyle/>
          <a:p>
            <a:r>
              <a:rPr lang="en-US" dirty="0" smtClean="0"/>
              <a:t>HW8.6</a:t>
            </a:r>
            <a:endParaRPr lang="en-US" dirty="0"/>
          </a:p>
        </p:txBody>
      </p:sp>
      <p:sp>
        <p:nvSpPr>
          <p:cNvPr id="3" name="Content Placeholder 2"/>
          <p:cNvSpPr>
            <a:spLocks noGrp="1"/>
          </p:cNvSpPr>
          <p:nvPr>
            <p:ph idx="1"/>
          </p:nvPr>
        </p:nvSpPr>
        <p:spPr>
          <a:xfrm>
            <a:off x="1936565" y="140868"/>
            <a:ext cx="4492356" cy="1110100"/>
          </a:xfrm>
        </p:spPr>
        <p:txBody>
          <a:bodyPr/>
          <a:lstStyle/>
          <a:p>
            <a:pPr marL="0" indent="0">
              <a:buNone/>
            </a:pPr>
            <a:r>
              <a:rPr lang="en-US" dirty="0" smtClean="0"/>
              <a:t>Assigned: Thursday, Nov 30</a:t>
            </a:r>
            <a:br>
              <a:rPr lang="en-US" dirty="0" smtClean="0"/>
            </a:br>
            <a:r>
              <a:rPr lang="en-US" dirty="0" smtClean="0"/>
              <a:t>Due: Friday, Dec 1</a:t>
            </a:r>
            <a:br>
              <a:rPr lang="en-US" dirty="0" smtClean="0"/>
            </a:br>
            <a:r>
              <a:rPr lang="en-US" dirty="0" smtClean="0"/>
              <a:t>DUE ON SEPARATE SHEET OF PAPER</a:t>
            </a:r>
            <a:endParaRPr lang="en-US" dirty="0"/>
          </a:p>
        </p:txBody>
      </p:sp>
      <p:sp>
        <p:nvSpPr>
          <p:cNvPr id="6" name="Rectangle 13"/>
          <p:cNvSpPr>
            <a:spLocks noChangeArrowheads="1"/>
          </p:cNvSpPr>
          <p:nvPr/>
        </p:nvSpPr>
        <p:spPr bwMode="auto">
          <a:xfrm>
            <a:off x="408103" y="1145943"/>
            <a:ext cx="1169544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Arial Narrow" panose="020B0606020202030204" pitchFamily="34" charset="0"/>
              </a:rPr>
              <a:t>Name the following </a:t>
            </a:r>
            <a:r>
              <a:rPr lang="en-US" altLang="en-US" sz="2400" b="1" dirty="0" smtClean="0">
                <a:latin typeface="Arial Narrow" panose="020B0606020202030204" pitchFamily="34" charset="0"/>
              </a:rPr>
              <a:t>compounds			</a:t>
            </a:r>
            <a:r>
              <a:rPr lang="en-US" altLang="en-US" sz="2400" b="1" dirty="0">
                <a:latin typeface="Arial Narrow" panose="020B0606020202030204" pitchFamily="34" charset="0"/>
              </a:rPr>
              <a:t>Write chemical formulas for the </a:t>
            </a:r>
            <a:r>
              <a:rPr lang="en-US" altLang="en-US" sz="2400" b="1" dirty="0" smtClean="0">
                <a:latin typeface="Arial Narrow" panose="020B0606020202030204" pitchFamily="34" charset="0"/>
              </a:rPr>
              <a:t>compounds</a:t>
            </a:r>
            <a:endParaRPr lang="en-US" altLang="en-US" sz="2400" dirty="0" smtClean="0">
              <a:latin typeface="Arial Narrow" panose="020B0606020202030204" pitchFamily="34" charset="0"/>
            </a:endParaRPr>
          </a:p>
          <a:p>
            <a:pPr eaLnBrk="1" hangingPunct="1"/>
            <a:r>
              <a:rPr lang="en-US" altLang="en-US" sz="2400" dirty="0" smtClean="0">
                <a:latin typeface="Arial Narrow" panose="020B0606020202030204" pitchFamily="34" charset="0"/>
              </a:rPr>
              <a:t>1</a:t>
            </a:r>
            <a:r>
              <a:rPr lang="en-US" altLang="en-US" sz="2400" dirty="0">
                <a:latin typeface="Arial Narrow" panose="020B0606020202030204" pitchFamily="34" charset="0"/>
              </a:rPr>
              <a:t>. P</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7</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1</a:t>
            </a:r>
            <a:r>
              <a:rPr lang="en-US" altLang="en-US" sz="2400" dirty="0">
                <a:latin typeface="Arial Narrow" panose="020B0606020202030204" pitchFamily="34" charset="0"/>
              </a:rPr>
              <a:t>. </a:t>
            </a:r>
            <a:r>
              <a:rPr lang="en-US" altLang="en-US" sz="2400" dirty="0" err="1">
                <a:latin typeface="Arial Narrow" panose="020B0606020202030204" pitchFamily="34" charset="0"/>
              </a:rPr>
              <a:t>hydrosulfuric</a:t>
            </a:r>
            <a:r>
              <a:rPr lang="en-US" altLang="en-US" sz="2400" dirty="0">
                <a:latin typeface="Arial Narrow" panose="020B0606020202030204" pitchFamily="34" charset="0"/>
              </a:rPr>
              <a:t> acid</a:t>
            </a:r>
          </a:p>
          <a:p>
            <a:pPr eaLnBrk="1" hangingPunct="1"/>
            <a:r>
              <a:rPr lang="en-US" altLang="en-US" sz="2400" dirty="0">
                <a:latin typeface="Arial Narrow" panose="020B0606020202030204" pitchFamily="34" charset="0"/>
              </a:rPr>
              <a:t>2. HNO</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2</a:t>
            </a:r>
            <a:r>
              <a:rPr lang="en-US" altLang="en-US" sz="2400" dirty="0">
                <a:latin typeface="Arial Narrow" panose="020B0606020202030204" pitchFamily="34" charset="0"/>
              </a:rPr>
              <a:t>. iron (II) carbonate</a:t>
            </a:r>
          </a:p>
          <a:p>
            <a:pPr eaLnBrk="1" hangingPunct="1"/>
            <a:r>
              <a:rPr lang="en-US" altLang="en-US" sz="2400" dirty="0">
                <a:latin typeface="Arial Narrow" panose="020B0606020202030204" pitchFamily="34" charset="0"/>
              </a:rPr>
              <a:t>3. SO</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3</a:t>
            </a:r>
            <a:r>
              <a:rPr lang="en-US" altLang="en-US" sz="2400" dirty="0">
                <a:latin typeface="Arial Narrow" panose="020B0606020202030204" pitchFamily="34" charset="0"/>
              </a:rPr>
              <a:t>. nitrous acid</a:t>
            </a:r>
          </a:p>
          <a:p>
            <a:pPr eaLnBrk="1" hangingPunct="1"/>
            <a:r>
              <a:rPr lang="en-US" altLang="en-US" sz="2400" dirty="0">
                <a:latin typeface="Arial Narrow" panose="020B0606020202030204" pitchFamily="34" charset="0"/>
              </a:rPr>
              <a:t>4. N</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4</a:t>
            </a:r>
            <a:r>
              <a:rPr lang="en-US" altLang="en-US" sz="2400" dirty="0">
                <a:latin typeface="Arial Narrow" panose="020B0606020202030204" pitchFamily="34" charset="0"/>
              </a:rPr>
              <a:t>. cupric hypochlorite</a:t>
            </a:r>
          </a:p>
          <a:p>
            <a:pPr eaLnBrk="1" hangingPunct="1"/>
            <a:r>
              <a:rPr lang="en-US" altLang="en-US" sz="2400" dirty="0">
                <a:latin typeface="Arial Narrow" panose="020B0606020202030204" pitchFamily="34" charset="0"/>
              </a:rPr>
              <a:t>5. H</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C</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5</a:t>
            </a:r>
            <a:r>
              <a:rPr lang="en-US" altLang="en-US" sz="2400" dirty="0">
                <a:latin typeface="Arial Narrow" panose="020B0606020202030204" pitchFamily="34" charset="0"/>
              </a:rPr>
              <a:t>. aluminum carbonate</a:t>
            </a:r>
          </a:p>
          <a:p>
            <a:pPr eaLnBrk="1" hangingPunct="1"/>
            <a:r>
              <a:rPr lang="en-US" altLang="en-US" sz="2400" dirty="0">
                <a:latin typeface="Arial Narrow" panose="020B0606020202030204" pitchFamily="34" charset="0"/>
              </a:rPr>
              <a:t>6. CO						</a:t>
            </a:r>
            <a:r>
              <a:rPr lang="en-US" altLang="en-US" sz="2400" dirty="0" smtClean="0">
                <a:latin typeface="Arial Narrow" panose="020B0606020202030204" pitchFamily="34" charset="0"/>
              </a:rPr>
              <a:t>				6</a:t>
            </a:r>
            <a:r>
              <a:rPr lang="en-US" altLang="en-US" sz="2400" dirty="0">
                <a:latin typeface="Arial Narrow" panose="020B0606020202030204" pitchFamily="34" charset="0"/>
              </a:rPr>
              <a:t>. bromide ion</a:t>
            </a:r>
          </a:p>
          <a:p>
            <a:pPr eaLnBrk="1" hangingPunct="1"/>
            <a:r>
              <a:rPr lang="en-US" altLang="en-US" sz="2400" dirty="0">
                <a:latin typeface="Arial Narrow" panose="020B0606020202030204" pitchFamily="34" charset="0"/>
              </a:rPr>
              <a:t>7. Cl</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7</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7</a:t>
            </a:r>
            <a:r>
              <a:rPr lang="en-US" altLang="en-US" sz="2400" dirty="0">
                <a:latin typeface="Arial Narrow" panose="020B0606020202030204" pitchFamily="34" charset="0"/>
              </a:rPr>
              <a:t>. phosphorous </a:t>
            </a:r>
            <a:r>
              <a:rPr lang="en-US" altLang="en-US" sz="2400" dirty="0" err="1">
                <a:latin typeface="Arial Narrow" panose="020B0606020202030204" pitchFamily="34" charset="0"/>
              </a:rPr>
              <a:t>pentabromide</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8. CaH</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8</a:t>
            </a:r>
            <a:r>
              <a:rPr lang="en-US" altLang="en-US" sz="2400" dirty="0">
                <a:latin typeface="Arial Narrow" panose="020B0606020202030204" pitchFamily="34" charset="0"/>
              </a:rPr>
              <a:t>. </a:t>
            </a:r>
            <a:r>
              <a:rPr lang="en-US" altLang="en-US" sz="2400" dirty="0" err="1">
                <a:latin typeface="Arial Narrow" panose="020B0606020202030204" pitchFamily="34" charset="0"/>
              </a:rPr>
              <a:t>perchloric</a:t>
            </a:r>
            <a:r>
              <a:rPr lang="en-US" altLang="en-US" sz="2400" dirty="0">
                <a:latin typeface="Arial Narrow" panose="020B0606020202030204" pitchFamily="34" charset="0"/>
              </a:rPr>
              <a:t> acid</a:t>
            </a:r>
          </a:p>
          <a:p>
            <a:pPr eaLnBrk="1" hangingPunct="1"/>
            <a:r>
              <a:rPr lang="en-US" altLang="en-US" sz="2400" dirty="0">
                <a:latin typeface="Arial Narrow" panose="020B0606020202030204" pitchFamily="34" charset="0"/>
              </a:rPr>
              <a:t>9. CuC</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H</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9</a:t>
            </a:r>
            <a:r>
              <a:rPr lang="en-US" altLang="en-US" sz="2400" dirty="0">
                <a:latin typeface="Arial Narrow" panose="020B0606020202030204" pitchFamily="34" charset="0"/>
              </a:rPr>
              <a:t>. </a:t>
            </a:r>
            <a:r>
              <a:rPr lang="en-US" altLang="en-US" sz="2400" dirty="0" err="1">
                <a:latin typeface="Arial Narrow" panose="020B0606020202030204" pitchFamily="34" charset="0"/>
              </a:rPr>
              <a:t>hydroiodic</a:t>
            </a:r>
            <a:r>
              <a:rPr lang="en-US" altLang="en-US" sz="2400" dirty="0">
                <a:latin typeface="Arial Narrow" panose="020B0606020202030204" pitchFamily="34" charset="0"/>
              </a:rPr>
              <a:t> acid</a:t>
            </a:r>
          </a:p>
          <a:p>
            <a:pPr eaLnBrk="1" hangingPunct="1"/>
            <a:r>
              <a:rPr lang="en-US" altLang="en-US" sz="2400" dirty="0">
                <a:latin typeface="Arial Narrow" panose="020B0606020202030204" pitchFamily="34" charset="0"/>
              </a:rPr>
              <a:t>10. H</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S (</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10</a:t>
            </a:r>
            <a:r>
              <a:rPr lang="en-US" altLang="en-US" sz="2400" dirty="0">
                <a:latin typeface="Arial Narrow" panose="020B0606020202030204" pitchFamily="34" charset="0"/>
              </a:rPr>
              <a:t>. acetic acid</a:t>
            </a:r>
          </a:p>
          <a:p>
            <a:pPr eaLnBrk="1" hangingPunct="1"/>
            <a:r>
              <a:rPr lang="en-US" altLang="en-US" sz="2400" dirty="0">
                <a:latin typeface="Arial Narrow" panose="020B0606020202030204" pitchFamily="34" charset="0"/>
              </a:rPr>
              <a:t>11. Na</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11</a:t>
            </a:r>
            <a:r>
              <a:rPr lang="en-US" altLang="en-US" sz="2400" dirty="0">
                <a:latin typeface="Arial Narrow" panose="020B0606020202030204" pitchFamily="34" charset="0"/>
              </a:rPr>
              <a:t>. hydrocyanic acid</a:t>
            </a:r>
          </a:p>
          <a:p>
            <a:pPr eaLnBrk="1" hangingPunct="1"/>
            <a:r>
              <a:rPr lang="en-US" altLang="en-US" sz="2400" dirty="0">
                <a:latin typeface="Arial Narrow" panose="020B0606020202030204" pitchFamily="34" charset="0"/>
              </a:rPr>
              <a:t>12. H</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PO</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 (</a:t>
            </a:r>
            <a:r>
              <a:rPr lang="en-US" altLang="en-US" sz="2400" dirty="0" err="1">
                <a:latin typeface="Arial Narrow" panose="020B0606020202030204" pitchFamily="34" charset="0"/>
              </a:rPr>
              <a:t>aq</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12</a:t>
            </a:r>
            <a:r>
              <a:rPr lang="en-US" altLang="en-US" sz="2400" dirty="0">
                <a:latin typeface="Arial Narrow" panose="020B0606020202030204" pitchFamily="34" charset="0"/>
              </a:rPr>
              <a:t>. sulfuric acid</a:t>
            </a:r>
          </a:p>
          <a:p>
            <a:pPr eaLnBrk="1" hangingPunct="1"/>
            <a:r>
              <a:rPr lang="en-US" altLang="en-US" sz="2400" dirty="0">
                <a:latin typeface="Arial Narrow" panose="020B0606020202030204" pitchFamily="34" charset="0"/>
              </a:rPr>
              <a:t>13. SO</a:t>
            </a:r>
            <a:r>
              <a:rPr lang="en-US" altLang="en-US" sz="2400" baseline="-25000" dirty="0">
                <a:latin typeface="Arial Narrow" panose="020B0606020202030204" pitchFamily="34" charset="0"/>
              </a:rPr>
              <a:t>3</a:t>
            </a:r>
            <a:r>
              <a:rPr lang="en-US" altLang="en-US" sz="2400" baseline="30000" dirty="0">
                <a:latin typeface="Arial Narrow" panose="020B0606020202030204" pitchFamily="34" charset="0"/>
              </a:rPr>
              <a:t>-2</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13</a:t>
            </a:r>
            <a:r>
              <a:rPr lang="en-US" altLang="en-US" sz="2400" dirty="0">
                <a:latin typeface="Arial Narrow" panose="020B0606020202030204" pitchFamily="34" charset="0"/>
              </a:rPr>
              <a:t>. fluorine</a:t>
            </a:r>
          </a:p>
        </p:txBody>
      </p:sp>
      <p:sp>
        <p:nvSpPr>
          <p:cNvPr id="5" name="Content Placeholder 2"/>
          <p:cNvSpPr txBox="1">
            <a:spLocks/>
          </p:cNvSpPr>
          <p:nvPr/>
        </p:nvSpPr>
        <p:spPr>
          <a:xfrm>
            <a:off x="524232" y="747623"/>
            <a:ext cx="1387206" cy="5195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DAY 2</a:t>
            </a:r>
            <a:endParaRPr lang="en-US" dirty="0"/>
          </a:p>
        </p:txBody>
      </p:sp>
    </p:spTree>
    <p:extLst>
      <p:ext uri="{BB962C8B-B14F-4D97-AF65-F5344CB8AC3E}">
        <p14:creationId xmlns:p14="http://schemas.microsoft.com/office/powerpoint/2010/main" val="2169407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1752600" y="228600"/>
            <a:ext cx="8991600" cy="6400800"/>
          </a:xfrm>
        </p:spPr>
        <p:txBody>
          <a:bodyPr/>
          <a:lstStyle/>
          <a:p>
            <a:pPr algn="l" eaLnBrk="1" hangingPunct="1"/>
            <a:r>
              <a:rPr lang="en-US" altLang="en-US" sz="1800" b="1" dirty="0">
                <a:latin typeface="Arial Narrow" panose="020B0606020202030204" pitchFamily="34" charset="0"/>
              </a:rPr>
              <a:t>Percentage Composition:  </a:t>
            </a:r>
            <a:endParaRPr lang="en-US" altLang="en-US" sz="1800" b="1" dirty="0" smtClean="0">
              <a:latin typeface="Arial Narrow" panose="020B0606020202030204" pitchFamily="34" charset="0"/>
            </a:endParaRPr>
          </a:p>
          <a:p>
            <a:pPr algn="l" eaLnBrk="1" hangingPunct="1"/>
            <a:r>
              <a:rPr lang="en-US" altLang="en-US" sz="1800" dirty="0" smtClean="0">
                <a:latin typeface="Arial Narrow" panose="020B0606020202030204" pitchFamily="34" charset="0"/>
              </a:rPr>
              <a:t>Percentage </a:t>
            </a:r>
            <a:r>
              <a:rPr lang="en-US" altLang="en-US" sz="1800" dirty="0">
                <a:latin typeface="Arial Narrow" panose="020B0606020202030204" pitchFamily="34" charset="0"/>
              </a:rPr>
              <a:t>composition is a statement that relates the ________ of one element in a compound to the sum of all the masses of all the elements within the compound.</a:t>
            </a:r>
          </a:p>
          <a:p>
            <a:pPr algn="l" eaLnBrk="1" hangingPunct="1"/>
            <a:r>
              <a:rPr lang="en-US" altLang="en-US" sz="1800" dirty="0">
                <a:latin typeface="Arial Narrow" panose="020B0606020202030204" pitchFamily="34" charset="0"/>
              </a:rPr>
              <a:t>This may be determined in a couple of ways:</a:t>
            </a:r>
          </a:p>
          <a:p>
            <a:pPr algn="l" eaLnBrk="1" hangingPunct="1"/>
            <a:r>
              <a:rPr lang="en-US" altLang="en-US" sz="1800" dirty="0">
                <a:latin typeface="Arial Narrow" panose="020B0606020202030204" pitchFamily="34" charset="0"/>
              </a:rPr>
              <a:t>	1. Percentage composition from experimental data</a:t>
            </a:r>
          </a:p>
          <a:p>
            <a:pPr algn="l" eaLnBrk="1" hangingPunct="1"/>
            <a:r>
              <a:rPr lang="en-US" altLang="en-US" sz="1800" dirty="0">
                <a:latin typeface="Arial Narrow" panose="020B0606020202030204" pitchFamily="34" charset="0"/>
              </a:rPr>
              <a:t>A chemist determines that there is 1.58 g of Copper present in 1.98 g of a compound that contains Copper and Sulfur.  Determine the percentage composition of Sulfur and Copper in the compound.</a:t>
            </a:r>
          </a:p>
          <a:p>
            <a:pPr algn="l" eaLnBrk="1" hangingPunct="1"/>
            <a:r>
              <a:rPr lang="en-US" altLang="en-US" sz="1800" dirty="0">
                <a:latin typeface="Arial Narrow" panose="020B0606020202030204" pitchFamily="34" charset="0"/>
              </a:rPr>
              <a:t>	% Cu = </a:t>
            </a:r>
            <a:r>
              <a:rPr lang="en-US" altLang="en-US" sz="1800" u="sng" dirty="0">
                <a:latin typeface="Arial Narrow" panose="020B0606020202030204" pitchFamily="34" charset="0"/>
              </a:rPr>
              <a:t>mass </a:t>
            </a:r>
            <a:r>
              <a:rPr lang="en-US" altLang="en-US" sz="1800" u="sng" baseline="-25000" dirty="0">
                <a:latin typeface="Arial Narrow" panose="020B0606020202030204" pitchFamily="34" charset="0"/>
              </a:rPr>
              <a:t>Cu</a:t>
            </a:r>
            <a:r>
              <a:rPr lang="en-US" altLang="en-US" sz="1800" baseline="-25000" dirty="0">
                <a:latin typeface="Arial Narrow" panose="020B0606020202030204" pitchFamily="34" charset="0"/>
              </a:rPr>
              <a:t>  .  </a:t>
            </a:r>
            <a:r>
              <a:rPr lang="en-US" altLang="en-US" sz="2400" baseline="-25000" dirty="0">
                <a:latin typeface="Arial Narrow" panose="020B0606020202030204" pitchFamily="34" charset="0"/>
              </a:rPr>
              <a:t>100</a:t>
            </a:r>
          </a:p>
          <a:p>
            <a:pPr algn="l" eaLnBrk="1" hangingPunct="1"/>
            <a:r>
              <a:rPr lang="en-US" altLang="en-US" sz="1800" dirty="0">
                <a:latin typeface="Arial Narrow" panose="020B0606020202030204" pitchFamily="34" charset="0"/>
              </a:rPr>
              <a:t>	            mass </a:t>
            </a:r>
            <a:r>
              <a:rPr lang="en-US" altLang="en-US" sz="1800" baseline="-25000" dirty="0" err="1">
                <a:latin typeface="Arial Narrow" panose="020B0606020202030204" pitchFamily="34" charset="0"/>
              </a:rPr>
              <a:t>cmp</a:t>
            </a:r>
            <a:endParaRPr lang="en-US" altLang="en-US" sz="1800" dirty="0">
              <a:latin typeface="Arial Narrow" panose="020B0606020202030204" pitchFamily="34" charset="0"/>
            </a:endParaRPr>
          </a:p>
          <a:p>
            <a:pPr algn="l" eaLnBrk="1" hangingPunct="1"/>
            <a:r>
              <a:rPr lang="en-US" altLang="en-US" sz="1800" dirty="0">
                <a:latin typeface="Arial Narrow" panose="020B0606020202030204" pitchFamily="34" charset="0"/>
              </a:rPr>
              <a:t>	 % Cu = </a:t>
            </a:r>
            <a:r>
              <a:rPr lang="en-US" altLang="en-US" sz="1800" u="sng" dirty="0">
                <a:latin typeface="Arial Narrow" panose="020B0606020202030204" pitchFamily="34" charset="0"/>
              </a:rPr>
              <a:t>1.58 g </a:t>
            </a:r>
            <a:r>
              <a:rPr lang="en-US" altLang="en-US" sz="1800" baseline="-25000" dirty="0">
                <a:latin typeface="Arial Narrow" panose="020B0606020202030204" pitchFamily="34" charset="0"/>
              </a:rPr>
              <a:t>  . </a:t>
            </a:r>
            <a:r>
              <a:rPr lang="en-US" altLang="en-US" sz="2400" baseline="-25000" dirty="0">
                <a:latin typeface="Arial Narrow" panose="020B0606020202030204" pitchFamily="34" charset="0"/>
              </a:rPr>
              <a:t>100</a:t>
            </a:r>
          </a:p>
          <a:p>
            <a:pPr algn="l" eaLnBrk="1" hangingPunct="1"/>
            <a:r>
              <a:rPr lang="en-US" altLang="en-US" sz="1800" dirty="0">
                <a:latin typeface="Arial Narrow" panose="020B0606020202030204" pitchFamily="34" charset="0"/>
              </a:rPr>
              <a:t>	              1.98 g</a:t>
            </a:r>
          </a:p>
          <a:p>
            <a:pPr algn="l" eaLnBrk="1" hangingPunct="1"/>
            <a:r>
              <a:rPr lang="en-US" altLang="en-US" sz="1800" dirty="0">
                <a:latin typeface="Arial Narrow" panose="020B0606020202030204" pitchFamily="34" charset="0"/>
              </a:rPr>
              <a:t>	% Cu = </a:t>
            </a:r>
            <a:r>
              <a:rPr lang="en-US" altLang="en-US" sz="1800" b="1" dirty="0">
                <a:solidFill>
                  <a:srgbClr val="FF3300"/>
                </a:solidFill>
                <a:latin typeface="Arial Narrow" panose="020B0606020202030204" pitchFamily="34" charset="0"/>
              </a:rPr>
              <a:t>79.8 %</a:t>
            </a:r>
          </a:p>
          <a:p>
            <a:pPr algn="l" eaLnBrk="1" hangingPunct="1"/>
            <a:r>
              <a:rPr lang="en-US" altLang="en-US" sz="1800" dirty="0">
                <a:latin typeface="Arial Narrow" panose="020B0606020202030204" pitchFamily="34" charset="0"/>
              </a:rPr>
              <a:t>	2. Percentage composition from Chemical Formula:  </a:t>
            </a:r>
          </a:p>
          <a:p>
            <a:pPr algn="l" eaLnBrk="1" hangingPunct="1"/>
            <a:r>
              <a:rPr lang="en-US" altLang="en-US" sz="1800" dirty="0">
                <a:latin typeface="Arial Narrow" panose="020B0606020202030204" pitchFamily="34" charset="0"/>
              </a:rPr>
              <a:t>Is the compound shown in sample 1a. Copper (I) Sulfide or Copper (II) Sulfide?</a:t>
            </a:r>
          </a:p>
        </p:txBody>
      </p:sp>
      <p:sp>
        <p:nvSpPr>
          <p:cNvPr id="35843" name="Text Box 3"/>
          <p:cNvSpPr txBox="1">
            <a:spLocks noChangeArrowheads="1"/>
          </p:cNvSpPr>
          <p:nvPr/>
        </p:nvSpPr>
        <p:spPr bwMode="auto">
          <a:xfrm>
            <a:off x="6400801" y="533401"/>
            <a:ext cx="754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FF3300"/>
                </a:solidFill>
                <a:latin typeface="Elephant" panose="02020904090505020303" pitchFamily="18" charset="0"/>
              </a:rPr>
              <a:t>mass</a:t>
            </a:r>
          </a:p>
        </p:txBody>
      </p:sp>
      <p:sp>
        <p:nvSpPr>
          <p:cNvPr id="35844" name="Text Box 4"/>
          <p:cNvSpPr txBox="1">
            <a:spLocks noChangeArrowheads="1"/>
          </p:cNvSpPr>
          <p:nvPr/>
        </p:nvSpPr>
        <p:spPr bwMode="auto">
          <a:xfrm>
            <a:off x="3262313" y="3752850"/>
            <a:ext cx="919162"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altLang="en-US">
              <a:solidFill>
                <a:srgbClr val="FF3300"/>
              </a:solidFill>
              <a:latin typeface="Elephant" panose="02020904090505020303" pitchFamily="18" charset="0"/>
            </a:endParaRPr>
          </a:p>
        </p:txBody>
      </p:sp>
      <p:sp>
        <p:nvSpPr>
          <p:cNvPr id="35845" name="Text Box 5"/>
          <p:cNvSpPr txBox="1">
            <a:spLocks noChangeArrowheads="1"/>
          </p:cNvSpPr>
          <p:nvPr/>
        </p:nvSpPr>
        <p:spPr bwMode="auto">
          <a:xfrm>
            <a:off x="5943600" y="2652713"/>
            <a:ext cx="168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S = 100 - % Cu</a:t>
            </a:r>
          </a:p>
        </p:txBody>
      </p:sp>
      <p:sp>
        <p:nvSpPr>
          <p:cNvPr id="35846" name="Text Box 6"/>
          <p:cNvSpPr txBox="1">
            <a:spLocks noChangeArrowheads="1"/>
          </p:cNvSpPr>
          <p:nvPr/>
        </p:nvSpPr>
        <p:spPr bwMode="auto">
          <a:xfrm>
            <a:off x="5943601" y="3048001"/>
            <a:ext cx="206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S = 100 – 79.7</a:t>
            </a:r>
            <a:r>
              <a:rPr lang="en-US" altLang="en-US" u="sng">
                <a:solidFill>
                  <a:srgbClr val="000000"/>
                </a:solidFill>
                <a:latin typeface="Arial Narrow" panose="020B0606020202030204" pitchFamily="34" charset="0"/>
              </a:rPr>
              <a:t>98</a:t>
            </a:r>
            <a:r>
              <a:rPr lang="en-US" altLang="en-US">
                <a:solidFill>
                  <a:srgbClr val="000000"/>
                </a:solidFill>
                <a:latin typeface="Arial Narrow" panose="020B0606020202030204" pitchFamily="34" charset="0"/>
              </a:rPr>
              <a:t> %</a:t>
            </a:r>
          </a:p>
        </p:txBody>
      </p:sp>
      <p:sp>
        <p:nvSpPr>
          <p:cNvPr id="35847" name="Text Box 7"/>
          <p:cNvSpPr txBox="1">
            <a:spLocks noChangeArrowheads="1"/>
          </p:cNvSpPr>
          <p:nvPr/>
        </p:nvSpPr>
        <p:spPr bwMode="auto">
          <a:xfrm>
            <a:off x="5943601" y="3429000"/>
            <a:ext cx="1338263"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S = </a:t>
            </a:r>
            <a:r>
              <a:rPr lang="en-US" altLang="en-US" b="1">
                <a:solidFill>
                  <a:srgbClr val="FF3300"/>
                </a:solidFill>
                <a:latin typeface="Arial Narrow" panose="020B0606020202030204" pitchFamily="34" charset="0"/>
              </a:rPr>
              <a:t>20.2 %</a:t>
            </a:r>
          </a:p>
        </p:txBody>
      </p:sp>
      <p:sp>
        <p:nvSpPr>
          <p:cNvPr id="35848" name="Text Box 8"/>
          <p:cNvSpPr txBox="1">
            <a:spLocks noChangeArrowheads="1"/>
          </p:cNvSpPr>
          <p:nvPr/>
        </p:nvSpPr>
        <p:spPr bwMode="auto">
          <a:xfrm>
            <a:off x="5257801" y="4629151"/>
            <a:ext cx="919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FF3300"/>
                </a:solidFill>
                <a:latin typeface="Arial Narrow" panose="020B0606020202030204" pitchFamily="34" charset="0"/>
              </a:rPr>
              <a:t>Cu</a:t>
            </a:r>
            <a:r>
              <a:rPr lang="en-US" altLang="en-US" baseline="-25000">
                <a:solidFill>
                  <a:srgbClr val="FF3300"/>
                </a:solidFill>
                <a:latin typeface="Arial Narrow" panose="020B0606020202030204" pitchFamily="34" charset="0"/>
              </a:rPr>
              <a:t>2</a:t>
            </a:r>
            <a:r>
              <a:rPr lang="en-US" altLang="en-US">
                <a:solidFill>
                  <a:srgbClr val="FF3300"/>
                </a:solidFill>
                <a:latin typeface="Arial Narrow" panose="020B0606020202030204" pitchFamily="34" charset="0"/>
              </a:rPr>
              <a:t>S</a:t>
            </a:r>
          </a:p>
        </p:txBody>
      </p:sp>
      <p:sp>
        <p:nvSpPr>
          <p:cNvPr id="35849" name="Text Box 9"/>
          <p:cNvSpPr txBox="1">
            <a:spLocks noChangeArrowheads="1"/>
          </p:cNvSpPr>
          <p:nvPr/>
        </p:nvSpPr>
        <p:spPr bwMode="auto">
          <a:xfrm>
            <a:off x="7010401" y="4648201"/>
            <a:ext cx="919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FF3300"/>
                </a:solidFill>
                <a:latin typeface="Arial Narrow" panose="020B0606020202030204" pitchFamily="34" charset="0"/>
              </a:rPr>
              <a:t>CuS</a:t>
            </a:r>
          </a:p>
        </p:txBody>
      </p:sp>
      <p:sp>
        <p:nvSpPr>
          <p:cNvPr id="35850" name="Text Box 10"/>
          <p:cNvSpPr txBox="1">
            <a:spLocks noChangeArrowheads="1"/>
          </p:cNvSpPr>
          <p:nvPr/>
        </p:nvSpPr>
        <p:spPr bwMode="auto">
          <a:xfrm>
            <a:off x="1905000" y="4724401"/>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FF3300"/>
                </a:solidFill>
                <a:latin typeface="Arial Narrow" panose="020B0606020202030204" pitchFamily="34" charset="0"/>
              </a:rPr>
              <a:t>% Cu in Cu</a:t>
            </a:r>
            <a:r>
              <a:rPr lang="en-US" altLang="en-US" baseline="-25000">
                <a:solidFill>
                  <a:srgbClr val="FF3300"/>
                </a:solidFill>
                <a:latin typeface="Arial Narrow" panose="020B0606020202030204" pitchFamily="34" charset="0"/>
              </a:rPr>
              <a:t>2</a:t>
            </a:r>
            <a:r>
              <a:rPr lang="en-US" altLang="en-US">
                <a:solidFill>
                  <a:srgbClr val="FF3300"/>
                </a:solidFill>
                <a:latin typeface="Arial Narrow" panose="020B0606020202030204" pitchFamily="34" charset="0"/>
              </a:rPr>
              <a:t>S</a:t>
            </a:r>
          </a:p>
        </p:txBody>
      </p:sp>
      <p:sp>
        <p:nvSpPr>
          <p:cNvPr id="35851" name="Text Box 11"/>
          <p:cNvSpPr txBox="1">
            <a:spLocks noChangeArrowheads="1"/>
          </p:cNvSpPr>
          <p:nvPr/>
        </p:nvSpPr>
        <p:spPr bwMode="auto">
          <a:xfrm>
            <a:off x="1828800" y="51054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Cu = </a:t>
            </a:r>
            <a:r>
              <a:rPr lang="en-US" altLang="en-US" u="sng">
                <a:solidFill>
                  <a:srgbClr val="000000"/>
                </a:solidFill>
                <a:latin typeface="Arial Narrow" panose="020B0606020202030204" pitchFamily="34" charset="0"/>
              </a:rPr>
              <a:t>mass Cu</a:t>
            </a:r>
            <a:r>
              <a:rPr lang="en-US" altLang="en-US">
                <a:solidFill>
                  <a:srgbClr val="000000"/>
                </a:solidFill>
                <a:latin typeface="Arial Narrow" panose="020B0606020202030204" pitchFamily="34" charset="0"/>
              </a:rPr>
              <a:t> .  </a:t>
            </a:r>
            <a:r>
              <a:rPr lang="en-US" altLang="en-US" sz="2400" baseline="-25000">
                <a:solidFill>
                  <a:srgbClr val="000000"/>
                </a:solidFill>
                <a:latin typeface="Arial Narrow" panose="020B0606020202030204" pitchFamily="34" charset="0"/>
              </a:rPr>
              <a:t>100</a:t>
            </a:r>
          </a:p>
          <a:p>
            <a:pPr defTabSz="914400" eaLnBrk="1" fontAlgn="base" hangingPunct="1">
              <a:spcBef>
                <a:spcPct val="0"/>
              </a:spcBef>
              <a:spcAft>
                <a:spcPct val="0"/>
              </a:spcAft>
            </a:pPr>
            <a:r>
              <a:rPr lang="en-US" altLang="en-US">
                <a:solidFill>
                  <a:srgbClr val="000000"/>
                </a:solidFill>
                <a:latin typeface="Arial Narrow" panose="020B0606020202030204" pitchFamily="34" charset="0"/>
              </a:rPr>
              <a:t>             mass Cu</a:t>
            </a:r>
            <a:r>
              <a:rPr lang="en-US" altLang="en-US" baseline="-25000">
                <a:solidFill>
                  <a:srgbClr val="000000"/>
                </a:solidFill>
                <a:latin typeface="Arial Narrow" panose="020B0606020202030204" pitchFamily="34" charset="0"/>
              </a:rPr>
              <a:t>2</a:t>
            </a:r>
            <a:r>
              <a:rPr lang="en-US" altLang="en-US">
                <a:solidFill>
                  <a:srgbClr val="000000"/>
                </a:solidFill>
                <a:latin typeface="Arial Narrow" panose="020B0606020202030204" pitchFamily="34" charset="0"/>
              </a:rPr>
              <a:t>S</a:t>
            </a:r>
          </a:p>
        </p:txBody>
      </p:sp>
      <p:sp>
        <p:nvSpPr>
          <p:cNvPr id="35852" name="Text Box 12"/>
          <p:cNvSpPr txBox="1">
            <a:spLocks noChangeArrowheads="1"/>
          </p:cNvSpPr>
          <p:nvPr/>
        </p:nvSpPr>
        <p:spPr bwMode="auto">
          <a:xfrm>
            <a:off x="1828800" y="57340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Cu = </a:t>
            </a:r>
            <a:r>
              <a:rPr lang="en-US" altLang="en-US" u="sng">
                <a:solidFill>
                  <a:srgbClr val="000000"/>
                </a:solidFill>
                <a:latin typeface="Arial Narrow" panose="020B0606020202030204" pitchFamily="34" charset="0"/>
              </a:rPr>
              <a:t>2(63.546 g/mol)</a:t>
            </a:r>
            <a:r>
              <a:rPr lang="en-US" altLang="en-US">
                <a:solidFill>
                  <a:srgbClr val="000000"/>
                </a:solidFill>
                <a:latin typeface="Arial Narrow" panose="020B0606020202030204" pitchFamily="34" charset="0"/>
              </a:rPr>
              <a:t>  . </a:t>
            </a:r>
            <a:r>
              <a:rPr lang="en-US" altLang="en-US" sz="2400" baseline="-25000">
                <a:solidFill>
                  <a:srgbClr val="000000"/>
                </a:solidFill>
                <a:latin typeface="Arial Narrow" panose="020B0606020202030204" pitchFamily="34" charset="0"/>
              </a:rPr>
              <a:t>100</a:t>
            </a:r>
          </a:p>
          <a:p>
            <a:pPr defTabSz="914400" eaLnBrk="1" fontAlgn="base" hangingPunct="1">
              <a:spcBef>
                <a:spcPct val="0"/>
              </a:spcBef>
              <a:spcAft>
                <a:spcPct val="0"/>
              </a:spcAft>
            </a:pPr>
            <a:r>
              <a:rPr lang="en-US" altLang="en-US">
                <a:solidFill>
                  <a:srgbClr val="000000"/>
                </a:solidFill>
                <a:latin typeface="Arial Narrow" panose="020B0606020202030204" pitchFamily="34" charset="0"/>
              </a:rPr>
              <a:t>     2(63.546 g/mol) + 32.06 g/mol </a:t>
            </a:r>
          </a:p>
        </p:txBody>
      </p:sp>
      <p:sp>
        <p:nvSpPr>
          <p:cNvPr id="35853" name="Text Box 13"/>
          <p:cNvSpPr txBox="1">
            <a:spLocks noChangeArrowheads="1"/>
          </p:cNvSpPr>
          <p:nvPr/>
        </p:nvSpPr>
        <p:spPr bwMode="auto">
          <a:xfrm>
            <a:off x="1828800" y="6345238"/>
            <a:ext cx="3657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Cu = 79.86 %</a:t>
            </a:r>
          </a:p>
        </p:txBody>
      </p:sp>
      <p:sp>
        <p:nvSpPr>
          <p:cNvPr id="35854" name="Text Box 14"/>
          <p:cNvSpPr txBox="1">
            <a:spLocks noChangeArrowheads="1"/>
          </p:cNvSpPr>
          <p:nvPr/>
        </p:nvSpPr>
        <p:spPr bwMode="auto">
          <a:xfrm>
            <a:off x="5286375" y="4924426"/>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FF3300"/>
                </a:solidFill>
                <a:latin typeface="Arial Narrow" panose="020B0606020202030204" pitchFamily="34" charset="0"/>
              </a:rPr>
              <a:t>% Cu in CuS</a:t>
            </a:r>
          </a:p>
        </p:txBody>
      </p:sp>
      <p:sp>
        <p:nvSpPr>
          <p:cNvPr id="35855" name="Text Box 15"/>
          <p:cNvSpPr txBox="1">
            <a:spLocks noChangeArrowheads="1"/>
          </p:cNvSpPr>
          <p:nvPr/>
        </p:nvSpPr>
        <p:spPr bwMode="auto">
          <a:xfrm>
            <a:off x="6477000" y="4929188"/>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Cu = </a:t>
            </a:r>
            <a:r>
              <a:rPr lang="en-US" altLang="en-US" u="sng">
                <a:solidFill>
                  <a:srgbClr val="000000"/>
                </a:solidFill>
                <a:latin typeface="Arial Narrow" panose="020B0606020202030204" pitchFamily="34" charset="0"/>
              </a:rPr>
              <a:t>mass Cu</a:t>
            </a:r>
            <a:r>
              <a:rPr lang="en-US" altLang="en-US">
                <a:solidFill>
                  <a:srgbClr val="000000"/>
                </a:solidFill>
                <a:latin typeface="Arial Narrow" panose="020B0606020202030204" pitchFamily="34" charset="0"/>
              </a:rPr>
              <a:t>  . </a:t>
            </a:r>
            <a:r>
              <a:rPr lang="en-US" altLang="en-US" sz="2400" baseline="-25000">
                <a:solidFill>
                  <a:srgbClr val="000000"/>
                </a:solidFill>
                <a:latin typeface="Arial Narrow" panose="020B0606020202030204" pitchFamily="34" charset="0"/>
              </a:rPr>
              <a:t>100</a:t>
            </a:r>
          </a:p>
          <a:p>
            <a:pPr defTabSz="914400" eaLnBrk="1" fontAlgn="base" hangingPunct="1">
              <a:spcBef>
                <a:spcPct val="0"/>
              </a:spcBef>
              <a:spcAft>
                <a:spcPct val="0"/>
              </a:spcAft>
            </a:pPr>
            <a:r>
              <a:rPr lang="en-US" altLang="en-US">
                <a:solidFill>
                  <a:srgbClr val="000000"/>
                </a:solidFill>
                <a:latin typeface="Arial Narrow" panose="020B0606020202030204" pitchFamily="34" charset="0"/>
              </a:rPr>
              <a:t>             mass CuS</a:t>
            </a:r>
          </a:p>
        </p:txBody>
      </p:sp>
      <p:sp>
        <p:nvSpPr>
          <p:cNvPr id="35856" name="Text Box 16"/>
          <p:cNvSpPr txBox="1">
            <a:spLocks noChangeArrowheads="1"/>
          </p:cNvSpPr>
          <p:nvPr/>
        </p:nvSpPr>
        <p:spPr bwMode="auto">
          <a:xfrm>
            <a:off x="6481763" y="5534025"/>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Cu = </a:t>
            </a:r>
            <a:r>
              <a:rPr lang="en-US" altLang="en-US" u="sng">
                <a:solidFill>
                  <a:srgbClr val="000000"/>
                </a:solidFill>
                <a:latin typeface="Arial Narrow" panose="020B0606020202030204" pitchFamily="34" charset="0"/>
              </a:rPr>
              <a:t>63.546 g/mol</a:t>
            </a:r>
            <a:r>
              <a:rPr lang="en-US" altLang="en-US">
                <a:solidFill>
                  <a:srgbClr val="000000"/>
                </a:solidFill>
                <a:latin typeface="Arial Narrow" panose="020B0606020202030204" pitchFamily="34" charset="0"/>
              </a:rPr>
              <a:t> . </a:t>
            </a:r>
            <a:r>
              <a:rPr lang="en-US" altLang="en-US" sz="2400" baseline="-25000">
                <a:solidFill>
                  <a:srgbClr val="000000"/>
                </a:solidFill>
                <a:latin typeface="Arial Narrow" panose="020B0606020202030204" pitchFamily="34" charset="0"/>
              </a:rPr>
              <a:t>100</a:t>
            </a:r>
          </a:p>
          <a:p>
            <a:pPr defTabSz="914400" eaLnBrk="1" fontAlgn="base" hangingPunct="1">
              <a:spcBef>
                <a:spcPct val="0"/>
              </a:spcBef>
              <a:spcAft>
                <a:spcPct val="0"/>
              </a:spcAft>
            </a:pPr>
            <a:r>
              <a:rPr lang="en-US" altLang="en-US">
                <a:solidFill>
                  <a:srgbClr val="000000"/>
                </a:solidFill>
                <a:latin typeface="Arial Narrow" panose="020B0606020202030204" pitchFamily="34" charset="0"/>
              </a:rPr>
              <a:t>       63.546 g/mol + 32.06 g/mol </a:t>
            </a:r>
          </a:p>
        </p:txBody>
      </p:sp>
      <p:sp>
        <p:nvSpPr>
          <p:cNvPr id="35857" name="Text Box 17"/>
          <p:cNvSpPr txBox="1">
            <a:spLocks noChangeArrowheads="1"/>
          </p:cNvSpPr>
          <p:nvPr/>
        </p:nvSpPr>
        <p:spPr bwMode="auto">
          <a:xfrm>
            <a:off x="6619875" y="6334126"/>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a:solidFill>
                  <a:srgbClr val="000000"/>
                </a:solidFill>
                <a:latin typeface="Arial Narrow" panose="020B0606020202030204" pitchFamily="34" charset="0"/>
              </a:rPr>
              <a:t>% Cu = 66.47%</a:t>
            </a:r>
          </a:p>
        </p:txBody>
      </p:sp>
      <p:sp>
        <p:nvSpPr>
          <p:cNvPr id="35858" name="Text Box 18"/>
          <p:cNvSpPr txBox="1">
            <a:spLocks noChangeArrowheads="1"/>
          </p:cNvSpPr>
          <p:nvPr/>
        </p:nvSpPr>
        <p:spPr bwMode="auto">
          <a:xfrm>
            <a:off x="9067801" y="4419600"/>
            <a:ext cx="919163"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b="1">
                <a:solidFill>
                  <a:srgbClr val="FF3300"/>
                </a:solidFill>
                <a:latin typeface="Elephant" panose="02020904090505020303" pitchFamily="18" charset="0"/>
              </a:rPr>
              <a:t>Cu</a:t>
            </a:r>
            <a:r>
              <a:rPr lang="en-US" altLang="en-US" b="1" baseline="-25000">
                <a:solidFill>
                  <a:srgbClr val="FF3300"/>
                </a:solidFill>
                <a:latin typeface="Elephant" panose="02020904090505020303" pitchFamily="18" charset="0"/>
              </a:rPr>
              <a:t>2</a:t>
            </a:r>
            <a:r>
              <a:rPr lang="en-US" altLang="en-US" b="1">
                <a:solidFill>
                  <a:srgbClr val="FF3300"/>
                </a:solidFill>
                <a:latin typeface="Elephant" panose="02020904090505020303" pitchFamily="18" charset="0"/>
              </a:rPr>
              <a:t>S</a:t>
            </a:r>
          </a:p>
        </p:txBody>
      </p:sp>
    </p:spTree>
    <p:extLst>
      <p:ext uri="{BB962C8B-B14F-4D97-AF65-F5344CB8AC3E}">
        <p14:creationId xmlns:p14="http://schemas.microsoft.com/office/powerpoint/2010/main" val="813461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ssolve">
                                      <p:cBhvr>
                                        <p:cTn id="7" dur="5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5842">
                                            <p:txEl>
                                              <p:pRg st="2" end="2"/>
                                            </p:txEl>
                                          </p:spTgt>
                                        </p:tgtEl>
                                        <p:attrNameLst>
                                          <p:attrName>style.visibility</p:attrName>
                                        </p:attrNameLst>
                                      </p:cBhvr>
                                      <p:to>
                                        <p:strVal val="visible"/>
                                      </p:to>
                                    </p:set>
                                    <p:animEffect transition="in" filter="dissolve">
                                      <p:cBhvr>
                                        <p:cTn id="12" dur="500"/>
                                        <p:tgtEl>
                                          <p:spTgt spid="3584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5842">
                                            <p:txEl>
                                              <p:pRg st="3" end="3"/>
                                            </p:txEl>
                                          </p:spTgt>
                                        </p:tgtEl>
                                        <p:attrNameLst>
                                          <p:attrName>style.visibility</p:attrName>
                                        </p:attrNameLst>
                                      </p:cBhvr>
                                      <p:to>
                                        <p:strVal val="visible"/>
                                      </p:to>
                                    </p:set>
                                    <p:animEffect transition="in" filter="dissolve">
                                      <p:cBhvr>
                                        <p:cTn id="17" dur="500"/>
                                        <p:tgtEl>
                                          <p:spTgt spid="3584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5842">
                                            <p:txEl>
                                              <p:pRg st="4" end="4"/>
                                            </p:txEl>
                                          </p:spTgt>
                                        </p:tgtEl>
                                        <p:attrNameLst>
                                          <p:attrName>style.visibility</p:attrName>
                                        </p:attrNameLst>
                                      </p:cBhvr>
                                      <p:to>
                                        <p:strVal val="visible"/>
                                      </p:to>
                                    </p:set>
                                    <p:animEffect transition="in" filter="dissolve">
                                      <p:cBhvr>
                                        <p:cTn id="22" dur="500"/>
                                        <p:tgtEl>
                                          <p:spTgt spid="3584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5842">
                                            <p:txEl>
                                              <p:pRg st="5" end="5"/>
                                            </p:txEl>
                                          </p:spTgt>
                                        </p:tgtEl>
                                        <p:attrNameLst>
                                          <p:attrName>style.visibility</p:attrName>
                                        </p:attrNameLst>
                                      </p:cBhvr>
                                      <p:to>
                                        <p:strVal val="visible"/>
                                      </p:to>
                                    </p:set>
                                    <p:animEffect transition="in" filter="dissolve">
                                      <p:cBhvr>
                                        <p:cTn id="27" dur="500"/>
                                        <p:tgtEl>
                                          <p:spTgt spid="3584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5842">
                                            <p:txEl>
                                              <p:pRg st="6" end="6"/>
                                            </p:txEl>
                                          </p:spTgt>
                                        </p:tgtEl>
                                        <p:attrNameLst>
                                          <p:attrName>style.visibility</p:attrName>
                                        </p:attrNameLst>
                                      </p:cBhvr>
                                      <p:to>
                                        <p:strVal val="visible"/>
                                      </p:to>
                                    </p:set>
                                    <p:animEffect transition="in" filter="dissolve">
                                      <p:cBhvr>
                                        <p:cTn id="32" dur="500"/>
                                        <p:tgtEl>
                                          <p:spTgt spid="35842">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5842">
                                            <p:txEl>
                                              <p:pRg st="7" end="7"/>
                                            </p:txEl>
                                          </p:spTgt>
                                        </p:tgtEl>
                                        <p:attrNameLst>
                                          <p:attrName>style.visibility</p:attrName>
                                        </p:attrNameLst>
                                      </p:cBhvr>
                                      <p:to>
                                        <p:strVal val="visible"/>
                                      </p:to>
                                    </p:set>
                                    <p:animEffect transition="in" filter="dissolve">
                                      <p:cBhvr>
                                        <p:cTn id="37" dur="500"/>
                                        <p:tgtEl>
                                          <p:spTgt spid="35842">
                                            <p:txEl>
                                              <p:pRg st="7" end="7"/>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5842">
                                            <p:txEl>
                                              <p:pRg st="8" end="8"/>
                                            </p:txEl>
                                          </p:spTgt>
                                        </p:tgtEl>
                                        <p:attrNameLst>
                                          <p:attrName>style.visibility</p:attrName>
                                        </p:attrNameLst>
                                      </p:cBhvr>
                                      <p:to>
                                        <p:strVal val="visible"/>
                                      </p:to>
                                    </p:set>
                                    <p:animEffect transition="in" filter="dissolve">
                                      <p:cBhvr>
                                        <p:cTn id="40" dur="500"/>
                                        <p:tgtEl>
                                          <p:spTgt spid="35842">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35842">
                                            <p:txEl>
                                              <p:pRg st="9" end="9"/>
                                            </p:txEl>
                                          </p:spTgt>
                                        </p:tgtEl>
                                        <p:attrNameLst>
                                          <p:attrName>style.visibility</p:attrName>
                                        </p:attrNameLst>
                                      </p:cBhvr>
                                      <p:to>
                                        <p:strVal val="visible"/>
                                      </p:to>
                                    </p:set>
                                    <p:animEffect transition="in" filter="dissolve">
                                      <p:cBhvr>
                                        <p:cTn id="45" dur="500"/>
                                        <p:tgtEl>
                                          <p:spTgt spid="35842">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5844"/>
                                        </p:tgtEl>
                                        <p:attrNameLst>
                                          <p:attrName>style.visibility</p:attrName>
                                        </p:attrNameLst>
                                      </p:cBhvr>
                                      <p:to>
                                        <p:strVal val="visible"/>
                                      </p:to>
                                    </p:set>
                                    <p:animEffect transition="in" filter="dissolve">
                                      <p:cBhvr>
                                        <p:cTn id="50" dur="500"/>
                                        <p:tgtEl>
                                          <p:spTgt spid="3584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5845"/>
                                        </p:tgtEl>
                                        <p:attrNameLst>
                                          <p:attrName>style.visibility</p:attrName>
                                        </p:attrNameLst>
                                      </p:cBhvr>
                                      <p:to>
                                        <p:strVal val="visible"/>
                                      </p:to>
                                    </p:set>
                                    <p:animEffect transition="in" filter="dissolve">
                                      <p:cBhvr>
                                        <p:cTn id="55" dur="500"/>
                                        <p:tgtEl>
                                          <p:spTgt spid="3584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5846"/>
                                        </p:tgtEl>
                                        <p:attrNameLst>
                                          <p:attrName>style.visibility</p:attrName>
                                        </p:attrNameLst>
                                      </p:cBhvr>
                                      <p:to>
                                        <p:strVal val="visible"/>
                                      </p:to>
                                    </p:set>
                                    <p:animEffect transition="in" filter="dissolve">
                                      <p:cBhvr>
                                        <p:cTn id="60" dur="500"/>
                                        <p:tgtEl>
                                          <p:spTgt spid="3584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5847"/>
                                        </p:tgtEl>
                                        <p:attrNameLst>
                                          <p:attrName>style.visibility</p:attrName>
                                        </p:attrNameLst>
                                      </p:cBhvr>
                                      <p:to>
                                        <p:strVal val="visible"/>
                                      </p:to>
                                    </p:set>
                                    <p:animEffect transition="in" filter="dissolve">
                                      <p:cBhvr>
                                        <p:cTn id="65" dur="500"/>
                                        <p:tgtEl>
                                          <p:spTgt spid="3584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35842">
                                            <p:txEl>
                                              <p:pRg st="10" end="10"/>
                                            </p:txEl>
                                          </p:spTgt>
                                        </p:tgtEl>
                                        <p:attrNameLst>
                                          <p:attrName>style.visibility</p:attrName>
                                        </p:attrNameLst>
                                      </p:cBhvr>
                                      <p:to>
                                        <p:strVal val="visible"/>
                                      </p:to>
                                    </p:set>
                                    <p:animEffect transition="in" filter="dissolve">
                                      <p:cBhvr>
                                        <p:cTn id="70" dur="500"/>
                                        <p:tgtEl>
                                          <p:spTgt spid="35842">
                                            <p:txEl>
                                              <p:pRg st="10" end="10"/>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35842">
                                            <p:txEl>
                                              <p:pRg st="11" end="11"/>
                                            </p:txEl>
                                          </p:spTgt>
                                        </p:tgtEl>
                                        <p:attrNameLst>
                                          <p:attrName>style.visibility</p:attrName>
                                        </p:attrNameLst>
                                      </p:cBhvr>
                                      <p:to>
                                        <p:strVal val="visible"/>
                                      </p:to>
                                    </p:set>
                                    <p:animEffect transition="in" filter="dissolve">
                                      <p:cBhvr>
                                        <p:cTn id="75" dur="500"/>
                                        <p:tgtEl>
                                          <p:spTgt spid="35842">
                                            <p:txEl>
                                              <p:pRg st="11" end="11"/>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35848"/>
                                        </p:tgtEl>
                                        <p:attrNameLst>
                                          <p:attrName>style.visibility</p:attrName>
                                        </p:attrNameLst>
                                      </p:cBhvr>
                                      <p:to>
                                        <p:strVal val="visible"/>
                                      </p:to>
                                    </p:set>
                                    <p:animEffect transition="in" filter="dissolve">
                                      <p:cBhvr>
                                        <p:cTn id="80" dur="500"/>
                                        <p:tgtEl>
                                          <p:spTgt spid="3584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35849"/>
                                        </p:tgtEl>
                                        <p:attrNameLst>
                                          <p:attrName>style.visibility</p:attrName>
                                        </p:attrNameLst>
                                      </p:cBhvr>
                                      <p:to>
                                        <p:strVal val="visible"/>
                                      </p:to>
                                    </p:set>
                                    <p:animEffect transition="in" filter="dissolve">
                                      <p:cBhvr>
                                        <p:cTn id="85" dur="500"/>
                                        <p:tgtEl>
                                          <p:spTgt spid="3584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35850"/>
                                        </p:tgtEl>
                                        <p:attrNameLst>
                                          <p:attrName>style.visibility</p:attrName>
                                        </p:attrNameLst>
                                      </p:cBhvr>
                                      <p:to>
                                        <p:strVal val="visible"/>
                                      </p:to>
                                    </p:set>
                                    <p:animEffect transition="in" filter="dissolve">
                                      <p:cBhvr>
                                        <p:cTn id="90" dur="500"/>
                                        <p:tgtEl>
                                          <p:spTgt spid="35850"/>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35851"/>
                                        </p:tgtEl>
                                        <p:attrNameLst>
                                          <p:attrName>style.visibility</p:attrName>
                                        </p:attrNameLst>
                                      </p:cBhvr>
                                      <p:to>
                                        <p:strVal val="visible"/>
                                      </p:to>
                                    </p:set>
                                    <p:animEffect transition="in" filter="dissolve">
                                      <p:cBhvr>
                                        <p:cTn id="95" dur="500"/>
                                        <p:tgtEl>
                                          <p:spTgt spid="35851"/>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35852"/>
                                        </p:tgtEl>
                                        <p:attrNameLst>
                                          <p:attrName>style.visibility</p:attrName>
                                        </p:attrNameLst>
                                      </p:cBhvr>
                                      <p:to>
                                        <p:strVal val="visible"/>
                                      </p:to>
                                    </p:set>
                                    <p:animEffect transition="in" filter="dissolve">
                                      <p:cBhvr>
                                        <p:cTn id="100" dur="500"/>
                                        <p:tgtEl>
                                          <p:spTgt spid="3585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35854"/>
                                        </p:tgtEl>
                                        <p:attrNameLst>
                                          <p:attrName>style.visibility</p:attrName>
                                        </p:attrNameLst>
                                      </p:cBhvr>
                                      <p:to>
                                        <p:strVal val="visible"/>
                                      </p:to>
                                    </p:set>
                                    <p:animEffect transition="in" filter="dissolve">
                                      <p:cBhvr>
                                        <p:cTn id="105" dur="500"/>
                                        <p:tgtEl>
                                          <p:spTgt spid="35854"/>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35855"/>
                                        </p:tgtEl>
                                        <p:attrNameLst>
                                          <p:attrName>style.visibility</p:attrName>
                                        </p:attrNameLst>
                                      </p:cBhvr>
                                      <p:to>
                                        <p:strVal val="visible"/>
                                      </p:to>
                                    </p:set>
                                    <p:animEffect transition="in" filter="dissolve">
                                      <p:cBhvr>
                                        <p:cTn id="110" dur="500"/>
                                        <p:tgtEl>
                                          <p:spTgt spid="3585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35856"/>
                                        </p:tgtEl>
                                        <p:attrNameLst>
                                          <p:attrName>style.visibility</p:attrName>
                                        </p:attrNameLst>
                                      </p:cBhvr>
                                      <p:to>
                                        <p:strVal val="visible"/>
                                      </p:to>
                                    </p:set>
                                    <p:animEffect transition="in" filter="dissolve">
                                      <p:cBhvr>
                                        <p:cTn id="115" dur="500"/>
                                        <p:tgtEl>
                                          <p:spTgt spid="35856"/>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35853"/>
                                        </p:tgtEl>
                                        <p:attrNameLst>
                                          <p:attrName>style.visibility</p:attrName>
                                        </p:attrNameLst>
                                      </p:cBhvr>
                                      <p:to>
                                        <p:strVal val="visible"/>
                                      </p:to>
                                    </p:set>
                                    <p:animEffect transition="in" filter="dissolve">
                                      <p:cBhvr>
                                        <p:cTn id="120" dur="500"/>
                                        <p:tgtEl>
                                          <p:spTgt spid="35853"/>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35857"/>
                                        </p:tgtEl>
                                        <p:attrNameLst>
                                          <p:attrName>style.visibility</p:attrName>
                                        </p:attrNameLst>
                                      </p:cBhvr>
                                      <p:to>
                                        <p:strVal val="visible"/>
                                      </p:to>
                                    </p:set>
                                    <p:animEffect transition="in" filter="dissolve">
                                      <p:cBhvr>
                                        <p:cTn id="125" dur="500"/>
                                        <p:tgtEl>
                                          <p:spTgt spid="35857"/>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35858"/>
                                        </p:tgtEl>
                                        <p:attrNameLst>
                                          <p:attrName>style.visibility</p:attrName>
                                        </p:attrNameLst>
                                      </p:cBhvr>
                                      <p:to>
                                        <p:strVal val="visible"/>
                                      </p:to>
                                    </p:set>
                                    <p:animEffect transition="in" filter="dissolve">
                                      <p:cBhvr>
                                        <p:cTn id="130" dur="500"/>
                                        <p:tgtEl>
                                          <p:spTgt spid="35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animBg="1"/>
      <p:bldP spid="35845" grpId="0"/>
      <p:bldP spid="35846" grpId="0"/>
      <p:bldP spid="35847" grpId="0" animBg="1"/>
      <p:bldP spid="35848" grpId="0"/>
      <p:bldP spid="35849" grpId="0"/>
      <p:bldP spid="35850" grpId="0"/>
      <p:bldP spid="35851" grpId="0"/>
      <p:bldP spid="35852" grpId="0"/>
      <p:bldP spid="35853" grpId="0"/>
      <p:bldP spid="35854" grpId="0"/>
      <p:bldP spid="35855" grpId="0"/>
      <p:bldP spid="35856" grpId="0"/>
      <p:bldP spid="35857" grpId="0"/>
      <p:bldP spid="358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30" y="0"/>
            <a:ext cx="9404723" cy="782128"/>
          </a:xfrm>
        </p:spPr>
        <p:txBody>
          <a:bodyPr/>
          <a:lstStyle/>
          <a:p>
            <a:r>
              <a:rPr lang="en-US" dirty="0" smtClean="0"/>
              <a:t>Elements</a:t>
            </a:r>
            <a:endParaRPr lang="en-US" dirty="0"/>
          </a:p>
        </p:txBody>
      </p:sp>
      <p:sp>
        <p:nvSpPr>
          <p:cNvPr id="3" name="Content Placeholder 2"/>
          <p:cNvSpPr>
            <a:spLocks noGrp="1"/>
          </p:cNvSpPr>
          <p:nvPr>
            <p:ph idx="1"/>
          </p:nvPr>
        </p:nvSpPr>
        <p:spPr>
          <a:xfrm>
            <a:off x="69011" y="661358"/>
            <a:ext cx="12122989" cy="6196642"/>
          </a:xfrm>
        </p:spPr>
        <p:txBody>
          <a:bodyPr/>
          <a:lstStyle/>
          <a:p>
            <a:r>
              <a:rPr lang="en-US" dirty="0" smtClean="0"/>
              <a:t>Elements are usually written with just their chemical symbol:</a:t>
            </a:r>
          </a:p>
          <a:p>
            <a:endParaRPr lang="en-US" dirty="0" smtClean="0"/>
          </a:p>
          <a:p>
            <a:r>
              <a:rPr lang="en-US" dirty="0" smtClean="0"/>
              <a:t>7 of the elements exist as </a:t>
            </a:r>
            <a:r>
              <a:rPr lang="en-US" dirty="0" err="1" smtClean="0"/>
              <a:t>diatomic’s</a:t>
            </a:r>
            <a:r>
              <a:rPr lang="en-US" dirty="0" smtClean="0"/>
              <a:t> (two atoms together). These are called the diatomic 7:</a:t>
            </a:r>
          </a:p>
          <a:p>
            <a:endParaRPr lang="en-US" dirty="0" smtClean="0"/>
          </a:p>
          <a:p>
            <a:r>
              <a:rPr lang="en-US" dirty="0" smtClean="0"/>
              <a:t>All elements are neutrally charged (0 charge), the # protons = # electrons.</a:t>
            </a:r>
          </a:p>
          <a:p>
            <a:endParaRPr lang="en-US" dirty="0" smtClean="0"/>
          </a:p>
          <a:p>
            <a:r>
              <a:rPr lang="en-US" dirty="0" smtClean="0"/>
              <a:t>When elements gain or lose electrons they are called ions.</a:t>
            </a:r>
          </a:p>
          <a:p>
            <a:pPr lvl="1"/>
            <a:r>
              <a:rPr lang="en-US" dirty="0" smtClean="0"/>
              <a:t>Metals tend to lose electrons and become positively charged.</a:t>
            </a:r>
          </a:p>
          <a:p>
            <a:pPr lvl="2"/>
            <a:r>
              <a:rPr lang="en-US" dirty="0" smtClean="0"/>
              <a:t>When naming metal ions, the name does not change, just add ion at the end.</a:t>
            </a:r>
          </a:p>
          <a:p>
            <a:pPr marL="914400" lvl="2" indent="0">
              <a:buNone/>
            </a:pPr>
            <a:endParaRPr lang="en-US" dirty="0" smtClean="0"/>
          </a:p>
          <a:p>
            <a:pPr lvl="1"/>
            <a:r>
              <a:rPr lang="en-US" dirty="0" smtClean="0"/>
              <a:t>Nonmetals tend to gain electrons and become negatively charged.</a:t>
            </a:r>
          </a:p>
          <a:p>
            <a:pPr lvl="2"/>
            <a:r>
              <a:rPr lang="en-US" dirty="0" smtClean="0"/>
              <a:t>Nonmetal ions change the ending to –ide.</a:t>
            </a:r>
            <a:endParaRPr lang="en-US" dirty="0"/>
          </a:p>
        </p:txBody>
      </p:sp>
      <p:sp>
        <p:nvSpPr>
          <p:cNvPr id="4" name="Content Placeholder 2"/>
          <p:cNvSpPr txBox="1">
            <a:spLocks/>
          </p:cNvSpPr>
          <p:nvPr/>
        </p:nvSpPr>
        <p:spPr>
          <a:xfrm>
            <a:off x="581562" y="1085494"/>
            <a:ext cx="1710905"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2"/>
                </a:solidFill>
              </a:rPr>
              <a:t>Au = gold</a:t>
            </a:r>
            <a:endParaRPr lang="en-US" dirty="0">
              <a:solidFill>
                <a:schemeClr val="accent2"/>
              </a:solidFill>
            </a:endParaRPr>
          </a:p>
        </p:txBody>
      </p:sp>
      <p:sp>
        <p:nvSpPr>
          <p:cNvPr id="5" name="Content Placeholder 2"/>
          <p:cNvSpPr txBox="1">
            <a:spLocks/>
          </p:cNvSpPr>
          <p:nvPr/>
        </p:nvSpPr>
        <p:spPr>
          <a:xfrm>
            <a:off x="4455543" y="1068238"/>
            <a:ext cx="2422586"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1">
                    <a:lumMod val="75000"/>
                  </a:schemeClr>
                </a:solidFill>
              </a:rPr>
              <a:t>Mg = magnesium</a:t>
            </a:r>
            <a:endParaRPr lang="en-US" dirty="0">
              <a:solidFill>
                <a:schemeClr val="accent1">
                  <a:lumMod val="75000"/>
                </a:schemeClr>
              </a:solidFill>
            </a:endParaRPr>
          </a:p>
        </p:txBody>
      </p:sp>
      <p:sp>
        <p:nvSpPr>
          <p:cNvPr id="6" name="Content Placeholder 2"/>
          <p:cNvSpPr txBox="1">
            <a:spLocks/>
          </p:cNvSpPr>
          <p:nvPr/>
        </p:nvSpPr>
        <p:spPr>
          <a:xfrm>
            <a:off x="2435523" y="1085494"/>
            <a:ext cx="1710905"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tx2">
                    <a:lumMod val="10000"/>
                  </a:schemeClr>
                </a:solidFill>
              </a:rPr>
              <a:t>carbon = C</a:t>
            </a:r>
            <a:endParaRPr lang="en-US" dirty="0">
              <a:solidFill>
                <a:schemeClr val="tx2">
                  <a:lumMod val="10000"/>
                </a:schemeClr>
              </a:solidFill>
            </a:endParaRPr>
          </a:p>
        </p:txBody>
      </p:sp>
      <p:sp>
        <p:nvSpPr>
          <p:cNvPr id="7" name="Content Placeholder 2"/>
          <p:cNvSpPr txBox="1">
            <a:spLocks/>
          </p:cNvSpPr>
          <p:nvPr/>
        </p:nvSpPr>
        <p:spPr>
          <a:xfrm>
            <a:off x="7368396" y="1056739"/>
            <a:ext cx="2422586"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FF0000"/>
                </a:solidFill>
              </a:rPr>
              <a:t>sulfur = S</a:t>
            </a:r>
            <a:endParaRPr lang="en-US" dirty="0">
              <a:solidFill>
                <a:srgbClr val="FF0000"/>
              </a:solidFill>
            </a:endParaRPr>
          </a:p>
        </p:txBody>
      </p:sp>
      <p:pic>
        <p:nvPicPr>
          <p:cNvPr id="8" name="Picture 7"/>
          <p:cNvPicPr>
            <a:picLocks noChangeAspect="1"/>
          </p:cNvPicPr>
          <p:nvPr/>
        </p:nvPicPr>
        <p:blipFill rotWithShape="1">
          <a:blip r:embed="rId2"/>
          <a:srcRect b="22331"/>
          <a:stretch/>
        </p:blipFill>
        <p:spPr>
          <a:xfrm>
            <a:off x="9645022" y="2192549"/>
            <a:ext cx="2581513" cy="4641010"/>
          </a:xfrm>
          <a:prstGeom prst="rect">
            <a:avLst/>
          </a:prstGeom>
        </p:spPr>
      </p:pic>
      <p:sp>
        <p:nvSpPr>
          <p:cNvPr id="9" name="Content Placeholder 2"/>
          <p:cNvSpPr txBox="1">
            <a:spLocks/>
          </p:cNvSpPr>
          <p:nvPr/>
        </p:nvSpPr>
        <p:spPr>
          <a:xfrm>
            <a:off x="960406" y="1917942"/>
            <a:ext cx="5825707"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5">
                    <a:lumMod val="40000"/>
                    <a:lumOff val="60000"/>
                  </a:schemeClr>
                </a:solidFill>
              </a:rPr>
              <a:t>H</a:t>
            </a:r>
            <a:r>
              <a:rPr lang="en-US" baseline="-25000" dirty="0" smtClean="0">
                <a:solidFill>
                  <a:schemeClr val="accent5">
                    <a:lumMod val="40000"/>
                    <a:lumOff val="60000"/>
                  </a:schemeClr>
                </a:solidFill>
              </a:rPr>
              <a:t>2</a:t>
            </a:r>
            <a:r>
              <a:rPr lang="en-US" dirty="0" smtClean="0">
                <a:solidFill>
                  <a:schemeClr val="accent5">
                    <a:lumMod val="40000"/>
                    <a:lumOff val="60000"/>
                  </a:schemeClr>
                </a:solidFill>
              </a:rPr>
              <a:t>, O</a:t>
            </a:r>
            <a:r>
              <a:rPr lang="en-US" baseline="-25000" dirty="0" smtClean="0">
                <a:solidFill>
                  <a:schemeClr val="accent5">
                    <a:lumMod val="40000"/>
                    <a:lumOff val="60000"/>
                  </a:schemeClr>
                </a:solidFill>
              </a:rPr>
              <a:t>2</a:t>
            </a:r>
            <a:r>
              <a:rPr lang="en-US" dirty="0" smtClean="0">
                <a:solidFill>
                  <a:schemeClr val="accent5">
                    <a:lumMod val="40000"/>
                    <a:lumOff val="60000"/>
                  </a:schemeClr>
                </a:solidFill>
              </a:rPr>
              <a:t>, F</a:t>
            </a:r>
            <a:r>
              <a:rPr lang="en-US" baseline="-25000" dirty="0" smtClean="0">
                <a:solidFill>
                  <a:schemeClr val="accent5">
                    <a:lumMod val="40000"/>
                    <a:lumOff val="60000"/>
                  </a:schemeClr>
                </a:solidFill>
              </a:rPr>
              <a:t>2</a:t>
            </a:r>
            <a:r>
              <a:rPr lang="en-US" dirty="0" smtClean="0">
                <a:solidFill>
                  <a:schemeClr val="accent5">
                    <a:lumMod val="40000"/>
                    <a:lumOff val="60000"/>
                  </a:schemeClr>
                </a:solidFill>
              </a:rPr>
              <a:t>, Br</a:t>
            </a:r>
            <a:r>
              <a:rPr lang="en-US" baseline="-25000" dirty="0" smtClean="0">
                <a:solidFill>
                  <a:schemeClr val="accent5">
                    <a:lumMod val="40000"/>
                    <a:lumOff val="60000"/>
                  </a:schemeClr>
                </a:solidFill>
              </a:rPr>
              <a:t>2</a:t>
            </a:r>
            <a:r>
              <a:rPr lang="en-US" dirty="0" smtClean="0">
                <a:solidFill>
                  <a:schemeClr val="accent5">
                    <a:lumMod val="40000"/>
                    <a:lumOff val="60000"/>
                  </a:schemeClr>
                </a:solidFill>
              </a:rPr>
              <a:t>, I</a:t>
            </a:r>
            <a:r>
              <a:rPr lang="en-US" baseline="-25000" dirty="0" smtClean="0">
                <a:solidFill>
                  <a:schemeClr val="accent5">
                    <a:lumMod val="40000"/>
                    <a:lumOff val="60000"/>
                  </a:schemeClr>
                </a:solidFill>
              </a:rPr>
              <a:t>2</a:t>
            </a:r>
            <a:r>
              <a:rPr lang="en-US" dirty="0" smtClean="0">
                <a:solidFill>
                  <a:schemeClr val="accent5">
                    <a:lumMod val="40000"/>
                    <a:lumOff val="60000"/>
                  </a:schemeClr>
                </a:solidFill>
              </a:rPr>
              <a:t>, N</a:t>
            </a:r>
            <a:r>
              <a:rPr lang="en-US" baseline="-25000" dirty="0" smtClean="0">
                <a:solidFill>
                  <a:schemeClr val="accent5">
                    <a:lumMod val="40000"/>
                    <a:lumOff val="60000"/>
                  </a:schemeClr>
                </a:solidFill>
              </a:rPr>
              <a:t>2</a:t>
            </a:r>
            <a:r>
              <a:rPr lang="en-US" dirty="0" smtClean="0">
                <a:solidFill>
                  <a:schemeClr val="accent5">
                    <a:lumMod val="40000"/>
                    <a:lumOff val="60000"/>
                  </a:schemeClr>
                </a:solidFill>
              </a:rPr>
              <a:t>, Cl</a:t>
            </a:r>
            <a:r>
              <a:rPr lang="en-US" baseline="-25000" dirty="0" smtClean="0">
                <a:solidFill>
                  <a:schemeClr val="accent5">
                    <a:lumMod val="40000"/>
                    <a:lumOff val="60000"/>
                  </a:schemeClr>
                </a:solidFill>
              </a:rPr>
              <a:t>2</a:t>
            </a:r>
            <a:endParaRPr lang="en-US" baseline="-25000" dirty="0">
              <a:solidFill>
                <a:schemeClr val="accent5">
                  <a:lumMod val="40000"/>
                  <a:lumOff val="60000"/>
                </a:schemeClr>
              </a:solidFill>
            </a:endParaRPr>
          </a:p>
        </p:txBody>
      </p:sp>
      <p:sp>
        <p:nvSpPr>
          <p:cNvPr id="10" name="Content Placeholder 2"/>
          <p:cNvSpPr txBox="1">
            <a:spLocks/>
          </p:cNvSpPr>
          <p:nvPr/>
        </p:nvSpPr>
        <p:spPr>
          <a:xfrm>
            <a:off x="1012165" y="4387971"/>
            <a:ext cx="3134263"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3">
                    <a:lumMod val="60000"/>
                    <a:lumOff val="40000"/>
                  </a:schemeClr>
                </a:solidFill>
              </a:rPr>
              <a:t>Ca</a:t>
            </a:r>
            <a:r>
              <a:rPr lang="en-US" baseline="30000" dirty="0" smtClean="0">
                <a:solidFill>
                  <a:schemeClr val="accent3">
                    <a:lumMod val="60000"/>
                    <a:lumOff val="40000"/>
                  </a:schemeClr>
                </a:solidFill>
              </a:rPr>
              <a:t>+2</a:t>
            </a:r>
            <a:r>
              <a:rPr lang="en-US" dirty="0" smtClean="0">
                <a:solidFill>
                  <a:schemeClr val="accent3">
                    <a:lumMod val="60000"/>
                    <a:lumOff val="40000"/>
                  </a:schemeClr>
                </a:solidFill>
              </a:rPr>
              <a:t> = calcium ion</a:t>
            </a:r>
            <a:endParaRPr lang="en-US" dirty="0">
              <a:solidFill>
                <a:schemeClr val="accent3">
                  <a:lumMod val="60000"/>
                  <a:lumOff val="40000"/>
                </a:schemeClr>
              </a:solidFill>
            </a:endParaRPr>
          </a:p>
        </p:txBody>
      </p:sp>
      <p:sp>
        <p:nvSpPr>
          <p:cNvPr id="11" name="Content Placeholder 2"/>
          <p:cNvSpPr txBox="1">
            <a:spLocks/>
          </p:cNvSpPr>
          <p:nvPr/>
        </p:nvSpPr>
        <p:spPr>
          <a:xfrm>
            <a:off x="4339086" y="4387971"/>
            <a:ext cx="3134263"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6"/>
                </a:solidFill>
              </a:rPr>
              <a:t>Na</a:t>
            </a:r>
            <a:r>
              <a:rPr lang="en-US" baseline="30000" dirty="0" smtClean="0">
                <a:solidFill>
                  <a:schemeClr val="accent6"/>
                </a:solidFill>
              </a:rPr>
              <a:t>+1</a:t>
            </a:r>
            <a:r>
              <a:rPr lang="en-US" dirty="0" smtClean="0">
                <a:solidFill>
                  <a:schemeClr val="accent6"/>
                </a:solidFill>
              </a:rPr>
              <a:t> = sodium ion</a:t>
            </a:r>
            <a:endParaRPr lang="en-US" dirty="0">
              <a:solidFill>
                <a:schemeClr val="accent6"/>
              </a:solidFill>
            </a:endParaRPr>
          </a:p>
        </p:txBody>
      </p:sp>
      <p:sp>
        <p:nvSpPr>
          <p:cNvPr id="12" name="Content Placeholder 2"/>
          <p:cNvSpPr txBox="1">
            <a:spLocks/>
          </p:cNvSpPr>
          <p:nvPr/>
        </p:nvSpPr>
        <p:spPr>
          <a:xfrm>
            <a:off x="1506745" y="5710686"/>
            <a:ext cx="2283123"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3">
                    <a:lumMod val="75000"/>
                  </a:schemeClr>
                </a:solidFill>
              </a:rPr>
              <a:t>O</a:t>
            </a:r>
            <a:r>
              <a:rPr lang="en-US" baseline="30000" dirty="0" smtClean="0">
                <a:solidFill>
                  <a:schemeClr val="accent3">
                    <a:lumMod val="75000"/>
                  </a:schemeClr>
                </a:solidFill>
              </a:rPr>
              <a:t>-2</a:t>
            </a:r>
            <a:r>
              <a:rPr lang="en-US" dirty="0" smtClean="0">
                <a:solidFill>
                  <a:schemeClr val="accent3">
                    <a:lumMod val="75000"/>
                  </a:schemeClr>
                </a:solidFill>
              </a:rPr>
              <a:t> = oxide</a:t>
            </a:r>
            <a:endParaRPr lang="en-US" dirty="0">
              <a:solidFill>
                <a:schemeClr val="accent3">
                  <a:lumMod val="75000"/>
                </a:schemeClr>
              </a:solidFill>
            </a:endParaRPr>
          </a:p>
        </p:txBody>
      </p:sp>
      <p:sp>
        <p:nvSpPr>
          <p:cNvPr id="13" name="Content Placeholder 2"/>
          <p:cNvSpPr txBox="1">
            <a:spLocks/>
          </p:cNvSpPr>
          <p:nvPr/>
        </p:nvSpPr>
        <p:spPr>
          <a:xfrm>
            <a:off x="4277984" y="5710686"/>
            <a:ext cx="3134263" cy="4744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tx2">
                    <a:lumMod val="90000"/>
                  </a:schemeClr>
                </a:solidFill>
              </a:rPr>
              <a:t>Cl</a:t>
            </a:r>
            <a:r>
              <a:rPr lang="en-US" baseline="30000" dirty="0" smtClean="0">
                <a:solidFill>
                  <a:schemeClr val="tx2">
                    <a:lumMod val="90000"/>
                  </a:schemeClr>
                </a:solidFill>
              </a:rPr>
              <a:t>-1</a:t>
            </a:r>
            <a:r>
              <a:rPr lang="en-US" dirty="0" smtClean="0">
                <a:solidFill>
                  <a:schemeClr val="tx2">
                    <a:lumMod val="90000"/>
                  </a:schemeClr>
                </a:solidFill>
              </a:rPr>
              <a:t> = chloride</a:t>
            </a:r>
            <a:endParaRPr lang="en-US" dirty="0">
              <a:solidFill>
                <a:schemeClr val="tx2">
                  <a:lumMod val="90000"/>
                </a:schemeClr>
              </a:solidFill>
            </a:endParaRPr>
          </a:p>
        </p:txBody>
      </p:sp>
      <p:sp>
        <p:nvSpPr>
          <p:cNvPr id="14" name="Content Placeholder 2"/>
          <p:cNvSpPr txBox="1">
            <a:spLocks/>
          </p:cNvSpPr>
          <p:nvPr/>
        </p:nvSpPr>
        <p:spPr>
          <a:xfrm>
            <a:off x="1092678" y="6325320"/>
            <a:ext cx="7453224" cy="47445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600" dirty="0" smtClean="0">
                <a:solidFill>
                  <a:srgbClr val="FF0000"/>
                </a:solidFill>
              </a:rPr>
              <a:t>Notice: The </a:t>
            </a:r>
            <a:r>
              <a:rPr lang="en-US" sz="1600" dirty="0" err="1" smtClean="0">
                <a:solidFill>
                  <a:srgbClr val="FF0000"/>
                </a:solidFill>
              </a:rPr>
              <a:t>diatomics</a:t>
            </a:r>
            <a:r>
              <a:rPr lang="en-US" sz="1600" dirty="0" smtClean="0">
                <a:solidFill>
                  <a:srgbClr val="FF0000"/>
                </a:solidFill>
              </a:rPr>
              <a:t> are only diatomic when they are atoms, not ions!</a:t>
            </a:r>
            <a:endParaRPr lang="en-US" sz="1600" dirty="0">
              <a:solidFill>
                <a:srgbClr val="FF0000"/>
              </a:solidFill>
            </a:endParaRPr>
          </a:p>
        </p:txBody>
      </p:sp>
    </p:spTree>
    <p:extLst>
      <p:ext uri="{BB962C8B-B14F-4D97-AF65-F5344CB8AC3E}">
        <p14:creationId xmlns:p14="http://schemas.microsoft.com/office/powerpoint/2010/main" val="415059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xEl>
                                              <p:pRg st="0" end="0"/>
                                            </p:txEl>
                                          </p:spTgt>
                                        </p:tgtEl>
                                        <p:attrNameLst>
                                          <p:attrName>style.visibility</p:attrName>
                                        </p:attrNameLst>
                                      </p:cBhvr>
                                      <p:to>
                                        <p:strVal val="visible"/>
                                      </p:to>
                                    </p:set>
                                    <p:animEffect transition="in" filter="fade">
                                      <p:cBhvr>
                                        <p:cTn id="72" dur="500"/>
                                        <p:tgtEl>
                                          <p:spTgt spid="1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500"/>
                                        <p:tgtEl>
                                          <p:spTgt spid="3">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500"/>
                                        <p:tgtEl>
                                          <p:spTgt spid="3">
                                            <p:txEl>
                                              <p:pRg st="11" end="1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3">
                                            <p:txEl>
                                              <p:pRg st="0" end="0"/>
                                            </p:txEl>
                                          </p:spTgt>
                                        </p:tgtEl>
                                        <p:attrNameLst>
                                          <p:attrName>style.visibility</p:attrName>
                                        </p:attrNameLst>
                                      </p:cBhvr>
                                      <p:to>
                                        <p:strVal val="visible"/>
                                      </p:to>
                                    </p:set>
                                    <p:animEffect transition="in" filter="fade">
                                      <p:cBhvr>
                                        <p:cTn id="92" dur="500"/>
                                        <p:tgtEl>
                                          <p:spTgt spid="13">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 y="56924"/>
            <a:ext cx="2024743" cy="1143000"/>
          </a:xfrm>
        </p:spPr>
        <p:txBody>
          <a:bodyPr/>
          <a:lstStyle/>
          <a:p>
            <a:r>
              <a:rPr lang="en-US" dirty="0" smtClean="0"/>
              <a:t>HW8.7</a:t>
            </a:r>
            <a:endParaRPr lang="en-US" dirty="0"/>
          </a:p>
        </p:txBody>
      </p:sp>
      <p:sp>
        <p:nvSpPr>
          <p:cNvPr id="3" name="Content Placeholder 2"/>
          <p:cNvSpPr>
            <a:spLocks noGrp="1"/>
          </p:cNvSpPr>
          <p:nvPr>
            <p:ph idx="1"/>
          </p:nvPr>
        </p:nvSpPr>
        <p:spPr>
          <a:xfrm>
            <a:off x="2097314" y="56925"/>
            <a:ext cx="8106229" cy="1706562"/>
          </a:xfrm>
        </p:spPr>
        <p:txBody>
          <a:bodyPr/>
          <a:lstStyle/>
          <a:p>
            <a:pPr marL="0" indent="0">
              <a:buNone/>
            </a:pPr>
            <a:r>
              <a:rPr lang="en-US" dirty="0" smtClean="0"/>
              <a:t>Assigned: Friday, Dec 1</a:t>
            </a:r>
            <a:br>
              <a:rPr lang="en-US" dirty="0" smtClean="0"/>
            </a:br>
            <a:r>
              <a:rPr lang="en-US" dirty="0" smtClean="0"/>
              <a:t>Due: Monday, Dec 4</a:t>
            </a:r>
            <a:br>
              <a:rPr lang="en-US" dirty="0" smtClean="0"/>
            </a:br>
            <a:r>
              <a:rPr lang="en-US" dirty="0" smtClean="0"/>
              <a:t>DUE ON SEPARATE SHEET OF PAPER</a:t>
            </a:r>
            <a:endParaRPr lang="en-US" dirty="0"/>
          </a:p>
        </p:txBody>
      </p:sp>
      <p:sp>
        <p:nvSpPr>
          <p:cNvPr id="4" name="Content Placeholder 2"/>
          <p:cNvSpPr txBox="1">
            <a:spLocks/>
          </p:cNvSpPr>
          <p:nvPr/>
        </p:nvSpPr>
        <p:spPr bwMode="auto">
          <a:xfrm>
            <a:off x="0" y="1625600"/>
            <a:ext cx="12192000" cy="52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defTabSz="914400">
              <a:buFontTx/>
              <a:buAutoNum type="arabicPeriod"/>
            </a:pPr>
            <a:r>
              <a:rPr lang="en-US" sz="2000" kern="0" dirty="0" smtClean="0"/>
              <a:t>A chemist determines that 1.26 g of iron reacts with 0.54 g of oxygen to from rust. What is the percent composition of each element in the new compound?</a:t>
            </a:r>
          </a:p>
          <a:p>
            <a:pPr marL="514350" indent="-514350" defTabSz="914400">
              <a:buFontTx/>
              <a:buAutoNum type="arabicPeriod"/>
            </a:pPr>
            <a:r>
              <a:rPr lang="en-US" sz="2000" kern="0" dirty="0" smtClean="0"/>
              <a:t>In the lab, a chemist analyzed a sample of methanol and found that it was made of 6.2 g of carbon, 4.1 g of hydrogen, and 15.9 g of oxygen. What is the percent composition of each element?</a:t>
            </a:r>
          </a:p>
          <a:p>
            <a:pPr marL="514350" indent="-514350" defTabSz="914400">
              <a:buFontTx/>
              <a:buAutoNum type="arabicPeriod"/>
            </a:pPr>
            <a:r>
              <a:rPr lang="en-US" sz="2000" kern="0" dirty="0" smtClean="0"/>
              <a:t>In an experiment, a student took a 12.2 g sample of table salt and chemically separated the chlorine from the sodium. He determined that there were 5.2 g of chlorine in the sample. What is the percent composition of each element in the table salt</a:t>
            </a:r>
            <a:r>
              <a:rPr lang="en-US" sz="2000" kern="0" dirty="0" smtClean="0"/>
              <a:t>?</a:t>
            </a:r>
          </a:p>
          <a:p>
            <a:pPr marL="514350" indent="-514350" defTabSz="914400">
              <a:buFontTx/>
              <a:buAutoNum type="arabicPeriod"/>
            </a:pPr>
            <a:r>
              <a:rPr lang="en-US" sz="2000" kern="0" dirty="0" smtClean="0"/>
              <a:t>Name the following:</a:t>
            </a:r>
            <a:br>
              <a:rPr lang="en-US" sz="2000" kern="0" dirty="0" smtClean="0"/>
            </a:br>
            <a:r>
              <a:rPr lang="en-US" sz="2000" kern="0" dirty="0" smtClean="0"/>
              <a:t>a. P</a:t>
            </a:r>
            <a:r>
              <a:rPr lang="en-US" sz="2000" kern="0" baseline="-25000" dirty="0" smtClean="0"/>
              <a:t>3</a:t>
            </a:r>
            <a:r>
              <a:rPr lang="en-US" sz="2000" kern="0" dirty="0" smtClean="0"/>
              <a:t>O</a:t>
            </a:r>
            <a:r>
              <a:rPr lang="en-US" sz="2000" kern="0" baseline="-25000" dirty="0" smtClean="0"/>
              <a:t>6</a:t>
            </a:r>
            <a:r>
              <a:rPr lang="en-US" sz="2000" kern="0" dirty="0" smtClean="0"/>
              <a:t>		b. FeCl</a:t>
            </a:r>
            <a:r>
              <a:rPr lang="en-US" sz="2000" kern="0" baseline="-25000" dirty="0" smtClean="0"/>
              <a:t>2</a:t>
            </a:r>
            <a:r>
              <a:rPr lang="en-US" sz="2000" kern="0" dirty="0" smtClean="0"/>
              <a:t>		c. H</a:t>
            </a:r>
            <a:r>
              <a:rPr lang="en-US" sz="2000" kern="0" baseline="-25000" dirty="0" smtClean="0"/>
              <a:t>3</a:t>
            </a:r>
            <a:r>
              <a:rPr lang="en-US" sz="2000" kern="0" dirty="0" smtClean="0"/>
              <a:t>PO</a:t>
            </a:r>
            <a:r>
              <a:rPr lang="en-US" sz="2000" kern="0" baseline="-25000" dirty="0" smtClean="0"/>
              <a:t>3</a:t>
            </a:r>
            <a:r>
              <a:rPr lang="en-US" sz="2000" kern="0" dirty="0" smtClean="0"/>
              <a:t> (</a:t>
            </a:r>
            <a:r>
              <a:rPr lang="en-US" sz="2000" kern="0" dirty="0" err="1" smtClean="0"/>
              <a:t>aq</a:t>
            </a:r>
            <a:r>
              <a:rPr lang="en-US" sz="2000" kern="0" dirty="0" smtClean="0"/>
              <a:t>)	</a:t>
            </a:r>
          </a:p>
          <a:p>
            <a:pPr marL="514350" indent="-514350" defTabSz="914400">
              <a:buFontTx/>
              <a:buAutoNum type="arabicPeriod"/>
            </a:pPr>
            <a:r>
              <a:rPr lang="en-US" sz="2000" kern="0" dirty="0" smtClean="0"/>
              <a:t>Write the formula of the following:</a:t>
            </a:r>
            <a:br>
              <a:rPr lang="en-US" sz="2000" kern="0" dirty="0" smtClean="0"/>
            </a:br>
            <a:r>
              <a:rPr lang="en-US" sz="2000" kern="0" dirty="0" smtClean="0"/>
              <a:t>a. </a:t>
            </a:r>
            <a:r>
              <a:rPr lang="en-US" sz="2000" kern="0" dirty="0" err="1" smtClean="0"/>
              <a:t>thiosulfuric</a:t>
            </a:r>
            <a:r>
              <a:rPr lang="en-US" sz="2000" kern="0" dirty="0" smtClean="0"/>
              <a:t> acid	b. plumbic sulfate	c. </a:t>
            </a:r>
            <a:r>
              <a:rPr lang="en-US" sz="2000" kern="0" dirty="0" err="1" smtClean="0"/>
              <a:t>nonanitrogen</a:t>
            </a:r>
            <a:r>
              <a:rPr lang="en-US" sz="2000" kern="0" dirty="0" smtClean="0"/>
              <a:t> </a:t>
            </a:r>
            <a:r>
              <a:rPr lang="en-US" sz="2000" kern="0" dirty="0" err="1" smtClean="0"/>
              <a:t>heptasulfide</a:t>
            </a:r>
            <a:endParaRPr lang="en-US" sz="2000" kern="0" smtClean="0"/>
          </a:p>
          <a:p>
            <a:pPr marL="514350" indent="-514350" defTabSz="914400">
              <a:buFontTx/>
              <a:buAutoNum type="arabicPeriod"/>
            </a:pPr>
            <a:endParaRPr lang="en-US" sz="2000" kern="0" dirty="0" smtClean="0"/>
          </a:p>
          <a:p>
            <a:pPr marL="0" indent="0" defTabSz="914400">
              <a:buNone/>
            </a:pPr>
            <a:r>
              <a:rPr lang="en-US" sz="2000" kern="0" dirty="0" smtClean="0"/>
              <a:t>Bonus: In an experiment, 0.05 moles of iron and 0.05 moles of sulfur are heated in a test tube to create a new substance. What is the percent composition by mass of each element in the new compound?</a:t>
            </a:r>
            <a:endParaRPr lang="en-US" sz="2000" kern="0" dirty="0"/>
          </a:p>
        </p:txBody>
      </p:sp>
    </p:spTree>
    <p:extLst>
      <p:ext uri="{BB962C8B-B14F-4D97-AF65-F5344CB8AC3E}">
        <p14:creationId xmlns:p14="http://schemas.microsoft.com/office/powerpoint/2010/main" val="2329899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752600" y="228600"/>
            <a:ext cx="8915400" cy="6934200"/>
          </a:xfrm>
        </p:spPr>
        <p:txBody>
          <a:bodyPr/>
          <a:lstStyle/>
          <a:p>
            <a:pPr eaLnBrk="1" hangingPunct="1">
              <a:buFontTx/>
              <a:buNone/>
            </a:pPr>
            <a:r>
              <a:rPr lang="en-US" altLang="en-US" sz="1800" b="1" dirty="0">
                <a:latin typeface="Arial Narrow" panose="020B0606020202030204" pitchFamily="34" charset="0"/>
              </a:rPr>
              <a:t>Empirical Formula: </a:t>
            </a:r>
            <a:endParaRPr lang="en-US" altLang="en-US" sz="1800" b="1" dirty="0" smtClean="0">
              <a:latin typeface="Arial Narrow" panose="020B0606020202030204" pitchFamily="34" charset="0"/>
            </a:endParaRPr>
          </a:p>
          <a:p>
            <a:pPr eaLnBrk="1" hangingPunct="1">
              <a:buFontTx/>
              <a:buNone/>
            </a:pPr>
            <a:r>
              <a:rPr lang="en-US" altLang="en-US" sz="1800" dirty="0" smtClean="0">
                <a:latin typeface="Arial Narrow" panose="020B0606020202030204" pitchFamily="34" charset="0"/>
              </a:rPr>
              <a:t>Empirical </a:t>
            </a:r>
            <a:r>
              <a:rPr lang="en-US" altLang="en-US" sz="1800" dirty="0">
                <a:latin typeface="Arial Narrow" panose="020B0606020202030204" pitchFamily="34" charset="0"/>
              </a:rPr>
              <a:t>Formula is the simplest ratio of atoms present in a molecule </a:t>
            </a:r>
          </a:p>
          <a:p>
            <a:pPr eaLnBrk="1" hangingPunct="1">
              <a:buFontTx/>
              <a:buNone/>
            </a:pPr>
            <a:r>
              <a:rPr lang="en-US" altLang="en-US" sz="1800" dirty="0">
                <a:latin typeface="Arial Narrow" panose="020B0606020202030204" pitchFamily="34" charset="0"/>
              </a:rPr>
              <a:t>The empirical formula for C</a:t>
            </a:r>
            <a:r>
              <a:rPr lang="en-US" altLang="en-US" sz="1800" baseline="-25000" dirty="0">
                <a:latin typeface="Arial Narrow" panose="020B0606020202030204" pitchFamily="34" charset="0"/>
              </a:rPr>
              <a:t>6</a:t>
            </a:r>
            <a:r>
              <a:rPr lang="en-US" altLang="en-US" sz="1800" dirty="0">
                <a:latin typeface="Arial Narrow" panose="020B0606020202030204" pitchFamily="34" charset="0"/>
              </a:rPr>
              <a:t>H</a:t>
            </a:r>
            <a:r>
              <a:rPr lang="en-US" altLang="en-US" sz="1800" baseline="-25000" dirty="0">
                <a:latin typeface="Arial Narrow" panose="020B0606020202030204" pitchFamily="34" charset="0"/>
              </a:rPr>
              <a:t>6</a:t>
            </a:r>
            <a:r>
              <a:rPr lang="en-US" altLang="en-US" sz="1800" dirty="0">
                <a:latin typeface="Arial Narrow" panose="020B0606020202030204" pitchFamily="34" charset="0"/>
              </a:rPr>
              <a:t> is _________</a:t>
            </a:r>
          </a:p>
          <a:p>
            <a:pPr eaLnBrk="1" hangingPunct="1">
              <a:buFontTx/>
              <a:buNone/>
            </a:pPr>
            <a:endParaRPr lang="en-US" altLang="en-US" sz="1800" dirty="0">
              <a:latin typeface="Arial Narrow" panose="020B0606020202030204" pitchFamily="34" charset="0"/>
            </a:endParaRPr>
          </a:p>
          <a:p>
            <a:pPr eaLnBrk="1" hangingPunct="1">
              <a:buFontTx/>
              <a:buNone/>
            </a:pPr>
            <a:r>
              <a:rPr lang="en-US" altLang="en-US" sz="1800" dirty="0">
                <a:latin typeface="Arial Narrow" panose="020B0606020202030204" pitchFamily="34" charset="0"/>
              </a:rPr>
              <a:t>2. Empirical Formulas may be determined from masses of elements or % composition data.  Here you must determine the simplest whole number ratio of _________ for each element.  </a:t>
            </a:r>
          </a:p>
          <a:p>
            <a:pPr eaLnBrk="1" hangingPunct="1">
              <a:buFontTx/>
              <a:buNone/>
            </a:pPr>
            <a:r>
              <a:rPr lang="en-US" altLang="en-US" sz="1800" dirty="0">
                <a:latin typeface="Arial Narrow" panose="020B0606020202030204" pitchFamily="34" charset="0"/>
              </a:rPr>
              <a:t>Determine the empirical formula for a compound that contains 0.900 g Ca and 1.60 g Cl.</a:t>
            </a:r>
          </a:p>
        </p:txBody>
      </p:sp>
      <p:sp>
        <p:nvSpPr>
          <p:cNvPr id="24580" name="Text Box 4"/>
          <p:cNvSpPr txBox="1">
            <a:spLocks noChangeArrowheads="1"/>
          </p:cNvSpPr>
          <p:nvPr/>
        </p:nvSpPr>
        <p:spPr bwMode="auto">
          <a:xfrm>
            <a:off x="4648200" y="838201"/>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CH</a:t>
            </a:r>
          </a:p>
        </p:txBody>
      </p:sp>
      <p:sp>
        <p:nvSpPr>
          <p:cNvPr id="24581" name="Text Box 5"/>
          <p:cNvSpPr txBox="1">
            <a:spLocks noChangeArrowheads="1"/>
          </p:cNvSpPr>
          <p:nvPr/>
        </p:nvSpPr>
        <p:spPr bwMode="auto">
          <a:xfrm>
            <a:off x="6454775" y="182880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a:t>
            </a:r>
          </a:p>
        </p:txBody>
      </p:sp>
      <p:sp>
        <p:nvSpPr>
          <p:cNvPr id="24582" name="Text Box 6"/>
          <p:cNvSpPr txBox="1">
            <a:spLocks noChangeArrowheads="1"/>
          </p:cNvSpPr>
          <p:nvPr/>
        </p:nvSpPr>
        <p:spPr bwMode="auto">
          <a:xfrm>
            <a:off x="1905000" y="25908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Ca = </a:t>
            </a:r>
          </a:p>
        </p:txBody>
      </p:sp>
      <p:sp>
        <p:nvSpPr>
          <p:cNvPr id="24583" name="Text Box 7"/>
          <p:cNvSpPr txBox="1">
            <a:spLocks noChangeArrowheads="1"/>
          </p:cNvSpPr>
          <p:nvPr/>
        </p:nvSpPr>
        <p:spPr bwMode="auto">
          <a:xfrm>
            <a:off x="3352800" y="25908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0.900 g Ca </a:t>
            </a:r>
          </a:p>
        </p:txBody>
      </p:sp>
      <p:sp>
        <p:nvSpPr>
          <p:cNvPr id="24584" name="Text Box 8"/>
          <p:cNvSpPr txBox="1">
            <a:spLocks noChangeArrowheads="1"/>
          </p:cNvSpPr>
          <p:nvPr/>
        </p:nvSpPr>
        <p:spPr bwMode="auto">
          <a:xfrm>
            <a:off x="4752975" y="25908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Ca</a:t>
            </a:r>
            <a:r>
              <a:rPr lang="en-US" altLang="en-US">
                <a:solidFill>
                  <a:srgbClr val="FF0000"/>
                </a:solidFill>
                <a:latin typeface="Elephant" panose="02020904090505020303" pitchFamily="18" charset="0"/>
              </a:rPr>
              <a:t> </a:t>
            </a:r>
          </a:p>
          <a:p>
            <a:pPr eaLnBrk="1" hangingPunct="1"/>
            <a:r>
              <a:rPr lang="en-US" altLang="en-US">
                <a:solidFill>
                  <a:srgbClr val="FF0000"/>
                </a:solidFill>
                <a:latin typeface="Elephant" panose="02020904090505020303" pitchFamily="18" charset="0"/>
              </a:rPr>
              <a:t>40.08 g Ca</a:t>
            </a:r>
          </a:p>
        </p:txBody>
      </p:sp>
      <p:sp>
        <p:nvSpPr>
          <p:cNvPr id="24585" name="Text Box 9"/>
          <p:cNvSpPr txBox="1">
            <a:spLocks noChangeArrowheads="1"/>
          </p:cNvSpPr>
          <p:nvPr/>
        </p:nvSpPr>
        <p:spPr bwMode="auto">
          <a:xfrm>
            <a:off x="6248400" y="25908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0.0224</a:t>
            </a:r>
            <a:r>
              <a:rPr lang="en-US" altLang="en-US" u="sng">
                <a:solidFill>
                  <a:srgbClr val="FF0000"/>
                </a:solidFill>
                <a:latin typeface="Elephant" panose="02020904090505020303" pitchFamily="18" charset="0"/>
              </a:rPr>
              <a:t>55</a:t>
            </a:r>
            <a:r>
              <a:rPr lang="en-US" altLang="en-US">
                <a:solidFill>
                  <a:srgbClr val="FF0000"/>
                </a:solidFill>
                <a:latin typeface="Elephant" panose="02020904090505020303" pitchFamily="18" charset="0"/>
              </a:rPr>
              <a:t> mol Ca</a:t>
            </a:r>
          </a:p>
        </p:txBody>
      </p:sp>
      <p:sp>
        <p:nvSpPr>
          <p:cNvPr id="24586" name="Text Box 10"/>
          <p:cNvSpPr txBox="1">
            <a:spLocks noChangeArrowheads="1"/>
          </p:cNvSpPr>
          <p:nvPr/>
        </p:nvSpPr>
        <p:spPr bwMode="auto">
          <a:xfrm>
            <a:off x="1828800" y="3276601"/>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Cl = 1.60 g Cl</a:t>
            </a:r>
          </a:p>
        </p:txBody>
      </p:sp>
      <p:sp>
        <p:nvSpPr>
          <p:cNvPr id="24587" name="Text Box 11"/>
          <p:cNvSpPr txBox="1">
            <a:spLocks noChangeArrowheads="1"/>
          </p:cNvSpPr>
          <p:nvPr/>
        </p:nvSpPr>
        <p:spPr bwMode="auto">
          <a:xfrm>
            <a:off x="4359275" y="3260725"/>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Cl</a:t>
            </a:r>
            <a:r>
              <a:rPr lang="en-US" altLang="en-US">
                <a:solidFill>
                  <a:srgbClr val="FF0000"/>
                </a:solidFill>
                <a:latin typeface="Elephant" panose="02020904090505020303" pitchFamily="18" charset="0"/>
              </a:rPr>
              <a:t> </a:t>
            </a:r>
          </a:p>
          <a:p>
            <a:pPr eaLnBrk="1" hangingPunct="1"/>
            <a:r>
              <a:rPr lang="en-US" altLang="en-US">
                <a:solidFill>
                  <a:srgbClr val="FF0000"/>
                </a:solidFill>
                <a:latin typeface="Elephant" panose="02020904090505020303" pitchFamily="18" charset="0"/>
              </a:rPr>
              <a:t>35.453 g Cl</a:t>
            </a:r>
          </a:p>
        </p:txBody>
      </p:sp>
      <p:sp>
        <p:nvSpPr>
          <p:cNvPr id="24588" name="Text Box 12"/>
          <p:cNvSpPr txBox="1">
            <a:spLocks noChangeArrowheads="1"/>
          </p:cNvSpPr>
          <p:nvPr/>
        </p:nvSpPr>
        <p:spPr bwMode="auto">
          <a:xfrm>
            <a:off x="5715000" y="329247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0.0451</a:t>
            </a:r>
            <a:r>
              <a:rPr lang="en-US" altLang="en-US" u="sng">
                <a:solidFill>
                  <a:srgbClr val="FF0000"/>
                </a:solidFill>
                <a:latin typeface="Elephant" panose="02020904090505020303" pitchFamily="18" charset="0"/>
              </a:rPr>
              <a:t>30</a:t>
            </a:r>
            <a:r>
              <a:rPr lang="en-US" altLang="en-US">
                <a:solidFill>
                  <a:srgbClr val="FF0000"/>
                </a:solidFill>
                <a:latin typeface="Elephant" panose="02020904090505020303" pitchFamily="18" charset="0"/>
              </a:rPr>
              <a:t> mol Cl</a:t>
            </a:r>
          </a:p>
        </p:txBody>
      </p:sp>
      <p:sp>
        <p:nvSpPr>
          <p:cNvPr id="24589" name="Text Box 13"/>
          <p:cNvSpPr txBox="1">
            <a:spLocks noChangeArrowheads="1"/>
          </p:cNvSpPr>
          <p:nvPr/>
        </p:nvSpPr>
        <p:spPr bwMode="auto">
          <a:xfrm>
            <a:off x="4267200" y="4038600"/>
            <a:ext cx="2971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To obtain the simplest ratio of moles, divide by the smaller value</a:t>
            </a:r>
          </a:p>
        </p:txBody>
      </p:sp>
      <p:sp>
        <p:nvSpPr>
          <p:cNvPr id="24590" name="Text Box 14"/>
          <p:cNvSpPr txBox="1">
            <a:spLocks noChangeArrowheads="1"/>
          </p:cNvSpPr>
          <p:nvPr/>
        </p:nvSpPr>
        <p:spPr bwMode="auto">
          <a:xfrm>
            <a:off x="6451600" y="26289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__________________</a:t>
            </a:r>
          </a:p>
          <a:p>
            <a:pPr eaLnBrk="1" hangingPunct="1"/>
            <a:r>
              <a:rPr lang="en-US" altLang="en-US" dirty="0">
                <a:solidFill>
                  <a:srgbClr val="FF0000"/>
                </a:solidFill>
                <a:latin typeface="Elephant" panose="02020904090505020303" pitchFamily="18" charset="0"/>
              </a:rPr>
              <a:t>0.0224</a:t>
            </a:r>
            <a:r>
              <a:rPr lang="en-US" altLang="en-US" u="sng" dirty="0">
                <a:solidFill>
                  <a:srgbClr val="FF0000"/>
                </a:solidFill>
                <a:latin typeface="Elephant" panose="02020904090505020303" pitchFamily="18" charset="0"/>
              </a:rPr>
              <a:t>55</a:t>
            </a:r>
            <a:r>
              <a:rPr lang="en-US" altLang="en-US" dirty="0">
                <a:solidFill>
                  <a:srgbClr val="FF0000"/>
                </a:solidFill>
                <a:latin typeface="Elephant" panose="02020904090505020303" pitchFamily="18" charset="0"/>
              </a:rPr>
              <a:t> </a:t>
            </a:r>
            <a:r>
              <a:rPr lang="en-US" altLang="en-US" dirty="0" err="1">
                <a:solidFill>
                  <a:srgbClr val="FF0000"/>
                </a:solidFill>
                <a:latin typeface="Elephant" panose="02020904090505020303" pitchFamily="18" charset="0"/>
              </a:rPr>
              <a:t>mol</a:t>
            </a:r>
            <a:r>
              <a:rPr lang="en-US" altLang="en-US" dirty="0">
                <a:solidFill>
                  <a:srgbClr val="FF0000"/>
                </a:solidFill>
                <a:latin typeface="Elephant" panose="02020904090505020303" pitchFamily="18" charset="0"/>
              </a:rPr>
              <a:t> </a:t>
            </a:r>
          </a:p>
        </p:txBody>
      </p:sp>
      <p:sp>
        <p:nvSpPr>
          <p:cNvPr id="24591" name="Text Box 15"/>
          <p:cNvSpPr txBox="1">
            <a:spLocks noChangeArrowheads="1"/>
          </p:cNvSpPr>
          <p:nvPr/>
        </p:nvSpPr>
        <p:spPr bwMode="auto">
          <a:xfrm>
            <a:off x="5988050" y="3336925"/>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0.0224</a:t>
            </a:r>
            <a:r>
              <a:rPr lang="en-US" altLang="en-US" u="sng">
                <a:solidFill>
                  <a:srgbClr val="FF0000"/>
                </a:solidFill>
                <a:latin typeface="Elephant" panose="02020904090505020303" pitchFamily="18" charset="0"/>
              </a:rPr>
              <a:t>55</a:t>
            </a:r>
            <a:r>
              <a:rPr lang="en-US" altLang="en-US">
                <a:solidFill>
                  <a:srgbClr val="FF0000"/>
                </a:solidFill>
                <a:latin typeface="Elephant" panose="02020904090505020303" pitchFamily="18" charset="0"/>
              </a:rPr>
              <a:t> mol </a:t>
            </a:r>
          </a:p>
        </p:txBody>
      </p:sp>
      <p:sp>
        <p:nvSpPr>
          <p:cNvPr id="24592" name="Text Box 16"/>
          <p:cNvSpPr txBox="1">
            <a:spLocks noChangeArrowheads="1"/>
          </p:cNvSpPr>
          <p:nvPr/>
        </p:nvSpPr>
        <p:spPr bwMode="auto">
          <a:xfrm>
            <a:off x="8763000" y="26670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1.00</a:t>
            </a:r>
          </a:p>
        </p:txBody>
      </p:sp>
      <p:sp>
        <p:nvSpPr>
          <p:cNvPr id="24593" name="Text Box 17"/>
          <p:cNvSpPr txBox="1">
            <a:spLocks noChangeArrowheads="1"/>
          </p:cNvSpPr>
          <p:nvPr/>
        </p:nvSpPr>
        <p:spPr bwMode="auto">
          <a:xfrm>
            <a:off x="8458200" y="33528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2.01</a:t>
            </a:r>
          </a:p>
        </p:txBody>
      </p:sp>
      <p:sp>
        <p:nvSpPr>
          <p:cNvPr id="24594" name="Text Box 18"/>
          <p:cNvSpPr txBox="1">
            <a:spLocks noChangeArrowheads="1"/>
          </p:cNvSpPr>
          <p:nvPr/>
        </p:nvSpPr>
        <p:spPr bwMode="auto">
          <a:xfrm>
            <a:off x="7086600" y="4114800"/>
            <a:ext cx="2971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If values are within 0.1, round to the nearest whole number</a:t>
            </a:r>
          </a:p>
        </p:txBody>
      </p:sp>
      <p:sp>
        <p:nvSpPr>
          <p:cNvPr id="24595" name="Text Box 19"/>
          <p:cNvSpPr txBox="1">
            <a:spLocks noChangeArrowheads="1"/>
          </p:cNvSpPr>
          <p:nvPr/>
        </p:nvSpPr>
        <p:spPr bwMode="auto">
          <a:xfrm>
            <a:off x="4495800" y="5410200"/>
            <a:ext cx="1295400"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CaCl</a:t>
            </a:r>
            <a:r>
              <a:rPr lang="en-US" altLang="en-US" baseline="-25000">
                <a:latin typeface="Elephant" panose="02020904090505020303" pitchFamily="18" charset="0"/>
              </a:rPr>
              <a:t>2</a:t>
            </a:r>
            <a:endParaRPr lang="en-US" altLang="en-US">
              <a:latin typeface="Elephant" panose="02020904090505020303" pitchFamily="18" charset="0"/>
            </a:endParaRPr>
          </a:p>
        </p:txBody>
      </p:sp>
    </p:spTree>
    <p:extLst>
      <p:ext uri="{BB962C8B-B14F-4D97-AF65-F5344CB8AC3E}">
        <p14:creationId xmlns:p14="http://schemas.microsoft.com/office/powerpoint/2010/main" val="1664662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dissolve">
                                      <p:cBhvr>
                                        <p:cTn id="7" dur="500"/>
                                        <p:tgtEl>
                                          <p:spTgt spid="2457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dissolve">
                                      <p:cBhvr>
                                        <p:cTn id="12" dur="500"/>
                                        <p:tgtEl>
                                          <p:spTgt spid="245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dissolve">
                                      <p:cBhvr>
                                        <p:cTn id="17" dur="500"/>
                                        <p:tgtEl>
                                          <p:spTgt spid="2457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81"/>
                                        </p:tgtEl>
                                        <p:attrNameLst>
                                          <p:attrName>style.visibility</p:attrName>
                                        </p:attrNameLst>
                                      </p:cBhvr>
                                      <p:to>
                                        <p:strVal val="visible"/>
                                      </p:to>
                                    </p:set>
                                    <p:animEffect transition="in" filter="dissolve">
                                      <p:cBhvr>
                                        <p:cTn id="22" dur="500"/>
                                        <p:tgtEl>
                                          <p:spTgt spid="245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dissolve">
                                      <p:cBhvr>
                                        <p:cTn id="27" dur="500"/>
                                        <p:tgtEl>
                                          <p:spTgt spid="2457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82"/>
                                        </p:tgtEl>
                                        <p:attrNameLst>
                                          <p:attrName>style.visibility</p:attrName>
                                        </p:attrNameLst>
                                      </p:cBhvr>
                                      <p:to>
                                        <p:strVal val="visible"/>
                                      </p:to>
                                    </p:set>
                                    <p:animEffect transition="in" filter="dissolve">
                                      <p:cBhvr>
                                        <p:cTn id="32" dur="500"/>
                                        <p:tgtEl>
                                          <p:spTgt spid="245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583"/>
                                        </p:tgtEl>
                                        <p:attrNameLst>
                                          <p:attrName>style.visibility</p:attrName>
                                        </p:attrNameLst>
                                      </p:cBhvr>
                                      <p:to>
                                        <p:strVal val="visible"/>
                                      </p:to>
                                    </p:set>
                                    <p:animEffect transition="in" filter="dissolve">
                                      <p:cBhvr>
                                        <p:cTn id="37" dur="500"/>
                                        <p:tgtEl>
                                          <p:spTgt spid="245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4584"/>
                                        </p:tgtEl>
                                        <p:attrNameLst>
                                          <p:attrName>style.visibility</p:attrName>
                                        </p:attrNameLst>
                                      </p:cBhvr>
                                      <p:to>
                                        <p:strVal val="visible"/>
                                      </p:to>
                                    </p:set>
                                    <p:animEffect transition="in" filter="dissolve">
                                      <p:cBhvr>
                                        <p:cTn id="42" dur="500"/>
                                        <p:tgtEl>
                                          <p:spTgt spid="245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585"/>
                                        </p:tgtEl>
                                        <p:attrNameLst>
                                          <p:attrName>style.visibility</p:attrName>
                                        </p:attrNameLst>
                                      </p:cBhvr>
                                      <p:to>
                                        <p:strVal val="visible"/>
                                      </p:to>
                                    </p:set>
                                    <p:animEffect transition="in" filter="dissolve">
                                      <p:cBhvr>
                                        <p:cTn id="47" dur="500"/>
                                        <p:tgtEl>
                                          <p:spTgt spid="2458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4586"/>
                                        </p:tgtEl>
                                        <p:attrNameLst>
                                          <p:attrName>style.visibility</p:attrName>
                                        </p:attrNameLst>
                                      </p:cBhvr>
                                      <p:to>
                                        <p:strVal val="visible"/>
                                      </p:to>
                                    </p:set>
                                    <p:animEffect transition="in" filter="dissolve">
                                      <p:cBhvr>
                                        <p:cTn id="52" dur="500"/>
                                        <p:tgtEl>
                                          <p:spTgt spid="245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4587"/>
                                        </p:tgtEl>
                                        <p:attrNameLst>
                                          <p:attrName>style.visibility</p:attrName>
                                        </p:attrNameLst>
                                      </p:cBhvr>
                                      <p:to>
                                        <p:strVal val="visible"/>
                                      </p:to>
                                    </p:set>
                                    <p:animEffect transition="in" filter="dissolve">
                                      <p:cBhvr>
                                        <p:cTn id="57" dur="500"/>
                                        <p:tgtEl>
                                          <p:spTgt spid="245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588"/>
                                        </p:tgtEl>
                                        <p:attrNameLst>
                                          <p:attrName>style.visibility</p:attrName>
                                        </p:attrNameLst>
                                      </p:cBhvr>
                                      <p:to>
                                        <p:strVal val="visible"/>
                                      </p:to>
                                    </p:set>
                                    <p:animEffect transition="in" filter="dissolve">
                                      <p:cBhvr>
                                        <p:cTn id="62" dur="500"/>
                                        <p:tgtEl>
                                          <p:spTgt spid="245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4589"/>
                                        </p:tgtEl>
                                        <p:attrNameLst>
                                          <p:attrName>style.visibility</p:attrName>
                                        </p:attrNameLst>
                                      </p:cBhvr>
                                      <p:to>
                                        <p:strVal val="visible"/>
                                      </p:to>
                                    </p:set>
                                    <p:animEffect transition="in" filter="dissolve">
                                      <p:cBhvr>
                                        <p:cTn id="67" dur="500"/>
                                        <p:tgtEl>
                                          <p:spTgt spid="2458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4590"/>
                                        </p:tgtEl>
                                        <p:attrNameLst>
                                          <p:attrName>style.visibility</p:attrName>
                                        </p:attrNameLst>
                                      </p:cBhvr>
                                      <p:to>
                                        <p:strVal val="visible"/>
                                      </p:to>
                                    </p:set>
                                    <p:animEffect transition="in" filter="dissolve">
                                      <p:cBhvr>
                                        <p:cTn id="72" dur="500"/>
                                        <p:tgtEl>
                                          <p:spTgt spid="2459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4591"/>
                                        </p:tgtEl>
                                        <p:attrNameLst>
                                          <p:attrName>style.visibility</p:attrName>
                                        </p:attrNameLst>
                                      </p:cBhvr>
                                      <p:to>
                                        <p:strVal val="visible"/>
                                      </p:to>
                                    </p:set>
                                    <p:animEffect transition="in" filter="dissolve">
                                      <p:cBhvr>
                                        <p:cTn id="77" dur="500"/>
                                        <p:tgtEl>
                                          <p:spTgt spid="2459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xit" presetSubtype="0" fill="hold" grpId="1" nodeType="clickEffect">
                                  <p:stCondLst>
                                    <p:cond delay="0"/>
                                  </p:stCondLst>
                                  <p:childTnLst>
                                    <p:animEffect transition="out" filter="dissolve">
                                      <p:cBhvr>
                                        <p:cTn id="81" dur="500"/>
                                        <p:tgtEl>
                                          <p:spTgt spid="24589"/>
                                        </p:tgtEl>
                                      </p:cBhvr>
                                    </p:animEffect>
                                    <p:set>
                                      <p:cBhvr>
                                        <p:cTn id="82" dur="1" fill="hold">
                                          <p:stCondLst>
                                            <p:cond delay="499"/>
                                          </p:stCondLst>
                                        </p:cTn>
                                        <p:tgtEl>
                                          <p:spTgt spid="24589"/>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4592"/>
                                        </p:tgtEl>
                                        <p:attrNameLst>
                                          <p:attrName>style.visibility</p:attrName>
                                        </p:attrNameLst>
                                      </p:cBhvr>
                                      <p:to>
                                        <p:strVal val="visible"/>
                                      </p:to>
                                    </p:set>
                                    <p:animEffect transition="in" filter="dissolve">
                                      <p:cBhvr>
                                        <p:cTn id="87" dur="500"/>
                                        <p:tgtEl>
                                          <p:spTgt spid="2459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4593"/>
                                        </p:tgtEl>
                                        <p:attrNameLst>
                                          <p:attrName>style.visibility</p:attrName>
                                        </p:attrNameLst>
                                      </p:cBhvr>
                                      <p:to>
                                        <p:strVal val="visible"/>
                                      </p:to>
                                    </p:set>
                                    <p:animEffect transition="in" filter="dissolve">
                                      <p:cBhvr>
                                        <p:cTn id="92" dur="500"/>
                                        <p:tgtEl>
                                          <p:spTgt spid="2459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4594"/>
                                        </p:tgtEl>
                                        <p:attrNameLst>
                                          <p:attrName>style.visibility</p:attrName>
                                        </p:attrNameLst>
                                      </p:cBhvr>
                                      <p:to>
                                        <p:strVal val="visible"/>
                                      </p:to>
                                    </p:set>
                                    <p:animEffect transition="in" filter="dissolve">
                                      <p:cBhvr>
                                        <p:cTn id="97" dur="500"/>
                                        <p:tgtEl>
                                          <p:spTgt spid="2459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xit" presetSubtype="0" fill="hold" grpId="1" nodeType="clickEffect">
                                  <p:stCondLst>
                                    <p:cond delay="0"/>
                                  </p:stCondLst>
                                  <p:childTnLst>
                                    <p:animEffect transition="out" filter="dissolve">
                                      <p:cBhvr>
                                        <p:cTn id="101" dur="500"/>
                                        <p:tgtEl>
                                          <p:spTgt spid="24594"/>
                                        </p:tgtEl>
                                      </p:cBhvr>
                                    </p:animEffect>
                                    <p:set>
                                      <p:cBhvr>
                                        <p:cTn id="102" dur="1" fill="hold">
                                          <p:stCondLst>
                                            <p:cond delay="499"/>
                                          </p:stCondLst>
                                        </p:cTn>
                                        <p:tgtEl>
                                          <p:spTgt spid="24594"/>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4595"/>
                                        </p:tgtEl>
                                        <p:attrNameLst>
                                          <p:attrName>style.visibility</p:attrName>
                                        </p:attrNameLst>
                                      </p:cBhvr>
                                      <p:to>
                                        <p:strVal val="visible"/>
                                      </p:to>
                                    </p:set>
                                    <p:animEffect transition="in" filter="dissolve">
                                      <p:cBhvr>
                                        <p:cTn id="107" dur="500"/>
                                        <p:tgtEl>
                                          <p:spTgt spid="2459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9" presetClass="exit" presetSubtype="0" fill="hold" grpId="1" nodeType="clickEffect">
                                  <p:stCondLst>
                                    <p:cond delay="0"/>
                                  </p:stCondLst>
                                  <p:childTnLst>
                                    <p:animEffect transition="out" filter="dissolve">
                                      <p:cBhvr>
                                        <p:cTn id="111" dur="500"/>
                                        <p:tgtEl>
                                          <p:spTgt spid="24595"/>
                                        </p:tgtEl>
                                      </p:cBhvr>
                                    </p:animEffect>
                                    <p:set>
                                      <p:cBhvr>
                                        <p:cTn id="112" dur="1" fill="hold">
                                          <p:stCondLst>
                                            <p:cond delay="499"/>
                                          </p:stCondLst>
                                        </p:cTn>
                                        <p:tgtEl>
                                          <p:spTgt spid="245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P spid="24583" grpId="0"/>
      <p:bldP spid="24584" grpId="0"/>
      <p:bldP spid="24585" grpId="0"/>
      <p:bldP spid="24586" grpId="0"/>
      <p:bldP spid="24587" grpId="0"/>
      <p:bldP spid="24588" grpId="0"/>
      <p:bldP spid="24589" grpId="0"/>
      <p:bldP spid="24589" grpId="1"/>
      <p:bldP spid="24590" grpId="0"/>
      <p:bldP spid="24591" grpId="0"/>
      <p:bldP spid="24592" grpId="0"/>
      <p:bldP spid="24593" grpId="0"/>
      <p:bldP spid="24594" grpId="0"/>
      <p:bldP spid="24594" grpId="1"/>
      <p:bldP spid="24595" grpId="0" animBg="1"/>
      <p:bldP spid="2459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752600" y="304801"/>
            <a:ext cx="8686800" cy="4525963"/>
          </a:xfrm>
        </p:spPr>
        <p:txBody>
          <a:bodyPr/>
          <a:lstStyle/>
          <a:p>
            <a:pPr eaLnBrk="1" hangingPunct="1">
              <a:buFontTx/>
              <a:buNone/>
            </a:pPr>
            <a:r>
              <a:rPr lang="en-US" altLang="en-US" sz="1800">
                <a:latin typeface="Arial Narrow" panose="020B0606020202030204" pitchFamily="34" charset="0"/>
              </a:rPr>
              <a:t>Determine the empirical formula for a compound that contains 40.0 % C, 6.71 % H and 53.3 % O.   When %'s are given merely assume that you have ______ g of the compound.</a:t>
            </a:r>
            <a:r>
              <a:rPr lang="en-US" altLang="en-US" smtClean="0"/>
              <a:t> </a:t>
            </a:r>
          </a:p>
        </p:txBody>
      </p:sp>
      <p:sp>
        <p:nvSpPr>
          <p:cNvPr id="25604" name="Text Box 4"/>
          <p:cNvSpPr txBox="1">
            <a:spLocks noChangeArrowheads="1"/>
          </p:cNvSpPr>
          <p:nvPr/>
        </p:nvSpPr>
        <p:spPr bwMode="auto">
          <a:xfrm>
            <a:off x="6400800" y="749301"/>
            <a:ext cx="80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100</a:t>
            </a:r>
          </a:p>
        </p:txBody>
      </p:sp>
      <p:sp>
        <p:nvSpPr>
          <p:cNvPr id="25605" name="Text Box 5"/>
          <p:cNvSpPr txBox="1">
            <a:spLocks noChangeArrowheads="1"/>
          </p:cNvSpPr>
          <p:nvPr/>
        </p:nvSpPr>
        <p:spPr bwMode="auto">
          <a:xfrm>
            <a:off x="1905000" y="13716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C = </a:t>
            </a:r>
          </a:p>
        </p:txBody>
      </p:sp>
      <p:sp>
        <p:nvSpPr>
          <p:cNvPr id="25606" name="Text Box 6"/>
          <p:cNvSpPr txBox="1">
            <a:spLocks noChangeArrowheads="1"/>
          </p:cNvSpPr>
          <p:nvPr/>
        </p:nvSpPr>
        <p:spPr bwMode="auto">
          <a:xfrm>
            <a:off x="1828800" y="2016126"/>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H = </a:t>
            </a:r>
          </a:p>
        </p:txBody>
      </p:sp>
      <p:sp>
        <p:nvSpPr>
          <p:cNvPr id="25607" name="Text Box 7"/>
          <p:cNvSpPr txBox="1">
            <a:spLocks noChangeArrowheads="1"/>
          </p:cNvSpPr>
          <p:nvPr/>
        </p:nvSpPr>
        <p:spPr bwMode="auto">
          <a:xfrm>
            <a:off x="1828800" y="26289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O = </a:t>
            </a:r>
          </a:p>
        </p:txBody>
      </p:sp>
      <p:sp>
        <p:nvSpPr>
          <p:cNvPr id="25608" name="Text Box 8"/>
          <p:cNvSpPr txBox="1">
            <a:spLocks noChangeArrowheads="1"/>
          </p:cNvSpPr>
          <p:nvPr/>
        </p:nvSpPr>
        <p:spPr bwMode="auto">
          <a:xfrm>
            <a:off x="3095625" y="133985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40.0 g C </a:t>
            </a:r>
          </a:p>
        </p:txBody>
      </p:sp>
      <p:sp>
        <p:nvSpPr>
          <p:cNvPr id="25609" name="Text Box 9"/>
          <p:cNvSpPr txBox="1">
            <a:spLocks noChangeArrowheads="1"/>
          </p:cNvSpPr>
          <p:nvPr/>
        </p:nvSpPr>
        <p:spPr bwMode="auto">
          <a:xfrm>
            <a:off x="4191000" y="12954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C</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12.011 g C</a:t>
            </a:r>
          </a:p>
        </p:txBody>
      </p:sp>
      <p:sp>
        <p:nvSpPr>
          <p:cNvPr id="25610" name="Text Box 10"/>
          <p:cNvSpPr txBox="1">
            <a:spLocks noChangeArrowheads="1"/>
          </p:cNvSpPr>
          <p:nvPr/>
        </p:nvSpPr>
        <p:spPr bwMode="auto">
          <a:xfrm>
            <a:off x="5410200" y="13716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3.33</a:t>
            </a:r>
            <a:r>
              <a:rPr lang="en-US" altLang="en-US" u="sng">
                <a:solidFill>
                  <a:srgbClr val="FF0000"/>
                </a:solidFill>
                <a:latin typeface="Elephant" panose="02020904090505020303" pitchFamily="18" charset="0"/>
              </a:rPr>
              <a:t>02</a:t>
            </a:r>
            <a:r>
              <a:rPr lang="en-US" altLang="en-US">
                <a:solidFill>
                  <a:srgbClr val="FF0000"/>
                </a:solidFill>
                <a:latin typeface="Elephant" panose="02020904090505020303" pitchFamily="18" charset="0"/>
              </a:rPr>
              <a:t> mol C</a:t>
            </a:r>
          </a:p>
        </p:txBody>
      </p:sp>
      <p:sp>
        <p:nvSpPr>
          <p:cNvPr id="25611" name="Text Box 11"/>
          <p:cNvSpPr txBox="1">
            <a:spLocks noChangeArrowheads="1"/>
          </p:cNvSpPr>
          <p:nvPr/>
        </p:nvSpPr>
        <p:spPr bwMode="auto">
          <a:xfrm>
            <a:off x="3060700" y="1997076"/>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6.71 g H </a:t>
            </a:r>
          </a:p>
        </p:txBody>
      </p:sp>
      <p:sp>
        <p:nvSpPr>
          <p:cNvPr id="25612" name="Text Box 12"/>
          <p:cNvSpPr txBox="1">
            <a:spLocks noChangeArrowheads="1"/>
          </p:cNvSpPr>
          <p:nvPr/>
        </p:nvSpPr>
        <p:spPr bwMode="auto">
          <a:xfrm>
            <a:off x="4219575" y="19812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H</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1.008 g H</a:t>
            </a:r>
          </a:p>
        </p:txBody>
      </p:sp>
      <p:sp>
        <p:nvSpPr>
          <p:cNvPr id="25613" name="Text Box 13"/>
          <p:cNvSpPr txBox="1">
            <a:spLocks noChangeArrowheads="1"/>
          </p:cNvSpPr>
          <p:nvPr/>
        </p:nvSpPr>
        <p:spPr bwMode="auto">
          <a:xfrm>
            <a:off x="5410200" y="20447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6.65</a:t>
            </a:r>
            <a:r>
              <a:rPr lang="en-US" altLang="en-US" u="sng">
                <a:solidFill>
                  <a:srgbClr val="FF0000"/>
                </a:solidFill>
                <a:latin typeface="Elephant" panose="02020904090505020303" pitchFamily="18" charset="0"/>
              </a:rPr>
              <a:t>67</a:t>
            </a:r>
            <a:r>
              <a:rPr lang="en-US" altLang="en-US">
                <a:solidFill>
                  <a:srgbClr val="FF0000"/>
                </a:solidFill>
                <a:latin typeface="Elephant" panose="02020904090505020303" pitchFamily="18" charset="0"/>
              </a:rPr>
              <a:t> mol H</a:t>
            </a:r>
          </a:p>
        </p:txBody>
      </p:sp>
      <p:sp>
        <p:nvSpPr>
          <p:cNvPr id="25614" name="Text Box 14"/>
          <p:cNvSpPr txBox="1">
            <a:spLocks noChangeArrowheads="1"/>
          </p:cNvSpPr>
          <p:nvPr/>
        </p:nvSpPr>
        <p:spPr bwMode="auto">
          <a:xfrm>
            <a:off x="3124200" y="260985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53.3 g O </a:t>
            </a:r>
          </a:p>
        </p:txBody>
      </p:sp>
      <p:sp>
        <p:nvSpPr>
          <p:cNvPr id="25615" name="Text Box 15"/>
          <p:cNvSpPr txBox="1">
            <a:spLocks noChangeArrowheads="1"/>
          </p:cNvSpPr>
          <p:nvPr/>
        </p:nvSpPr>
        <p:spPr bwMode="auto">
          <a:xfrm>
            <a:off x="4213225" y="260985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O</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15.999 g O</a:t>
            </a:r>
          </a:p>
        </p:txBody>
      </p:sp>
      <p:sp>
        <p:nvSpPr>
          <p:cNvPr id="25616" name="Text Box 16"/>
          <p:cNvSpPr txBox="1">
            <a:spLocks noChangeArrowheads="1"/>
          </p:cNvSpPr>
          <p:nvPr/>
        </p:nvSpPr>
        <p:spPr bwMode="auto">
          <a:xfrm>
            <a:off x="5486400" y="267017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3.33</a:t>
            </a:r>
            <a:r>
              <a:rPr lang="en-US" altLang="en-US" u="sng">
                <a:solidFill>
                  <a:srgbClr val="FF0000"/>
                </a:solidFill>
                <a:latin typeface="Elephant" panose="02020904090505020303" pitchFamily="18" charset="0"/>
              </a:rPr>
              <a:t>15</a:t>
            </a:r>
            <a:r>
              <a:rPr lang="en-US" altLang="en-US">
                <a:solidFill>
                  <a:srgbClr val="FF0000"/>
                </a:solidFill>
                <a:latin typeface="Elephant" panose="02020904090505020303" pitchFamily="18" charset="0"/>
              </a:rPr>
              <a:t> mol O</a:t>
            </a:r>
          </a:p>
        </p:txBody>
      </p:sp>
      <p:sp>
        <p:nvSpPr>
          <p:cNvPr id="25617" name="Text Box 17"/>
          <p:cNvSpPr txBox="1">
            <a:spLocks noChangeArrowheads="1"/>
          </p:cNvSpPr>
          <p:nvPr/>
        </p:nvSpPr>
        <p:spPr bwMode="auto">
          <a:xfrm>
            <a:off x="5670550" y="1431925"/>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3.33</a:t>
            </a:r>
            <a:r>
              <a:rPr lang="en-US" altLang="en-US" u="sng">
                <a:solidFill>
                  <a:srgbClr val="FF0000"/>
                </a:solidFill>
                <a:latin typeface="Elephant" panose="02020904090505020303" pitchFamily="18" charset="0"/>
              </a:rPr>
              <a:t>02</a:t>
            </a:r>
            <a:r>
              <a:rPr lang="en-US" altLang="en-US">
                <a:solidFill>
                  <a:srgbClr val="FF0000"/>
                </a:solidFill>
                <a:latin typeface="Elephant" panose="02020904090505020303" pitchFamily="18" charset="0"/>
              </a:rPr>
              <a:t> mol </a:t>
            </a:r>
          </a:p>
        </p:txBody>
      </p:sp>
      <p:sp>
        <p:nvSpPr>
          <p:cNvPr id="25618" name="Text Box 18"/>
          <p:cNvSpPr txBox="1">
            <a:spLocks noChangeArrowheads="1"/>
          </p:cNvSpPr>
          <p:nvPr/>
        </p:nvSpPr>
        <p:spPr bwMode="auto">
          <a:xfrm>
            <a:off x="5692775" y="2714625"/>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3.33</a:t>
            </a:r>
            <a:r>
              <a:rPr lang="en-US" altLang="en-US" u="sng">
                <a:solidFill>
                  <a:srgbClr val="FF0000"/>
                </a:solidFill>
                <a:latin typeface="Elephant" panose="02020904090505020303" pitchFamily="18" charset="0"/>
              </a:rPr>
              <a:t>02</a:t>
            </a:r>
            <a:r>
              <a:rPr lang="en-US" altLang="en-US">
                <a:solidFill>
                  <a:srgbClr val="FF0000"/>
                </a:solidFill>
                <a:latin typeface="Elephant" panose="02020904090505020303" pitchFamily="18" charset="0"/>
              </a:rPr>
              <a:t> mol </a:t>
            </a:r>
          </a:p>
        </p:txBody>
      </p:sp>
      <p:sp>
        <p:nvSpPr>
          <p:cNvPr id="25619" name="Text Box 19"/>
          <p:cNvSpPr txBox="1">
            <a:spLocks noChangeArrowheads="1"/>
          </p:cNvSpPr>
          <p:nvPr/>
        </p:nvSpPr>
        <p:spPr bwMode="auto">
          <a:xfrm>
            <a:off x="5661025" y="2105025"/>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3.33</a:t>
            </a:r>
            <a:r>
              <a:rPr lang="en-US" altLang="en-US" u="sng">
                <a:solidFill>
                  <a:srgbClr val="FF0000"/>
                </a:solidFill>
                <a:latin typeface="Elephant" panose="02020904090505020303" pitchFamily="18" charset="0"/>
              </a:rPr>
              <a:t>02</a:t>
            </a:r>
            <a:r>
              <a:rPr lang="en-US" altLang="en-US">
                <a:solidFill>
                  <a:srgbClr val="FF0000"/>
                </a:solidFill>
                <a:latin typeface="Elephant" panose="02020904090505020303" pitchFamily="18" charset="0"/>
              </a:rPr>
              <a:t> mol </a:t>
            </a:r>
          </a:p>
        </p:txBody>
      </p:sp>
      <p:sp>
        <p:nvSpPr>
          <p:cNvPr id="25620" name="Text Box 20"/>
          <p:cNvSpPr txBox="1">
            <a:spLocks noChangeArrowheads="1"/>
          </p:cNvSpPr>
          <p:nvPr/>
        </p:nvSpPr>
        <p:spPr bwMode="auto">
          <a:xfrm>
            <a:off x="7924800" y="16002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1.00</a:t>
            </a:r>
          </a:p>
        </p:txBody>
      </p:sp>
      <p:sp>
        <p:nvSpPr>
          <p:cNvPr id="25621" name="Text Box 21"/>
          <p:cNvSpPr txBox="1">
            <a:spLocks noChangeArrowheads="1"/>
          </p:cNvSpPr>
          <p:nvPr/>
        </p:nvSpPr>
        <p:spPr bwMode="auto">
          <a:xfrm>
            <a:off x="7924800" y="21336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2.00</a:t>
            </a:r>
          </a:p>
        </p:txBody>
      </p:sp>
      <p:sp>
        <p:nvSpPr>
          <p:cNvPr id="25622" name="Text Box 22"/>
          <p:cNvSpPr txBox="1">
            <a:spLocks noChangeArrowheads="1"/>
          </p:cNvSpPr>
          <p:nvPr/>
        </p:nvSpPr>
        <p:spPr bwMode="auto">
          <a:xfrm>
            <a:off x="7924800" y="27432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1.00</a:t>
            </a:r>
          </a:p>
        </p:txBody>
      </p:sp>
      <p:sp>
        <p:nvSpPr>
          <p:cNvPr id="25623" name="Text Box 23"/>
          <p:cNvSpPr txBox="1">
            <a:spLocks noChangeArrowheads="1"/>
          </p:cNvSpPr>
          <p:nvPr/>
        </p:nvSpPr>
        <p:spPr bwMode="auto">
          <a:xfrm>
            <a:off x="8991600" y="2209800"/>
            <a:ext cx="1295400"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CH</a:t>
            </a:r>
            <a:r>
              <a:rPr lang="en-US" altLang="en-US" baseline="-25000">
                <a:latin typeface="Elephant" panose="02020904090505020303" pitchFamily="18" charset="0"/>
              </a:rPr>
              <a:t>2</a:t>
            </a:r>
            <a:r>
              <a:rPr lang="en-US" altLang="en-US">
                <a:latin typeface="Elephant" panose="02020904090505020303" pitchFamily="18" charset="0"/>
              </a:rPr>
              <a:t>O</a:t>
            </a:r>
          </a:p>
        </p:txBody>
      </p:sp>
      <p:sp>
        <p:nvSpPr>
          <p:cNvPr id="25624" name="Rectangle 24"/>
          <p:cNvSpPr>
            <a:spLocks noChangeArrowheads="1"/>
          </p:cNvSpPr>
          <p:nvPr/>
        </p:nvSpPr>
        <p:spPr bwMode="auto">
          <a:xfrm>
            <a:off x="1752601" y="3505200"/>
            <a:ext cx="8101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Determine the empirical formula for a compound that contains 25.9 % Nitrogen and </a:t>
            </a:r>
          </a:p>
          <a:p>
            <a:pPr eaLnBrk="1" hangingPunct="1"/>
            <a:r>
              <a:rPr lang="en-US" altLang="en-US" dirty="0">
                <a:latin typeface="Arial Narrow" panose="020B0606020202030204" pitchFamily="34" charset="0"/>
              </a:rPr>
              <a:t>74.1 % Oxygen.  This example will show what to do when the mole ratio is not a whole number.</a:t>
            </a:r>
          </a:p>
        </p:txBody>
      </p:sp>
      <p:sp>
        <p:nvSpPr>
          <p:cNvPr id="25625" name="Text Box 25"/>
          <p:cNvSpPr txBox="1">
            <a:spLocks noChangeArrowheads="1"/>
          </p:cNvSpPr>
          <p:nvPr/>
        </p:nvSpPr>
        <p:spPr bwMode="auto">
          <a:xfrm>
            <a:off x="1905000" y="42672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N = </a:t>
            </a:r>
          </a:p>
        </p:txBody>
      </p:sp>
      <p:sp>
        <p:nvSpPr>
          <p:cNvPr id="25626" name="Text Box 26"/>
          <p:cNvSpPr txBox="1">
            <a:spLocks noChangeArrowheads="1"/>
          </p:cNvSpPr>
          <p:nvPr/>
        </p:nvSpPr>
        <p:spPr bwMode="auto">
          <a:xfrm>
            <a:off x="3200400" y="42672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25.9 g N </a:t>
            </a:r>
          </a:p>
        </p:txBody>
      </p:sp>
      <p:sp>
        <p:nvSpPr>
          <p:cNvPr id="25627" name="Text Box 27"/>
          <p:cNvSpPr txBox="1">
            <a:spLocks noChangeArrowheads="1"/>
          </p:cNvSpPr>
          <p:nvPr/>
        </p:nvSpPr>
        <p:spPr bwMode="auto">
          <a:xfrm>
            <a:off x="4343400" y="4264025"/>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N</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14.007 g N</a:t>
            </a:r>
          </a:p>
        </p:txBody>
      </p:sp>
      <p:sp>
        <p:nvSpPr>
          <p:cNvPr id="25628" name="Text Box 28"/>
          <p:cNvSpPr txBox="1">
            <a:spLocks noChangeArrowheads="1"/>
          </p:cNvSpPr>
          <p:nvPr/>
        </p:nvSpPr>
        <p:spPr bwMode="auto">
          <a:xfrm>
            <a:off x="5715000" y="43307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1.84</a:t>
            </a:r>
            <a:r>
              <a:rPr lang="en-US" altLang="en-US" u="sng">
                <a:solidFill>
                  <a:srgbClr val="FF0000"/>
                </a:solidFill>
                <a:latin typeface="Elephant" panose="02020904090505020303" pitchFamily="18" charset="0"/>
              </a:rPr>
              <a:t>91</a:t>
            </a:r>
            <a:r>
              <a:rPr lang="en-US" altLang="en-US">
                <a:solidFill>
                  <a:srgbClr val="FF0000"/>
                </a:solidFill>
                <a:latin typeface="Elephant" panose="02020904090505020303" pitchFamily="18" charset="0"/>
              </a:rPr>
              <a:t> mol N</a:t>
            </a:r>
          </a:p>
        </p:txBody>
      </p:sp>
      <p:sp>
        <p:nvSpPr>
          <p:cNvPr id="25629" name="Text Box 29"/>
          <p:cNvSpPr txBox="1">
            <a:spLocks noChangeArrowheads="1"/>
          </p:cNvSpPr>
          <p:nvPr/>
        </p:nvSpPr>
        <p:spPr bwMode="auto">
          <a:xfrm>
            <a:off x="1905000" y="52578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O = </a:t>
            </a:r>
          </a:p>
        </p:txBody>
      </p:sp>
      <p:sp>
        <p:nvSpPr>
          <p:cNvPr id="25630" name="Text Box 30"/>
          <p:cNvSpPr txBox="1">
            <a:spLocks noChangeArrowheads="1"/>
          </p:cNvSpPr>
          <p:nvPr/>
        </p:nvSpPr>
        <p:spPr bwMode="auto">
          <a:xfrm>
            <a:off x="3165475" y="52578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74.1 g O </a:t>
            </a:r>
          </a:p>
        </p:txBody>
      </p:sp>
      <p:sp>
        <p:nvSpPr>
          <p:cNvPr id="25631" name="Text Box 31"/>
          <p:cNvSpPr txBox="1">
            <a:spLocks noChangeArrowheads="1"/>
          </p:cNvSpPr>
          <p:nvPr/>
        </p:nvSpPr>
        <p:spPr bwMode="auto">
          <a:xfrm>
            <a:off x="4146550" y="52578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O</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15.999 g O</a:t>
            </a:r>
          </a:p>
        </p:txBody>
      </p:sp>
      <p:sp>
        <p:nvSpPr>
          <p:cNvPr id="25632" name="Text Box 32"/>
          <p:cNvSpPr txBox="1">
            <a:spLocks noChangeArrowheads="1"/>
          </p:cNvSpPr>
          <p:nvPr/>
        </p:nvSpPr>
        <p:spPr bwMode="auto">
          <a:xfrm>
            <a:off x="5486400" y="54102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4.63</a:t>
            </a:r>
            <a:r>
              <a:rPr lang="en-US" altLang="en-US" u="sng">
                <a:solidFill>
                  <a:srgbClr val="FF0000"/>
                </a:solidFill>
                <a:latin typeface="Elephant" panose="02020904090505020303" pitchFamily="18" charset="0"/>
              </a:rPr>
              <a:t>15</a:t>
            </a:r>
            <a:r>
              <a:rPr lang="en-US" altLang="en-US">
                <a:solidFill>
                  <a:srgbClr val="FF0000"/>
                </a:solidFill>
                <a:latin typeface="Elephant" panose="02020904090505020303" pitchFamily="18" charset="0"/>
              </a:rPr>
              <a:t> mol O</a:t>
            </a:r>
          </a:p>
        </p:txBody>
      </p:sp>
      <p:sp>
        <p:nvSpPr>
          <p:cNvPr id="25633" name="Text Box 33"/>
          <p:cNvSpPr txBox="1">
            <a:spLocks noChangeArrowheads="1"/>
          </p:cNvSpPr>
          <p:nvPr/>
        </p:nvSpPr>
        <p:spPr bwMode="auto">
          <a:xfrm>
            <a:off x="5975350" y="442595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a:t>
            </a:r>
          </a:p>
          <a:p>
            <a:pPr eaLnBrk="1" hangingPunct="1"/>
            <a:r>
              <a:rPr lang="en-US" altLang="en-US">
                <a:solidFill>
                  <a:srgbClr val="FF0000"/>
                </a:solidFill>
                <a:latin typeface="Elephant" panose="02020904090505020303" pitchFamily="18" charset="0"/>
              </a:rPr>
              <a:t>1.84</a:t>
            </a:r>
            <a:r>
              <a:rPr lang="en-US" altLang="en-US" u="sng">
                <a:solidFill>
                  <a:srgbClr val="FF0000"/>
                </a:solidFill>
                <a:latin typeface="Elephant" panose="02020904090505020303" pitchFamily="18" charset="0"/>
              </a:rPr>
              <a:t>91</a:t>
            </a:r>
            <a:r>
              <a:rPr lang="en-US" altLang="en-US">
                <a:solidFill>
                  <a:srgbClr val="FF0000"/>
                </a:solidFill>
                <a:latin typeface="Elephant" panose="02020904090505020303" pitchFamily="18" charset="0"/>
              </a:rPr>
              <a:t> mol </a:t>
            </a:r>
          </a:p>
        </p:txBody>
      </p:sp>
      <p:sp>
        <p:nvSpPr>
          <p:cNvPr id="25634" name="Text Box 34"/>
          <p:cNvSpPr txBox="1">
            <a:spLocks noChangeArrowheads="1"/>
          </p:cNvSpPr>
          <p:nvPr/>
        </p:nvSpPr>
        <p:spPr bwMode="auto">
          <a:xfrm>
            <a:off x="5743575" y="5464175"/>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a:t>
            </a:r>
          </a:p>
          <a:p>
            <a:pPr eaLnBrk="1" hangingPunct="1"/>
            <a:r>
              <a:rPr lang="en-US" altLang="en-US">
                <a:solidFill>
                  <a:srgbClr val="FF0000"/>
                </a:solidFill>
                <a:latin typeface="Elephant" panose="02020904090505020303" pitchFamily="18" charset="0"/>
              </a:rPr>
              <a:t>1.84</a:t>
            </a:r>
            <a:r>
              <a:rPr lang="en-US" altLang="en-US" u="sng">
                <a:solidFill>
                  <a:srgbClr val="FF0000"/>
                </a:solidFill>
                <a:latin typeface="Elephant" panose="02020904090505020303" pitchFamily="18" charset="0"/>
              </a:rPr>
              <a:t>91</a:t>
            </a:r>
            <a:r>
              <a:rPr lang="en-US" altLang="en-US">
                <a:solidFill>
                  <a:srgbClr val="FF0000"/>
                </a:solidFill>
                <a:latin typeface="Elephant" panose="02020904090505020303" pitchFamily="18" charset="0"/>
              </a:rPr>
              <a:t> mol </a:t>
            </a:r>
          </a:p>
        </p:txBody>
      </p:sp>
      <p:sp>
        <p:nvSpPr>
          <p:cNvPr id="25635" name="Text Box 35"/>
          <p:cNvSpPr txBox="1">
            <a:spLocks noChangeArrowheads="1"/>
          </p:cNvSpPr>
          <p:nvPr/>
        </p:nvSpPr>
        <p:spPr bwMode="auto">
          <a:xfrm>
            <a:off x="7924800" y="45720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1.00</a:t>
            </a:r>
          </a:p>
        </p:txBody>
      </p:sp>
      <p:sp>
        <p:nvSpPr>
          <p:cNvPr id="25636" name="Text Box 36"/>
          <p:cNvSpPr txBox="1">
            <a:spLocks noChangeArrowheads="1"/>
          </p:cNvSpPr>
          <p:nvPr/>
        </p:nvSpPr>
        <p:spPr bwMode="auto">
          <a:xfrm>
            <a:off x="7696200" y="54864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2.50</a:t>
            </a:r>
          </a:p>
        </p:txBody>
      </p:sp>
      <p:sp>
        <p:nvSpPr>
          <p:cNvPr id="25637" name="Text Box 37"/>
          <p:cNvSpPr txBox="1">
            <a:spLocks noChangeArrowheads="1"/>
          </p:cNvSpPr>
          <p:nvPr/>
        </p:nvSpPr>
        <p:spPr bwMode="auto">
          <a:xfrm>
            <a:off x="2895600" y="5942014"/>
            <a:ext cx="2971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Not within 0.1, multiply each by a # so that each will be a whole #</a:t>
            </a:r>
          </a:p>
        </p:txBody>
      </p:sp>
      <p:sp>
        <p:nvSpPr>
          <p:cNvPr id="25638" name="Text Box 38"/>
          <p:cNvSpPr txBox="1">
            <a:spLocks noChangeArrowheads="1"/>
          </p:cNvSpPr>
          <p:nvPr/>
        </p:nvSpPr>
        <p:spPr bwMode="auto">
          <a:xfrm>
            <a:off x="8728075" y="454025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x 2</a:t>
            </a:r>
          </a:p>
        </p:txBody>
      </p:sp>
      <p:sp>
        <p:nvSpPr>
          <p:cNvPr id="25639" name="Text Box 39"/>
          <p:cNvSpPr txBox="1">
            <a:spLocks noChangeArrowheads="1"/>
          </p:cNvSpPr>
          <p:nvPr/>
        </p:nvSpPr>
        <p:spPr bwMode="auto">
          <a:xfrm>
            <a:off x="8528050" y="547052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x 2</a:t>
            </a:r>
          </a:p>
        </p:txBody>
      </p:sp>
      <p:sp>
        <p:nvSpPr>
          <p:cNvPr id="25640" name="Text Box 40"/>
          <p:cNvSpPr txBox="1">
            <a:spLocks noChangeArrowheads="1"/>
          </p:cNvSpPr>
          <p:nvPr/>
        </p:nvSpPr>
        <p:spPr bwMode="auto">
          <a:xfrm>
            <a:off x="9245600" y="454025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a:t>
            </a:r>
          </a:p>
        </p:txBody>
      </p:sp>
      <p:sp>
        <p:nvSpPr>
          <p:cNvPr id="25641" name="Text Box 41"/>
          <p:cNvSpPr txBox="1">
            <a:spLocks noChangeArrowheads="1"/>
          </p:cNvSpPr>
          <p:nvPr/>
        </p:nvSpPr>
        <p:spPr bwMode="auto">
          <a:xfrm>
            <a:off x="9023350" y="546735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5</a:t>
            </a:r>
          </a:p>
        </p:txBody>
      </p:sp>
      <p:sp>
        <p:nvSpPr>
          <p:cNvPr id="25642" name="Text Box 42"/>
          <p:cNvSpPr txBox="1">
            <a:spLocks noChangeArrowheads="1"/>
          </p:cNvSpPr>
          <p:nvPr/>
        </p:nvSpPr>
        <p:spPr bwMode="auto">
          <a:xfrm>
            <a:off x="8610600" y="5029201"/>
            <a:ext cx="1295400" cy="4667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N</a:t>
            </a:r>
            <a:r>
              <a:rPr lang="en-US" altLang="en-US" baseline="-25000">
                <a:latin typeface="Elephant" panose="02020904090505020303" pitchFamily="18" charset="0"/>
              </a:rPr>
              <a:t>2</a:t>
            </a:r>
            <a:r>
              <a:rPr lang="en-US" altLang="en-US">
                <a:latin typeface="Elephant" panose="02020904090505020303" pitchFamily="18" charset="0"/>
              </a:rPr>
              <a:t>O</a:t>
            </a:r>
            <a:r>
              <a:rPr lang="en-US" altLang="en-US" sz="2400" b="1" baseline="-25000">
                <a:latin typeface="Arial Narrow" panose="020B0606020202030204" pitchFamily="34" charset="0"/>
              </a:rPr>
              <a:t>5</a:t>
            </a:r>
            <a:endParaRPr lang="en-US" altLang="en-US" sz="2400" b="1">
              <a:latin typeface="Arial Narrow" panose="020B0606020202030204" pitchFamily="34" charset="0"/>
            </a:endParaRPr>
          </a:p>
        </p:txBody>
      </p:sp>
    </p:spTree>
    <p:extLst>
      <p:ext uri="{BB962C8B-B14F-4D97-AF65-F5344CB8AC3E}">
        <p14:creationId xmlns:p14="http://schemas.microsoft.com/office/powerpoint/2010/main" val="1361915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dissolve">
                                      <p:cBhvr>
                                        <p:cTn id="12" dur="500"/>
                                        <p:tgtEl>
                                          <p:spTgt spid="25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5"/>
                                        </p:tgtEl>
                                        <p:attrNameLst>
                                          <p:attrName>style.visibility</p:attrName>
                                        </p:attrNameLst>
                                      </p:cBhvr>
                                      <p:to>
                                        <p:strVal val="visible"/>
                                      </p:to>
                                    </p:set>
                                    <p:animEffect transition="in" filter="dissolve">
                                      <p:cBhvr>
                                        <p:cTn id="17" dur="500"/>
                                        <p:tgtEl>
                                          <p:spTgt spid="256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dissolve">
                                      <p:cBhvr>
                                        <p:cTn id="22" dur="500"/>
                                        <p:tgtEl>
                                          <p:spTgt spid="256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07"/>
                                        </p:tgtEl>
                                        <p:attrNameLst>
                                          <p:attrName>style.visibility</p:attrName>
                                        </p:attrNameLst>
                                      </p:cBhvr>
                                      <p:to>
                                        <p:strVal val="visible"/>
                                      </p:to>
                                    </p:set>
                                    <p:animEffect transition="in" filter="dissolve">
                                      <p:cBhvr>
                                        <p:cTn id="27" dur="500"/>
                                        <p:tgtEl>
                                          <p:spTgt spid="256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608"/>
                                        </p:tgtEl>
                                        <p:attrNameLst>
                                          <p:attrName>style.visibility</p:attrName>
                                        </p:attrNameLst>
                                      </p:cBhvr>
                                      <p:to>
                                        <p:strVal val="visible"/>
                                      </p:to>
                                    </p:set>
                                    <p:animEffect transition="in" filter="dissolve">
                                      <p:cBhvr>
                                        <p:cTn id="32" dur="500"/>
                                        <p:tgtEl>
                                          <p:spTgt spid="256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609"/>
                                        </p:tgtEl>
                                        <p:attrNameLst>
                                          <p:attrName>style.visibility</p:attrName>
                                        </p:attrNameLst>
                                      </p:cBhvr>
                                      <p:to>
                                        <p:strVal val="visible"/>
                                      </p:to>
                                    </p:set>
                                    <p:animEffect transition="in" filter="dissolve">
                                      <p:cBhvr>
                                        <p:cTn id="37" dur="500"/>
                                        <p:tgtEl>
                                          <p:spTgt spid="256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611"/>
                                        </p:tgtEl>
                                        <p:attrNameLst>
                                          <p:attrName>style.visibility</p:attrName>
                                        </p:attrNameLst>
                                      </p:cBhvr>
                                      <p:to>
                                        <p:strVal val="visible"/>
                                      </p:to>
                                    </p:set>
                                    <p:animEffect transition="in" filter="dissolve">
                                      <p:cBhvr>
                                        <p:cTn id="42" dur="500"/>
                                        <p:tgtEl>
                                          <p:spTgt spid="256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5612"/>
                                        </p:tgtEl>
                                        <p:attrNameLst>
                                          <p:attrName>style.visibility</p:attrName>
                                        </p:attrNameLst>
                                      </p:cBhvr>
                                      <p:to>
                                        <p:strVal val="visible"/>
                                      </p:to>
                                    </p:set>
                                    <p:animEffect transition="in" filter="dissolve">
                                      <p:cBhvr>
                                        <p:cTn id="47" dur="500"/>
                                        <p:tgtEl>
                                          <p:spTgt spid="256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614"/>
                                        </p:tgtEl>
                                        <p:attrNameLst>
                                          <p:attrName>style.visibility</p:attrName>
                                        </p:attrNameLst>
                                      </p:cBhvr>
                                      <p:to>
                                        <p:strVal val="visible"/>
                                      </p:to>
                                    </p:set>
                                    <p:animEffect transition="in" filter="dissolve">
                                      <p:cBhvr>
                                        <p:cTn id="52" dur="500"/>
                                        <p:tgtEl>
                                          <p:spTgt spid="256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5615"/>
                                        </p:tgtEl>
                                        <p:attrNameLst>
                                          <p:attrName>style.visibility</p:attrName>
                                        </p:attrNameLst>
                                      </p:cBhvr>
                                      <p:to>
                                        <p:strVal val="visible"/>
                                      </p:to>
                                    </p:set>
                                    <p:animEffect transition="in" filter="dissolve">
                                      <p:cBhvr>
                                        <p:cTn id="57" dur="500"/>
                                        <p:tgtEl>
                                          <p:spTgt spid="256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5610"/>
                                        </p:tgtEl>
                                        <p:attrNameLst>
                                          <p:attrName>style.visibility</p:attrName>
                                        </p:attrNameLst>
                                      </p:cBhvr>
                                      <p:to>
                                        <p:strVal val="visible"/>
                                      </p:to>
                                    </p:set>
                                    <p:animEffect transition="in" filter="dissolve">
                                      <p:cBhvr>
                                        <p:cTn id="62" dur="500"/>
                                        <p:tgtEl>
                                          <p:spTgt spid="256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5613"/>
                                        </p:tgtEl>
                                        <p:attrNameLst>
                                          <p:attrName>style.visibility</p:attrName>
                                        </p:attrNameLst>
                                      </p:cBhvr>
                                      <p:to>
                                        <p:strVal val="visible"/>
                                      </p:to>
                                    </p:set>
                                    <p:animEffect transition="in" filter="dissolve">
                                      <p:cBhvr>
                                        <p:cTn id="67" dur="500"/>
                                        <p:tgtEl>
                                          <p:spTgt spid="2561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5616"/>
                                        </p:tgtEl>
                                        <p:attrNameLst>
                                          <p:attrName>style.visibility</p:attrName>
                                        </p:attrNameLst>
                                      </p:cBhvr>
                                      <p:to>
                                        <p:strVal val="visible"/>
                                      </p:to>
                                    </p:set>
                                    <p:animEffect transition="in" filter="dissolve">
                                      <p:cBhvr>
                                        <p:cTn id="72" dur="500"/>
                                        <p:tgtEl>
                                          <p:spTgt spid="256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5617"/>
                                        </p:tgtEl>
                                        <p:attrNameLst>
                                          <p:attrName>style.visibility</p:attrName>
                                        </p:attrNameLst>
                                      </p:cBhvr>
                                      <p:to>
                                        <p:strVal val="visible"/>
                                      </p:to>
                                    </p:set>
                                    <p:animEffect transition="in" filter="dissolve">
                                      <p:cBhvr>
                                        <p:cTn id="77" dur="500"/>
                                        <p:tgtEl>
                                          <p:spTgt spid="2561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5619"/>
                                        </p:tgtEl>
                                        <p:attrNameLst>
                                          <p:attrName>style.visibility</p:attrName>
                                        </p:attrNameLst>
                                      </p:cBhvr>
                                      <p:to>
                                        <p:strVal val="visible"/>
                                      </p:to>
                                    </p:set>
                                    <p:animEffect transition="in" filter="dissolve">
                                      <p:cBhvr>
                                        <p:cTn id="82" dur="500"/>
                                        <p:tgtEl>
                                          <p:spTgt spid="2561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5618"/>
                                        </p:tgtEl>
                                        <p:attrNameLst>
                                          <p:attrName>style.visibility</p:attrName>
                                        </p:attrNameLst>
                                      </p:cBhvr>
                                      <p:to>
                                        <p:strVal val="visible"/>
                                      </p:to>
                                    </p:set>
                                    <p:animEffect transition="in" filter="dissolve">
                                      <p:cBhvr>
                                        <p:cTn id="87" dur="500"/>
                                        <p:tgtEl>
                                          <p:spTgt spid="2561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5620"/>
                                        </p:tgtEl>
                                        <p:attrNameLst>
                                          <p:attrName>style.visibility</p:attrName>
                                        </p:attrNameLst>
                                      </p:cBhvr>
                                      <p:to>
                                        <p:strVal val="visible"/>
                                      </p:to>
                                    </p:set>
                                    <p:animEffect transition="in" filter="dissolve">
                                      <p:cBhvr>
                                        <p:cTn id="92" dur="500"/>
                                        <p:tgtEl>
                                          <p:spTgt spid="2562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5621"/>
                                        </p:tgtEl>
                                        <p:attrNameLst>
                                          <p:attrName>style.visibility</p:attrName>
                                        </p:attrNameLst>
                                      </p:cBhvr>
                                      <p:to>
                                        <p:strVal val="visible"/>
                                      </p:to>
                                    </p:set>
                                    <p:animEffect transition="in" filter="dissolve">
                                      <p:cBhvr>
                                        <p:cTn id="97" dur="500"/>
                                        <p:tgtEl>
                                          <p:spTgt spid="2562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5622"/>
                                        </p:tgtEl>
                                        <p:attrNameLst>
                                          <p:attrName>style.visibility</p:attrName>
                                        </p:attrNameLst>
                                      </p:cBhvr>
                                      <p:to>
                                        <p:strVal val="visible"/>
                                      </p:to>
                                    </p:set>
                                    <p:animEffect transition="in" filter="dissolve">
                                      <p:cBhvr>
                                        <p:cTn id="102" dur="500"/>
                                        <p:tgtEl>
                                          <p:spTgt spid="2562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5623"/>
                                        </p:tgtEl>
                                        <p:attrNameLst>
                                          <p:attrName>style.visibility</p:attrName>
                                        </p:attrNameLst>
                                      </p:cBhvr>
                                      <p:to>
                                        <p:strVal val="visible"/>
                                      </p:to>
                                    </p:set>
                                    <p:animEffect transition="in" filter="dissolve">
                                      <p:cBhvr>
                                        <p:cTn id="107" dur="500"/>
                                        <p:tgtEl>
                                          <p:spTgt spid="2562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9" presetClass="entr" presetSubtype="0" fill="hold" nodeType="clickEffect">
                                  <p:stCondLst>
                                    <p:cond delay="0"/>
                                  </p:stCondLst>
                                  <p:childTnLst>
                                    <p:set>
                                      <p:cBhvr>
                                        <p:cTn id="111" dur="1" fill="hold">
                                          <p:stCondLst>
                                            <p:cond delay="0"/>
                                          </p:stCondLst>
                                        </p:cTn>
                                        <p:tgtEl>
                                          <p:spTgt spid="25624">
                                            <p:txEl>
                                              <p:pRg st="0" end="0"/>
                                            </p:txEl>
                                          </p:spTgt>
                                        </p:tgtEl>
                                        <p:attrNameLst>
                                          <p:attrName>style.visibility</p:attrName>
                                        </p:attrNameLst>
                                      </p:cBhvr>
                                      <p:to>
                                        <p:strVal val="visible"/>
                                      </p:to>
                                    </p:set>
                                    <p:animEffect transition="in" filter="dissolve">
                                      <p:cBhvr>
                                        <p:cTn id="112" dur="500"/>
                                        <p:tgtEl>
                                          <p:spTgt spid="25624">
                                            <p:txEl>
                                              <p:pRg st="0" end="0"/>
                                            </p:txEl>
                                          </p:spTgt>
                                        </p:tgtEl>
                                      </p:cBhvr>
                                    </p:animEffect>
                                  </p:childTnLst>
                                </p:cTn>
                              </p:par>
                              <p:par>
                                <p:cTn id="113" presetID="9" presetClass="entr" presetSubtype="0" fill="hold" nodeType="withEffect">
                                  <p:stCondLst>
                                    <p:cond delay="0"/>
                                  </p:stCondLst>
                                  <p:childTnLst>
                                    <p:set>
                                      <p:cBhvr>
                                        <p:cTn id="114" dur="1" fill="hold">
                                          <p:stCondLst>
                                            <p:cond delay="0"/>
                                          </p:stCondLst>
                                        </p:cTn>
                                        <p:tgtEl>
                                          <p:spTgt spid="25624">
                                            <p:txEl>
                                              <p:pRg st="1" end="1"/>
                                            </p:txEl>
                                          </p:spTgt>
                                        </p:tgtEl>
                                        <p:attrNameLst>
                                          <p:attrName>style.visibility</p:attrName>
                                        </p:attrNameLst>
                                      </p:cBhvr>
                                      <p:to>
                                        <p:strVal val="visible"/>
                                      </p:to>
                                    </p:set>
                                    <p:animEffect transition="in" filter="dissolve">
                                      <p:cBhvr>
                                        <p:cTn id="115" dur="500"/>
                                        <p:tgtEl>
                                          <p:spTgt spid="25624">
                                            <p:txEl>
                                              <p:pRg st="1" end="1"/>
                                            </p:txEl>
                                          </p:spTgt>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25625"/>
                                        </p:tgtEl>
                                        <p:attrNameLst>
                                          <p:attrName>style.visibility</p:attrName>
                                        </p:attrNameLst>
                                      </p:cBhvr>
                                      <p:to>
                                        <p:strVal val="visible"/>
                                      </p:to>
                                    </p:set>
                                    <p:animEffect transition="in" filter="dissolve">
                                      <p:cBhvr>
                                        <p:cTn id="120" dur="500"/>
                                        <p:tgtEl>
                                          <p:spTgt spid="25625"/>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25626"/>
                                        </p:tgtEl>
                                        <p:attrNameLst>
                                          <p:attrName>style.visibility</p:attrName>
                                        </p:attrNameLst>
                                      </p:cBhvr>
                                      <p:to>
                                        <p:strVal val="visible"/>
                                      </p:to>
                                    </p:set>
                                    <p:animEffect transition="in" filter="dissolve">
                                      <p:cBhvr>
                                        <p:cTn id="125" dur="500"/>
                                        <p:tgtEl>
                                          <p:spTgt spid="25626"/>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25627"/>
                                        </p:tgtEl>
                                        <p:attrNameLst>
                                          <p:attrName>style.visibility</p:attrName>
                                        </p:attrNameLst>
                                      </p:cBhvr>
                                      <p:to>
                                        <p:strVal val="visible"/>
                                      </p:to>
                                    </p:set>
                                    <p:animEffect transition="in" filter="dissolve">
                                      <p:cBhvr>
                                        <p:cTn id="130" dur="500"/>
                                        <p:tgtEl>
                                          <p:spTgt spid="25627"/>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25629"/>
                                        </p:tgtEl>
                                        <p:attrNameLst>
                                          <p:attrName>style.visibility</p:attrName>
                                        </p:attrNameLst>
                                      </p:cBhvr>
                                      <p:to>
                                        <p:strVal val="visible"/>
                                      </p:to>
                                    </p:set>
                                    <p:animEffect transition="in" filter="dissolve">
                                      <p:cBhvr>
                                        <p:cTn id="135" dur="500"/>
                                        <p:tgtEl>
                                          <p:spTgt spid="2562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25630"/>
                                        </p:tgtEl>
                                        <p:attrNameLst>
                                          <p:attrName>style.visibility</p:attrName>
                                        </p:attrNameLst>
                                      </p:cBhvr>
                                      <p:to>
                                        <p:strVal val="visible"/>
                                      </p:to>
                                    </p:set>
                                    <p:animEffect transition="in" filter="dissolve">
                                      <p:cBhvr>
                                        <p:cTn id="140" dur="500"/>
                                        <p:tgtEl>
                                          <p:spTgt spid="25630"/>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25631"/>
                                        </p:tgtEl>
                                        <p:attrNameLst>
                                          <p:attrName>style.visibility</p:attrName>
                                        </p:attrNameLst>
                                      </p:cBhvr>
                                      <p:to>
                                        <p:strVal val="visible"/>
                                      </p:to>
                                    </p:set>
                                    <p:animEffect transition="in" filter="dissolve">
                                      <p:cBhvr>
                                        <p:cTn id="145" dur="500"/>
                                        <p:tgtEl>
                                          <p:spTgt spid="25631"/>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25628"/>
                                        </p:tgtEl>
                                        <p:attrNameLst>
                                          <p:attrName>style.visibility</p:attrName>
                                        </p:attrNameLst>
                                      </p:cBhvr>
                                      <p:to>
                                        <p:strVal val="visible"/>
                                      </p:to>
                                    </p:set>
                                    <p:animEffect transition="in" filter="dissolve">
                                      <p:cBhvr>
                                        <p:cTn id="150" dur="500"/>
                                        <p:tgtEl>
                                          <p:spTgt spid="25628"/>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25632"/>
                                        </p:tgtEl>
                                        <p:attrNameLst>
                                          <p:attrName>style.visibility</p:attrName>
                                        </p:attrNameLst>
                                      </p:cBhvr>
                                      <p:to>
                                        <p:strVal val="visible"/>
                                      </p:to>
                                    </p:set>
                                    <p:animEffect transition="in" filter="dissolve">
                                      <p:cBhvr>
                                        <p:cTn id="155" dur="500"/>
                                        <p:tgtEl>
                                          <p:spTgt spid="25632"/>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25633"/>
                                        </p:tgtEl>
                                        <p:attrNameLst>
                                          <p:attrName>style.visibility</p:attrName>
                                        </p:attrNameLst>
                                      </p:cBhvr>
                                      <p:to>
                                        <p:strVal val="visible"/>
                                      </p:to>
                                    </p:set>
                                    <p:animEffect transition="in" filter="dissolve">
                                      <p:cBhvr>
                                        <p:cTn id="160" dur="500"/>
                                        <p:tgtEl>
                                          <p:spTgt spid="25633"/>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25634"/>
                                        </p:tgtEl>
                                        <p:attrNameLst>
                                          <p:attrName>style.visibility</p:attrName>
                                        </p:attrNameLst>
                                      </p:cBhvr>
                                      <p:to>
                                        <p:strVal val="visible"/>
                                      </p:to>
                                    </p:set>
                                    <p:animEffect transition="in" filter="dissolve">
                                      <p:cBhvr>
                                        <p:cTn id="165" dur="500"/>
                                        <p:tgtEl>
                                          <p:spTgt spid="25634"/>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25635"/>
                                        </p:tgtEl>
                                        <p:attrNameLst>
                                          <p:attrName>style.visibility</p:attrName>
                                        </p:attrNameLst>
                                      </p:cBhvr>
                                      <p:to>
                                        <p:strVal val="visible"/>
                                      </p:to>
                                    </p:set>
                                    <p:animEffect transition="in" filter="dissolve">
                                      <p:cBhvr>
                                        <p:cTn id="170" dur="500"/>
                                        <p:tgtEl>
                                          <p:spTgt spid="25635"/>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25636"/>
                                        </p:tgtEl>
                                        <p:attrNameLst>
                                          <p:attrName>style.visibility</p:attrName>
                                        </p:attrNameLst>
                                      </p:cBhvr>
                                      <p:to>
                                        <p:strVal val="visible"/>
                                      </p:to>
                                    </p:set>
                                    <p:animEffect transition="in" filter="dissolve">
                                      <p:cBhvr>
                                        <p:cTn id="175" dur="500"/>
                                        <p:tgtEl>
                                          <p:spTgt spid="25636"/>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9" presetClass="entr" presetSubtype="0" fill="hold" grpId="0" nodeType="clickEffect">
                                  <p:stCondLst>
                                    <p:cond delay="0"/>
                                  </p:stCondLst>
                                  <p:childTnLst>
                                    <p:set>
                                      <p:cBhvr>
                                        <p:cTn id="179" dur="1" fill="hold">
                                          <p:stCondLst>
                                            <p:cond delay="0"/>
                                          </p:stCondLst>
                                        </p:cTn>
                                        <p:tgtEl>
                                          <p:spTgt spid="25637"/>
                                        </p:tgtEl>
                                        <p:attrNameLst>
                                          <p:attrName>style.visibility</p:attrName>
                                        </p:attrNameLst>
                                      </p:cBhvr>
                                      <p:to>
                                        <p:strVal val="visible"/>
                                      </p:to>
                                    </p:set>
                                    <p:animEffect transition="in" filter="dissolve">
                                      <p:cBhvr>
                                        <p:cTn id="180" dur="500"/>
                                        <p:tgtEl>
                                          <p:spTgt spid="25637"/>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25638"/>
                                        </p:tgtEl>
                                        <p:attrNameLst>
                                          <p:attrName>style.visibility</p:attrName>
                                        </p:attrNameLst>
                                      </p:cBhvr>
                                      <p:to>
                                        <p:strVal val="visible"/>
                                      </p:to>
                                    </p:set>
                                    <p:animEffect transition="in" filter="dissolve">
                                      <p:cBhvr>
                                        <p:cTn id="185" dur="500"/>
                                        <p:tgtEl>
                                          <p:spTgt spid="25638"/>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9" presetClass="entr" presetSubtype="0" fill="hold" grpId="0" nodeType="clickEffect">
                                  <p:stCondLst>
                                    <p:cond delay="0"/>
                                  </p:stCondLst>
                                  <p:childTnLst>
                                    <p:set>
                                      <p:cBhvr>
                                        <p:cTn id="189" dur="1" fill="hold">
                                          <p:stCondLst>
                                            <p:cond delay="0"/>
                                          </p:stCondLst>
                                        </p:cTn>
                                        <p:tgtEl>
                                          <p:spTgt spid="25639"/>
                                        </p:tgtEl>
                                        <p:attrNameLst>
                                          <p:attrName>style.visibility</p:attrName>
                                        </p:attrNameLst>
                                      </p:cBhvr>
                                      <p:to>
                                        <p:strVal val="visible"/>
                                      </p:to>
                                    </p:set>
                                    <p:animEffect transition="in" filter="dissolve">
                                      <p:cBhvr>
                                        <p:cTn id="190" dur="500"/>
                                        <p:tgtEl>
                                          <p:spTgt spid="25639"/>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9" presetClass="entr" presetSubtype="0" fill="hold" grpId="0" nodeType="clickEffect">
                                  <p:stCondLst>
                                    <p:cond delay="0"/>
                                  </p:stCondLst>
                                  <p:childTnLst>
                                    <p:set>
                                      <p:cBhvr>
                                        <p:cTn id="194" dur="1" fill="hold">
                                          <p:stCondLst>
                                            <p:cond delay="0"/>
                                          </p:stCondLst>
                                        </p:cTn>
                                        <p:tgtEl>
                                          <p:spTgt spid="25640"/>
                                        </p:tgtEl>
                                        <p:attrNameLst>
                                          <p:attrName>style.visibility</p:attrName>
                                        </p:attrNameLst>
                                      </p:cBhvr>
                                      <p:to>
                                        <p:strVal val="visible"/>
                                      </p:to>
                                    </p:set>
                                    <p:animEffect transition="in" filter="dissolve">
                                      <p:cBhvr>
                                        <p:cTn id="195" dur="500"/>
                                        <p:tgtEl>
                                          <p:spTgt spid="25640"/>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9" presetClass="entr" presetSubtype="0" fill="hold" grpId="0" nodeType="clickEffect">
                                  <p:stCondLst>
                                    <p:cond delay="0"/>
                                  </p:stCondLst>
                                  <p:childTnLst>
                                    <p:set>
                                      <p:cBhvr>
                                        <p:cTn id="199" dur="1" fill="hold">
                                          <p:stCondLst>
                                            <p:cond delay="0"/>
                                          </p:stCondLst>
                                        </p:cTn>
                                        <p:tgtEl>
                                          <p:spTgt spid="25641"/>
                                        </p:tgtEl>
                                        <p:attrNameLst>
                                          <p:attrName>style.visibility</p:attrName>
                                        </p:attrNameLst>
                                      </p:cBhvr>
                                      <p:to>
                                        <p:strVal val="visible"/>
                                      </p:to>
                                    </p:set>
                                    <p:animEffect transition="in" filter="dissolve">
                                      <p:cBhvr>
                                        <p:cTn id="200" dur="500"/>
                                        <p:tgtEl>
                                          <p:spTgt spid="25641"/>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9" presetClass="exit" presetSubtype="0" fill="hold" grpId="1" nodeType="clickEffect">
                                  <p:stCondLst>
                                    <p:cond delay="0"/>
                                  </p:stCondLst>
                                  <p:childTnLst>
                                    <p:animEffect transition="out" filter="dissolve">
                                      <p:cBhvr>
                                        <p:cTn id="204" dur="500"/>
                                        <p:tgtEl>
                                          <p:spTgt spid="25637"/>
                                        </p:tgtEl>
                                      </p:cBhvr>
                                    </p:animEffect>
                                    <p:set>
                                      <p:cBhvr>
                                        <p:cTn id="205" dur="1" fill="hold">
                                          <p:stCondLst>
                                            <p:cond delay="499"/>
                                          </p:stCondLst>
                                        </p:cTn>
                                        <p:tgtEl>
                                          <p:spTgt spid="25637"/>
                                        </p:tgtEl>
                                        <p:attrNameLst>
                                          <p:attrName>style.visibility</p:attrName>
                                        </p:attrNameLst>
                                      </p:cBhvr>
                                      <p:to>
                                        <p:strVal val="hidden"/>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25642"/>
                                        </p:tgtEl>
                                        <p:attrNameLst>
                                          <p:attrName>style.visibility</p:attrName>
                                        </p:attrNameLst>
                                      </p:cBhvr>
                                      <p:to>
                                        <p:strVal val="visible"/>
                                      </p:to>
                                    </p:set>
                                    <p:animEffect transition="in" filter="dissolve">
                                      <p:cBhvr>
                                        <p:cTn id="210" dur="500"/>
                                        <p:tgtEl>
                                          <p:spTgt spid="25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P spid="25606" grpId="0"/>
      <p:bldP spid="25607" grpId="0"/>
      <p:bldP spid="25608" grpId="0"/>
      <p:bldP spid="25609" grpId="0"/>
      <p:bldP spid="25610" grpId="0"/>
      <p:bldP spid="25611" grpId="0"/>
      <p:bldP spid="25612" grpId="0"/>
      <p:bldP spid="25613" grpId="0"/>
      <p:bldP spid="25614" grpId="0"/>
      <p:bldP spid="25615" grpId="0"/>
      <p:bldP spid="25616" grpId="0"/>
      <p:bldP spid="25617" grpId="0"/>
      <p:bldP spid="25618" grpId="0"/>
      <p:bldP spid="25619" grpId="0"/>
      <p:bldP spid="25620" grpId="0"/>
      <p:bldP spid="25621" grpId="0"/>
      <p:bldP spid="25622" grpId="0"/>
      <p:bldP spid="25623" grpId="0" animBg="1"/>
      <p:bldP spid="25625" grpId="0"/>
      <p:bldP spid="25626" grpId="0"/>
      <p:bldP spid="25627" grpId="0"/>
      <p:bldP spid="25628" grpId="0"/>
      <p:bldP spid="25629" grpId="0"/>
      <p:bldP spid="25630" grpId="0"/>
      <p:bldP spid="25631" grpId="0"/>
      <p:bldP spid="25632" grpId="0"/>
      <p:bldP spid="25633" grpId="0"/>
      <p:bldP spid="25634" grpId="0"/>
      <p:bldP spid="25635" grpId="0"/>
      <p:bldP spid="25636" grpId="0"/>
      <p:bldP spid="25637" grpId="0"/>
      <p:bldP spid="25637" grpId="1"/>
      <p:bldP spid="25638" grpId="0"/>
      <p:bldP spid="25639" grpId="0"/>
      <p:bldP spid="25640" grpId="0"/>
      <p:bldP spid="25641" grpId="0"/>
      <p:bldP spid="256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524000" y="5080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Na = </a:t>
            </a:r>
          </a:p>
        </p:txBody>
      </p:sp>
      <p:sp>
        <p:nvSpPr>
          <p:cNvPr id="31748" name="Text Box 4"/>
          <p:cNvSpPr txBox="1">
            <a:spLocks noChangeArrowheads="1"/>
          </p:cNvSpPr>
          <p:nvPr/>
        </p:nvSpPr>
        <p:spPr bwMode="auto">
          <a:xfrm>
            <a:off x="1524000" y="10668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S = </a:t>
            </a:r>
          </a:p>
        </p:txBody>
      </p:sp>
      <p:sp>
        <p:nvSpPr>
          <p:cNvPr id="31749" name="Text Box 5"/>
          <p:cNvSpPr txBox="1">
            <a:spLocks noChangeArrowheads="1"/>
          </p:cNvSpPr>
          <p:nvPr/>
        </p:nvSpPr>
        <p:spPr bwMode="auto">
          <a:xfrm>
            <a:off x="1524000" y="17526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O = </a:t>
            </a:r>
          </a:p>
        </p:txBody>
      </p:sp>
      <p:sp>
        <p:nvSpPr>
          <p:cNvPr id="31750" name="Text Box 6"/>
          <p:cNvSpPr txBox="1">
            <a:spLocks noChangeArrowheads="1"/>
          </p:cNvSpPr>
          <p:nvPr/>
        </p:nvSpPr>
        <p:spPr bwMode="auto">
          <a:xfrm>
            <a:off x="2895600" y="492126"/>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32.38 g Na </a:t>
            </a:r>
          </a:p>
        </p:txBody>
      </p:sp>
      <p:sp>
        <p:nvSpPr>
          <p:cNvPr id="31751" name="Text Box 7"/>
          <p:cNvSpPr txBox="1">
            <a:spLocks noChangeArrowheads="1"/>
          </p:cNvSpPr>
          <p:nvPr/>
        </p:nvSpPr>
        <p:spPr bwMode="auto">
          <a:xfrm>
            <a:off x="4254500" y="447675"/>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Na</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22.999 g Na</a:t>
            </a:r>
          </a:p>
        </p:txBody>
      </p:sp>
      <p:sp>
        <p:nvSpPr>
          <p:cNvPr id="31752" name="Text Box 8"/>
          <p:cNvSpPr txBox="1">
            <a:spLocks noChangeArrowheads="1"/>
          </p:cNvSpPr>
          <p:nvPr/>
        </p:nvSpPr>
        <p:spPr bwMode="auto">
          <a:xfrm>
            <a:off x="5638800" y="38417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1.407</a:t>
            </a:r>
            <a:r>
              <a:rPr lang="en-US" altLang="en-US" u="sng">
                <a:solidFill>
                  <a:srgbClr val="FF0000"/>
                </a:solidFill>
                <a:latin typeface="Elephant" panose="02020904090505020303" pitchFamily="18" charset="0"/>
              </a:rPr>
              <a:t>89</a:t>
            </a:r>
            <a:r>
              <a:rPr lang="en-US" altLang="en-US">
                <a:solidFill>
                  <a:srgbClr val="FF0000"/>
                </a:solidFill>
                <a:latin typeface="Elephant" panose="02020904090505020303" pitchFamily="18" charset="0"/>
              </a:rPr>
              <a:t> mol Na</a:t>
            </a:r>
          </a:p>
        </p:txBody>
      </p:sp>
      <p:sp>
        <p:nvSpPr>
          <p:cNvPr id="31753" name="Text Box 9"/>
          <p:cNvSpPr txBox="1">
            <a:spLocks noChangeArrowheads="1"/>
          </p:cNvSpPr>
          <p:nvPr/>
        </p:nvSpPr>
        <p:spPr bwMode="auto">
          <a:xfrm>
            <a:off x="2720975" y="1050926"/>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22.65 g S </a:t>
            </a:r>
          </a:p>
        </p:txBody>
      </p:sp>
      <p:sp>
        <p:nvSpPr>
          <p:cNvPr id="31754" name="Text Box 10"/>
          <p:cNvSpPr txBox="1">
            <a:spLocks noChangeArrowheads="1"/>
          </p:cNvSpPr>
          <p:nvPr/>
        </p:nvSpPr>
        <p:spPr bwMode="auto">
          <a:xfrm>
            <a:off x="3984625" y="1006475"/>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S</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32.064 g S</a:t>
            </a:r>
          </a:p>
        </p:txBody>
      </p:sp>
      <p:sp>
        <p:nvSpPr>
          <p:cNvPr id="31755" name="Text Box 11"/>
          <p:cNvSpPr txBox="1">
            <a:spLocks noChangeArrowheads="1"/>
          </p:cNvSpPr>
          <p:nvPr/>
        </p:nvSpPr>
        <p:spPr bwMode="auto">
          <a:xfrm>
            <a:off x="5334000" y="10668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0.7064</a:t>
            </a:r>
            <a:r>
              <a:rPr lang="en-US" altLang="en-US" u="sng">
                <a:solidFill>
                  <a:srgbClr val="FF0000"/>
                </a:solidFill>
                <a:latin typeface="Elephant" panose="02020904090505020303" pitchFamily="18" charset="0"/>
              </a:rPr>
              <a:t>00</a:t>
            </a:r>
            <a:r>
              <a:rPr lang="en-US" altLang="en-US">
                <a:solidFill>
                  <a:srgbClr val="FF0000"/>
                </a:solidFill>
                <a:latin typeface="Elephant" panose="02020904090505020303" pitchFamily="18" charset="0"/>
              </a:rPr>
              <a:t> mol S</a:t>
            </a:r>
          </a:p>
        </p:txBody>
      </p:sp>
      <p:sp>
        <p:nvSpPr>
          <p:cNvPr id="31756" name="Text Box 12"/>
          <p:cNvSpPr txBox="1">
            <a:spLocks noChangeArrowheads="1"/>
          </p:cNvSpPr>
          <p:nvPr/>
        </p:nvSpPr>
        <p:spPr bwMode="auto">
          <a:xfrm>
            <a:off x="2740025" y="172085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44.97 g O </a:t>
            </a:r>
          </a:p>
        </p:txBody>
      </p:sp>
      <p:sp>
        <p:nvSpPr>
          <p:cNvPr id="31757" name="Text Box 13"/>
          <p:cNvSpPr txBox="1">
            <a:spLocks noChangeArrowheads="1"/>
          </p:cNvSpPr>
          <p:nvPr/>
        </p:nvSpPr>
        <p:spPr bwMode="auto">
          <a:xfrm>
            <a:off x="4025900" y="1692275"/>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O</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15.999 g O</a:t>
            </a:r>
          </a:p>
        </p:txBody>
      </p:sp>
      <p:sp>
        <p:nvSpPr>
          <p:cNvPr id="31758" name="Text Box 14"/>
          <p:cNvSpPr txBox="1">
            <a:spLocks noChangeArrowheads="1"/>
          </p:cNvSpPr>
          <p:nvPr/>
        </p:nvSpPr>
        <p:spPr bwMode="auto">
          <a:xfrm>
            <a:off x="5422900" y="17653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2.810</a:t>
            </a:r>
            <a:r>
              <a:rPr lang="en-US" altLang="en-US" u="sng">
                <a:solidFill>
                  <a:srgbClr val="FF0000"/>
                </a:solidFill>
                <a:latin typeface="Elephant" panose="02020904090505020303" pitchFamily="18" charset="0"/>
              </a:rPr>
              <a:t>80</a:t>
            </a:r>
            <a:r>
              <a:rPr lang="en-US" altLang="en-US">
                <a:solidFill>
                  <a:srgbClr val="FF0000"/>
                </a:solidFill>
                <a:latin typeface="Elephant" panose="02020904090505020303" pitchFamily="18" charset="0"/>
              </a:rPr>
              <a:t> mol O</a:t>
            </a:r>
          </a:p>
        </p:txBody>
      </p:sp>
      <p:sp>
        <p:nvSpPr>
          <p:cNvPr id="31759" name="Text Box 15"/>
          <p:cNvSpPr txBox="1">
            <a:spLocks noChangeArrowheads="1"/>
          </p:cNvSpPr>
          <p:nvPr/>
        </p:nvSpPr>
        <p:spPr bwMode="auto">
          <a:xfrm>
            <a:off x="5810250" y="4318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0.7064</a:t>
            </a:r>
            <a:r>
              <a:rPr lang="en-US" altLang="en-US" u="sng">
                <a:solidFill>
                  <a:srgbClr val="FF0000"/>
                </a:solidFill>
                <a:latin typeface="Elephant" panose="02020904090505020303" pitchFamily="18" charset="0"/>
              </a:rPr>
              <a:t>00</a:t>
            </a:r>
            <a:r>
              <a:rPr lang="en-US" altLang="en-US">
                <a:solidFill>
                  <a:srgbClr val="FF0000"/>
                </a:solidFill>
                <a:latin typeface="Elephant" panose="02020904090505020303" pitchFamily="18" charset="0"/>
              </a:rPr>
              <a:t> mol </a:t>
            </a:r>
          </a:p>
        </p:txBody>
      </p:sp>
      <p:sp>
        <p:nvSpPr>
          <p:cNvPr id="31760" name="Text Box 16"/>
          <p:cNvSpPr txBox="1">
            <a:spLocks noChangeArrowheads="1"/>
          </p:cNvSpPr>
          <p:nvPr/>
        </p:nvSpPr>
        <p:spPr bwMode="auto">
          <a:xfrm>
            <a:off x="5578475" y="11303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0.7064</a:t>
            </a:r>
            <a:r>
              <a:rPr lang="en-US" altLang="en-US" u="sng">
                <a:solidFill>
                  <a:srgbClr val="FF0000"/>
                </a:solidFill>
                <a:latin typeface="Elephant" panose="02020904090505020303" pitchFamily="18" charset="0"/>
              </a:rPr>
              <a:t>00</a:t>
            </a:r>
            <a:r>
              <a:rPr lang="en-US" altLang="en-US">
                <a:solidFill>
                  <a:srgbClr val="FF0000"/>
                </a:solidFill>
                <a:latin typeface="Elephant" panose="02020904090505020303" pitchFamily="18" charset="0"/>
              </a:rPr>
              <a:t> mol </a:t>
            </a:r>
          </a:p>
        </p:txBody>
      </p:sp>
      <p:sp>
        <p:nvSpPr>
          <p:cNvPr id="31761" name="Text Box 17"/>
          <p:cNvSpPr txBox="1">
            <a:spLocks noChangeArrowheads="1"/>
          </p:cNvSpPr>
          <p:nvPr/>
        </p:nvSpPr>
        <p:spPr bwMode="auto">
          <a:xfrm>
            <a:off x="5505450" y="1833563"/>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__________________</a:t>
            </a:r>
          </a:p>
          <a:p>
            <a:pPr eaLnBrk="1" hangingPunct="1"/>
            <a:r>
              <a:rPr lang="en-US" altLang="en-US">
                <a:solidFill>
                  <a:srgbClr val="FF0000"/>
                </a:solidFill>
                <a:latin typeface="Elephant" panose="02020904090505020303" pitchFamily="18" charset="0"/>
              </a:rPr>
              <a:t>0.7064</a:t>
            </a:r>
            <a:r>
              <a:rPr lang="en-US" altLang="en-US" u="sng">
                <a:solidFill>
                  <a:srgbClr val="FF0000"/>
                </a:solidFill>
                <a:latin typeface="Elephant" panose="02020904090505020303" pitchFamily="18" charset="0"/>
              </a:rPr>
              <a:t>00</a:t>
            </a:r>
            <a:r>
              <a:rPr lang="en-US" altLang="en-US">
                <a:solidFill>
                  <a:srgbClr val="FF0000"/>
                </a:solidFill>
                <a:latin typeface="Elephant" panose="02020904090505020303" pitchFamily="18" charset="0"/>
              </a:rPr>
              <a:t> mol </a:t>
            </a:r>
          </a:p>
        </p:txBody>
      </p:sp>
      <p:sp>
        <p:nvSpPr>
          <p:cNvPr id="31762" name="Text Box 18"/>
          <p:cNvSpPr txBox="1">
            <a:spLocks noChangeArrowheads="1"/>
          </p:cNvSpPr>
          <p:nvPr/>
        </p:nvSpPr>
        <p:spPr bwMode="auto">
          <a:xfrm>
            <a:off x="7845425" y="46037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1.993</a:t>
            </a:r>
          </a:p>
        </p:txBody>
      </p:sp>
      <p:sp>
        <p:nvSpPr>
          <p:cNvPr id="31763" name="Text Box 19"/>
          <p:cNvSpPr txBox="1">
            <a:spLocks noChangeArrowheads="1"/>
          </p:cNvSpPr>
          <p:nvPr/>
        </p:nvSpPr>
        <p:spPr bwMode="auto">
          <a:xfrm>
            <a:off x="7791450" y="120332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1.000</a:t>
            </a:r>
          </a:p>
        </p:txBody>
      </p:sp>
      <p:sp>
        <p:nvSpPr>
          <p:cNvPr id="31764" name="Text Box 20"/>
          <p:cNvSpPr txBox="1">
            <a:spLocks noChangeArrowheads="1"/>
          </p:cNvSpPr>
          <p:nvPr/>
        </p:nvSpPr>
        <p:spPr bwMode="auto">
          <a:xfrm>
            <a:off x="7743825" y="19050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3.979</a:t>
            </a:r>
          </a:p>
        </p:txBody>
      </p:sp>
      <p:sp>
        <p:nvSpPr>
          <p:cNvPr id="31765" name="Text Box 21"/>
          <p:cNvSpPr txBox="1">
            <a:spLocks noChangeArrowheads="1"/>
          </p:cNvSpPr>
          <p:nvPr/>
        </p:nvSpPr>
        <p:spPr bwMode="auto">
          <a:xfrm>
            <a:off x="9144000" y="914400"/>
            <a:ext cx="1295400" cy="376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Na</a:t>
            </a:r>
            <a:r>
              <a:rPr lang="en-US" altLang="en-US" baseline="-25000">
                <a:latin typeface="Elephant" panose="02020904090505020303" pitchFamily="18" charset="0"/>
              </a:rPr>
              <a:t>2</a:t>
            </a:r>
            <a:r>
              <a:rPr lang="en-US" altLang="en-US">
                <a:latin typeface="Elephant" panose="02020904090505020303" pitchFamily="18" charset="0"/>
              </a:rPr>
              <a:t>SO</a:t>
            </a:r>
            <a:r>
              <a:rPr lang="en-US" altLang="en-US" baseline="-25000">
                <a:latin typeface="Elephant" panose="02020904090505020303" pitchFamily="18" charset="0"/>
              </a:rPr>
              <a:t>4</a:t>
            </a:r>
            <a:endParaRPr lang="en-US" altLang="en-US">
              <a:latin typeface="Elephant" panose="02020904090505020303" pitchFamily="18" charset="0"/>
            </a:endParaRPr>
          </a:p>
        </p:txBody>
      </p:sp>
      <p:sp>
        <p:nvSpPr>
          <p:cNvPr id="21525" name="Rectangle 42"/>
          <p:cNvSpPr>
            <a:spLocks noChangeArrowheads="1"/>
          </p:cNvSpPr>
          <p:nvPr/>
        </p:nvSpPr>
        <p:spPr bwMode="auto">
          <a:xfrm>
            <a:off x="1752600" y="1"/>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a:latin typeface="Arial Narrow" panose="020B0606020202030204" pitchFamily="34" charset="0"/>
              </a:rPr>
              <a:t>A compound is 32.38% Na; 22.65%S and the rest is oxygen.  What is the empirical formula?</a:t>
            </a:r>
          </a:p>
        </p:txBody>
      </p:sp>
    </p:spTree>
    <p:extLst>
      <p:ext uri="{BB962C8B-B14F-4D97-AF65-F5344CB8AC3E}">
        <p14:creationId xmlns:p14="http://schemas.microsoft.com/office/powerpoint/2010/main" val="114087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dissolve">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dissolve">
                                      <p:cBhvr>
                                        <p:cTn id="12" dur="500"/>
                                        <p:tgtEl>
                                          <p:spTgt spid="31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dissolve">
                                      <p:cBhvr>
                                        <p:cTn id="17" dur="500"/>
                                        <p:tgtEl>
                                          <p:spTgt spid="317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50"/>
                                        </p:tgtEl>
                                        <p:attrNameLst>
                                          <p:attrName>style.visibility</p:attrName>
                                        </p:attrNameLst>
                                      </p:cBhvr>
                                      <p:to>
                                        <p:strVal val="visible"/>
                                      </p:to>
                                    </p:set>
                                    <p:animEffect transition="in" filter="dissolve">
                                      <p:cBhvr>
                                        <p:cTn id="22" dur="500"/>
                                        <p:tgtEl>
                                          <p:spTgt spid="317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51"/>
                                        </p:tgtEl>
                                        <p:attrNameLst>
                                          <p:attrName>style.visibility</p:attrName>
                                        </p:attrNameLst>
                                      </p:cBhvr>
                                      <p:to>
                                        <p:strVal val="visible"/>
                                      </p:to>
                                    </p:set>
                                    <p:animEffect transition="in" filter="dissolve">
                                      <p:cBhvr>
                                        <p:cTn id="27" dur="500"/>
                                        <p:tgtEl>
                                          <p:spTgt spid="317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752"/>
                                        </p:tgtEl>
                                        <p:attrNameLst>
                                          <p:attrName>style.visibility</p:attrName>
                                        </p:attrNameLst>
                                      </p:cBhvr>
                                      <p:to>
                                        <p:strVal val="visible"/>
                                      </p:to>
                                    </p:set>
                                    <p:animEffect transition="in" filter="dissolve">
                                      <p:cBhvr>
                                        <p:cTn id="32" dur="500"/>
                                        <p:tgtEl>
                                          <p:spTgt spid="317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753"/>
                                        </p:tgtEl>
                                        <p:attrNameLst>
                                          <p:attrName>style.visibility</p:attrName>
                                        </p:attrNameLst>
                                      </p:cBhvr>
                                      <p:to>
                                        <p:strVal val="visible"/>
                                      </p:to>
                                    </p:set>
                                    <p:animEffect transition="in" filter="dissolve">
                                      <p:cBhvr>
                                        <p:cTn id="37" dur="500"/>
                                        <p:tgtEl>
                                          <p:spTgt spid="317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754"/>
                                        </p:tgtEl>
                                        <p:attrNameLst>
                                          <p:attrName>style.visibility</p:attrName>
                                        </p:attrNameLst>
                                      </p:cBhvr>
                                      <p:to>
                                        <p:strVal val="visible"/>
                                      </p:to>
                                    </p:set>
                                    <p:animEffect transition="in" filter="dissolve">
                                      <p:cBhvr>
                                        <p:cTn id="42" dur="500"/>
                                        <p:tgtEl>
                                          <p:spTgt spid="317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1755"/>
                                        </p:tgtEl>
                                        <p:attrNameLst>
                                          <p:attrName>style.visibility</p:attrName>
                                        </p:attrNameLst>
                                      </p:cBhvr>
                                      <p:to>
                                        <p:strVal val="visible"/>
                                      </p:to>
                                    </p:set>
                                    <p:animEffect transition="in" filter="dissolve">
                                      <p:cBhvr>
                                        <p:cTn id="47" dur="500"/>
                                        <p:tgtEl>
                                          <p:spTgt spid="317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1756"/>
                                        </p:tgtEl>
                                        <p:attrNameLst>
                                          <p:attrName>style.visibility</p:attrName>
                                        </p:attrNameLst>
                                      </p:cBhvr>
                                      <p:to>
                                        <p:strVal val="visible"/>
                                      </p:to>
                                    </p:set>
                                    <p:animEffect transition="in" filter="dissolve">
                                      <p:cBhvr>
                                        <p:cTn id="52" dur="500"/>
                                        <p:tgtEl>
                                          <p:spTgt spid="3175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1757"/>
                                        </p:tgtEl>
                                        <p:attrNameLst>
                                          <p:attrName>style.visibility</p:attrName>
                                        </p:attrNameLst>
                                      </p:cBhvr>
                                      <p:to>
                                        <p:strVal val="visible"/>
                                      </p:to>
                                    </p:set>
                                    <p:animEffect transition="in" filter="dissolve">
                                      <p:cBhvr>
                                        <p:cTn id="57" dur="500"/>
                                        <p:tgtEl>
                                          <p:spTgt spid="3175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1758"/>
                                        </p:tgtEl>
                                        <p:attrNameLst>
                                          <p:attrName>style.visibility</p:attrName>
                                        </p:attrNameLst>
                                      </p:cBhvr>
                                      <p:to>
                                        <p:strVal val="visible"/>
                                      </p:to>
                                    </p:set>
                                    <p:animEffect transition="in" filter="dissolve">
                                      <p:cBhvr>
                                        <p:cTn id="62" dur="500"/>
                                        <p:tgtEl>
                                          <p:spTgt spid="3175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1759"/>
                                        </p:tgtEl>
                                        <p:attrNameLst>
                                          <p:attrName>style.visibility</p:attrName>
                                        </p:attrNameLst>
                                      </p:cBhvr>
                                      <p:to>
                                        <p:strVal val="visible"/>
                                      </p:to>
                                    </p:set>
                                    <p:animEffect transition="in" filter="dissolve">
                                      <p:cBhvr>
                                        <p:cTn id="67" dur="500"/>
                                        <p:tgtEl>
                                          <p:spTgt spid="3175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1760"/>
                                        </p:tgtEl>
                                        <p:attrNameLst>
                                          <p:attrName>style.visibility</p:attrName>
                                        </p:attrNameLst>
                                      </p:cBhvr>
                                      <p:to>
                                        <p:strVal val="visible"/>
                                      </p:to>
                                    </p:set>
                                    <p:animEffect transition="in" filter="dissolve">
                                      <p:cBhvr>
                                        <p:cTn id="72" dur="500"/>
                                        <p:tgtEl>
                                          <p:spTgt spid="3176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1761"/>
                                        </p:tgtEl>
                                        <p:attrNameLst>
                                          <p:attrName>style.visibility</p:attrName>
                                        </p:attrNameLst>
                                      </p:cBhvr>
                                      <p:to>
                                        <p:strVal val="visible"/>
                                      </p:to>
                                    </p:set>
                                    <p:animEffect transition="in" filter="dissolve">
                                      <p:cBhvr>
                                        <p:cTn id="77" dur="500"/>
                                        <p:tgtEl>
                                          <p:spTgt spid="3176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1762"/>
                                        </p:tgtEl>
                                        <p:attrNameLst>
                                          <p:attrName>style.visibility</p:attrName>
                                        </p:attrNameLst>
                                      </p:cBhvr>
                                      <p:to>
                                        <p:strVal val="visible"/>
                                      </p:to>
                                    </p:set>
                                    <p:animEffect transition="in" filter="dissolve">
                                      <p:cBhvr>
                                        <p:cTn id="82" dur="500"/>
                                        <p:tgtEl>
                                          <p:spTgt spid="3176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1763"/>
                                        </p:tgtEl>
                                        <p:attrNameLst>
                                          <p:attrName>style.visibility</p:attrName>
                                        </p:attrNameLst>
                                      </p:cBhvr>
                                      <p:to>
                                        <p:strVal val="visible"/>
                                      </p:to>
                                    </p:set>
                                    <p:animEffect transition="in" filter="dissolve">
                                      <p:cBhvr>
                                        <p:cTn id="87" dur="500"/>
                                        <p:tgtEl>
                                          <p:spTgt spid="3176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1764"/>
                                        </p:tgtEl>
                                        <p:attrNameLst>
                                          <p:attrName>style.visibility</p:attrName>
                                        </p:attrNameLst>
                                      </p:cBhvr>
                                      <p:to>
                                        <p:strVal val="visible"/>
                                      </p:to>
                                    </p:set>
                                    <p:animEffect transition="in" filter="dissolve">
                                      <p:cBhvr>
                                        <p:cTn id="92" dur="500"/>
                                        <p:tgtEl>
                                          <p:spTgt spid="3176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31765"/>
                                        </p:tgtEl>
                                        <p:attrNameLst>
                                          <p:attrName>style.visibility</p:attrName>
                                        </p:attrNameLst>
                                      </p:cBhvr>
                                      <p:to>
                                        <p:strVal val="visible"/>
                                      </p:to>
                                    </p:set>
                                    <p:animEffect transition="in" filter="dissolve">
                                      <p:cBhvr>
                                        <p:cTn id="97" dur="500"/>
                                        <p:tgtEl>
                                          <p:spTgt spid="3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P spid="31749" grpId="0"/>
      <p:bldP spid="31750" grpId="0"/>
      <p:bldP spid="31751" grpId="0"/>
      <p:bldP spid="31752" grpId="0"/>
      <p:bldP spid="31753" grpId="0"/>
      <p:bldP spid="31754" grpId="0"/>
      <p:bldP spid="31755" grpId="0"/>
      <p:bldP spid="31756" grpId="0"/>
      <p:bldP spid="31757" grpId="0"/>
      <p:bldP spid="31758" grpId="0"/>
      <p:bldP spid="31759" grpId="0"/>
      <p:bldP spid="31760" grpId="0"/>
      <p:bldP spid="31761" grpId="0"/>
      <p:bldP spid="31762" grpId="0"/>
      <p:bldP spid="31763" grpId="0"/>
      <p:bldP spid="31764" grpId="0"/>
      <p:bldP spid="317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 y="56924"/>
            <a:ext cx="2024743" cy="1143000"/>
          </a:xfrm>
        </p:spPr>
        <p:txBody>
          <a:bodyPr/>
          <a:lstStyle/>
          <a:p>
            <a:r>
              <a:rPr lang="en-US" dirty="0" smtClean="0"/>
              <a:t>HW8.8</a:t>
            </a:r>
            <a:endParaRPr lang="en-US" dirty="0"/>
          </a:p>
        </p:txBody>
      </p:sp>
      <p:sp>
        <p:nvSpPr>
          <p:cNvPr id="3" name="Content Placeholder 2"/>
          <p:cNvSpPr>
            <a:spLocks noGrp="1"/>
          </p:cNvSpPr>
          <p:nvPr>
            <p:ph idx="1"/>
          </p:nvPr>
        </p:nvSpPr>
        <p:spPr>
          <a:xfrm>
            <a:off x="2097314" y="56925"/>
            <a:ext cx="8106229" cy="1706562"/>
          </a:xfrm>
        </p:spPr>
        <p:txBody>
          <a:bodyPr/>
          <a:lstStyle/>
          <a:p>
            <a:pPr marL="0" indent="0">
              <a:buNone/>
            </a:pPr>
            <a:r>
              <a:rPr lang="en-US" dirty="0" smtClean="0"/>
              <a:t>Assigned: Monday, Dec 4</a:t>
            </a:r>
            <a:br>
              <a:rPr lang="en-US" dirty="0" smtClean="0"/>
            </a:br>
            <a:r>
              <a:rPr lang="en-US" dirty="0" smtClean="0"/>
              <a:t>Due: Tuesday, Dec 5</a:t>
            </a:r>
            <a:br>
              <a:rPr lang="en-US" dirty="0" smtClean="0"/>
            </a:br>
            <a:r>
              <a:rPr lang="en-US" dirty="0" smtClean="0"/>
              <a:t>DUE ON SEPARATE SHEET OF PAPER</a:t>
            </a:r>
            <a:endParaRPr lang="en-US" dirty="0"/>
          </a:p>
        </p:txBody>
      </p:sp>
      <p:sp>
        <p:nvSpPr>
          <p:cNvPr id="5" name="Rectangle 6"/>
          <p:cNvSpPr>
            <a:spLocks noChangeArrowheads="1"/>
          </p:cNvSpPr>
          <p:nvPr/>
        </p:nvSpPr>
        <p:spPr bwMode="auto">
          <a:xfrm>
            <a:off x="195942" y="1700343"/>
            <a:ext cx="1190897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defRPr/>
            </a:pPr>
            <a:r>
              <a:rPr lang="en-US" sz="2800" dirty="0" smtClean="0">
                <a:latin typeface="Arial Narrow" pitchFamily="34" charset="0"/>
              </a:rPr>
              <a:t>1</a:t>
            </a:r>
            <a:r>
              <a:rPr lang="en-US" sz="2800" dirty="0">
                <a:latin typeface="Arial Narrow" pitchFamily="34" charset="0"/>
              </a:rPr>
              <a:t>.    A compound is found to contain 63.52% iron and 36.48 % sulfur.  Determine it’s empirical formula.</a:t>
            </a:r>
          </a:p>
          <a:p>
            <a:pPr marL="342900" indent="-342900">
              <a:defRPr/>
            </a:pPr>
            <a:r>
              <a:rPr lang="en-US" sz="2800" dirty="0">
                <a:latin typeface="Arial Narrow" pitchFamily="34" charset="0"/>
              </a:rPr>
              <a:t>2.    A compound is found to contain 26.56% K, 35.41% Cr with the remainder </a:t>
            </a:r>
          </a:p>
          <a:p>
            <a:pPr marL="342900" indent="-342900">
              <a:defRPr/>
            </a:pPr>
            <a:r>
              <a:rPr lang="en-US" sz="2800" dirty="0">
                <a:latin typeface="Arial Narrow" pitchFamily="34" charset="0"/>
              </a:rPr>
              <a:t>       being oxygen. Determine it’ empirical formula.</a:t>
            </a:r>
          </a:p>
          <a:p>
            <a:pPr marL="342900" indent="-342900">
              <a:buFontTx/>
              <a:buAutoNum type="arabicPeriod" startAt="3"/>
              <a:defRPr/>
            </a:pPr>
            <a:r>
              <a:rPr lang="en-US" sz="2800" dirty="0">
                <a:latin typeface="Arial Narrow" pitchFamily="34" charset="0"/>
              </a:rPr>
              <a:t>Analysis of 20.0 g of a compound containing only calcium and bromine indicates that 4.00 g of </a:t>
            </a:r>
            <a:r>
              <a:rPr lang="en-US" sz="2800" dirty="0" smtClean="0">
                <a:latin typeface="Arial Narrow" pitchFamily="34" charset="0"/>
              </a:rPr>
              <a:t>calcium are </a:t>
            </a:r>
            <a:r>
              <a:rPr lang="en-US" sz="2800" dirty="0">
                <a:latin typeface="Arial Narrow" pitchFamily="34" charset="0"/>
              </a:rPr>
              <a:t>present.  What is the empirical formula of the compound?</a:t>
            </a:r>
          </a:p>
          <a:p>
            <a:pPr marL="514350" indent="-514350">
              <a:buAutoNum type="arabicPeriod" startAt="4"/>
              <a:defRPr/>
            </a:pPr>
            <a:r>
              <a:rPr lang="en-US" sz="2800" dirty="0" smtClean="0">
                <a:latin typeface="Arial Narrow" pitchFamily="34" charset="0"/>
              </a:rPr>
              <a:t>A compound is formed when 9.03 g Mg combines completely with 3.48 g N. What is the percent composition of this compound?</a:t>
            </a:r>
          </a:p>
          <a:p>
            <a:pPr marL="514350" indent="-514350">
              <a:buAutoNum type="arabicPeriod" startAt="4"/>
              <a:defRPr/>
            </a:pPr>
            <a:r>
              <a:rPr lang="en-US" sz="2800" dirty="0" smtClean="0">
                <a:latin typeface="Arial Narrow" pitchFamily="34" charset="0"/>
              </a:rPr>
              <a:t>5</a:t>
            </a:r>
            <a:r>
              <a:rPr lang="en-US" sz="2800" dirty="0">
                <a:latin typeface="Arial Narrow" pitchFamily="34" charset="0"/>
              </a:rPr>
              <a:t>.  Name or write the chemical formula each of the following compounds:  </a:t>
            </a:r>
          </a:p>
          <a:p>
            <a:pPr marL="342900" indent="-342900">
              <a:defRPr/>
            </a:pPr>
            <a:r>
              <a:rPr lang="en-US" sz="2800" dirty="0">
                <a:latin typeface="Arial Narrow" pitchFamily="34" charset="0"/>
              </a:rPr>
              <a:t>a.  Hg</a:t>
            </a:r>
            <a:r>
              <a:rPr lang="en-US" sz="2800" baseline="-25000" dirty="0">
                <a:latin typeface="Arial Narrow" pitchFamily="34" charset="0"/>
              </a:rPr>
              <a:t>2</a:t>
            </a:r>
            <a:r>
              <a:rPr lang="en-US" sz="2800" dirty="0">
                <a:latin typeface="Arial Narrow" pitchFamily="34" charset="0"/>
              </a:rPr>
              <a:t>SO</a:t>
            </a:r>
            <a:r>
              <a:rPr lang="en-US" sz="2800" baseline="-25000" dirty="0">
                <a:latin typeface="Arial Narrow" pitchFamily="34" charset="0"/>
              </a:rPr>
              <a:t>4</a:t>
            </a:r>
            <a:r>
              <a:rPr lang="en-US" sz="2800" dirty="0">
                <a:latin typeface="Arial Narrow" pitchFamily="34" charset="0"/>
              </a:rPr>
              <a:t>    	b.  Hg</a:t>
            </a:r>
            <a:r>
              <a:rPr lang="en-US" sz="2800" baseline="-25000" dirty="0">
                <a:latin typeface="Arial Narrow" pitchFamily="34" charset="0"/>
              </a:rPr>
              <a:t>3</a:t>
            </a:r>
            <a:r>
              <a:rPr lang="en-US" sz="2800" dirty="0">
                <a:latin typeface="Arial Narrow" pitchFamily="34" charset="0"/>
              </a:rPr>
              <a:t>(PO</a:t>
            </a:r>
            <a:r>
              <a:rPr lang="en-US" sz="2800" baseline="-25000" dirty="0">
                <a:latin typeface="Arial Narrow" pitchFamily="34" charset="0"/>
              </a:rPr>
              <a:t>4</a:t>
            </a:r>
            <a:r>
              <a:rPr lang="en-US" sz="2800" dirty="0">
                <a:latin typeface="Arial Narrow" pitchFamily="34" charset="0"/>
              </a:rPr>
              <a:t>)</a:t>
            </a:r>
            <a:r>
              <a:rPr lang="en-US" sz="2800" baseline="-25000" dirty="0">
                <a:latin typeface="Arial Narrow" pitchFamily="34" charset="0"/>
              </a:rPr>
              <a:t>2</a:t>
            </a:r>
            <a:r>
              <a:rPr lang="en-US" sz="2800" dirty="0">
                <a:latin typeface="Arial Narrow" pitchFamily="34" charset="0"/>
              </a:rPr>
              <a:t> (on b. also determine % of P in the compound)</a:t>
            </a:r>
          </a:p>
          <a:p>
            <a:pPr marL="342900" indent="-342900">
              <a:defRPr/>
            </a:pPr>
            <a:r>
              <a:rPr lang="en-US" sz="2800" dirty="0">
                <a:latin typeface="Arial Narrow" pitchFamily="34" charset="0"/>
              </a:rPr>
              <a:t>c.  PBr</a:t>
            </a:r>
            <a:r>
              <a:rPr lang="en-US" sz="2800" baseline="-25000" dirty="0">
                <a:latin typeface="Arial Narrow" pitchFamily="34" charset="0"/>
              </a:rPr>
              <a:t>3</a:t>
            </a:r>
            <a:r>
              <a:rPr lang="en-US" sz="2800" dirty="0">
                <a:latin typeface="Arial Narrow" pitchFamily="34" charset="0"/>
              </a:rPr>
              <a:t>   		d. XeF</a:t>
            </a:r>
            <a:r>
              <a:rPr lang="en-US" sz="2800" baseline="-25000" dirty="0">
                <a:latin typeface="Arial Narrow" pitchFamily="34" charset="0"/>
              </a:rPr>
              <a:t>4</a:t>
            </a:r>
            <a:r>
              <a:rPr lang="en-US" sz="2800" dirty="0">
                <a:latin typeface="Arial Narrow" pitchFamily="34" charset="0"/>
              </a:rPr>
              <a:t>      	e. HNO</a:t>
            </a:r>
            <a:r>
              <a:rPr lang="en-US" sz="2800" baseline="-25000" dirty="0">
                <a:latin typeface="Arial Narrow" pitchFamily="34" charset="0"/>
              </a:rPr>
              <a:t>2</a:t>
            </a:r>
            <a:r>
              <a:rPr lang="en-US" sz="2800" dirty="0">
                <a:latin typeface="Arial Narrow" pitchFamily="34" charset="0"/>
              </a:rPr>
              <a:t>(</a:t>
            </a:r>
            <a:r>
              <a:rPr lang="en-US" sz="2800" dirty="0" err="1">
                <a:latin typeface="Arial Narrow" pitchFamily="34" charset="0"/>
              </a:rPr>
              <a:t>aq</a:t>
            </a:r>
            <a:r>
              <a:rPr lang="en-US" sz="2800" dirty="0">
                <a:latin typeface="Arial Narrow" pitchFamily="34" charset="0"/>
              </a:rPr>
              <a:t>)</a:t>
            </a:r>
          </a:p>
        </p:txBody>
      </p:sp>
    </p:spTree>
    <p:extLst>
      <p:ext uri="{BB962C8B-B14F-4D97-AF65-F5344CB8AC3E}">
        <p14:creationId xmlns:p14="http://schemas.microsoft.com/office/powerpoint/2010/main" val="442183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1676400" y="152401"/>
            <a:ext cx="8991600" cy="4525963"/>
          </a:xfrm>
        </p:spPr>
        <p:txBody>
          <a:bodyPr/>
          <a:lstStyle/>
          <a:p>
            <a:pPr eaLnBrk="1" hangingPunct="1">
              <a:buFontTx/>
              <a:buNone/>
            </a:pPr>
            <a:r>
              <a:rPr lang="en-US" altLang="en-US" sz="1800" b="1" dirty="0">
                <a:latin typeface="Arial Narrow" panose="020B0606020202030204" pitchFamily="34" charset="0"/>
              </a:rPr>
              <a:t>Molecular Formulas from Empirical Formulas </a:t>
            </a:r>
            <a:r>
              <a:rPr lang="en-US" altLang="en-US" sz="1800" dirty="0" smtClean="0">
                <a:latin typeface="Arial Narrow" panose="020B0606020202030204" pitchFamily="34" charset="0"/>
              </a:rPr>
              <a:t>(pg. 332-333)-this </a:t>
            </a:r>
            <a:r>
              <a:rPr lang="en-US" altLang="en-US" sz="1800" dirty="0">
                <a:latin typeface="Arial Narrow" panose="020B0606020202030204" pitchFamily="34" charset="0"/>
              </a:rPr>
              <a:t>is the true chemical formula of a compound and can be determined from the ____________ formula and the ___________________ of the compound. A compound has an empirical formula of CH</a:t>
            </a:r>
            <a:r>
              <a:rPr lang="en-US" altLang="en-US" sz="1800" baseline="-25000" dirty="0">
                <a:latin typeface="Arial Narrow" panose="020B0606020202030204" pitchFamily="34" charset="0"/>
              </a:rPr>
              <a:t>2</a:t>
            </a:r>
            <a:r>
              <a:rPr lang="en-US" altLang="en-US" sz="1800" dirty="0">
                <a:latin typeface="Arial Narrow" panose="020B0606020202030204" pitchFamily="34" charset="0"/>
              </a:rPr>
              <a:t>O and a molar mass of 180. g/mol. Determine the molecular formula.</a:t>
            </a:r>
          </a:p>
        </p:txBody>
      </p:sp>
      <p:sp>
        <p:nvSpPr>
          <p:cNvPr id="26628" name="Text Box 4"/>
          <p:cNvSpPr txBox="1">
            <a:spLocks noChangeArrowheads="1"/>
          </p:cNvSpPr>
          <p:nvPr/>
        </p:nvSpPr>
        <p:spPr bwMode="auto">
          <a:xfrm>
            <a:off x="1905000" y="12954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chemeClr val="accent2"/>
                </a:solidFill>
                <a:latin typeface="Elephant" panose="02020904090505020303" pitchFamily="18" charset="0"/>
              </a:rPr>
              <a:t>Step #1:  Determine the # of empirical formula units that fit within the molecule</a:t>
            </a:r>
          </a:p>
        </p:txBody>
      </p:sp>
      <p:sp>
        <p:nvSpPr>
          <p:cNvPr id="26629" name="Text Box 5"/>
          <p:cNvSpPr txBox="1">
            <a:spLocks noChangeArrowheads="1"/>
          </p:cNvSpPr>
          <p:nvPr/>
        </p:nvSpPr>
        <p:spPr bwMode="auto">
          <a:xfrm>
            <a:off x="8534400" y="447676"/>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molar mass</a:t>
            </a:r>
          </a:p>
        </p:txBody>
      </p:sp>
      <p:sp>
        <p:nvSpPr>
          <p:cNvPr id="26630" name="Text Box 6"/>
          <p:cNvSpPr txBox="1">
            <a:spLocks noChangeArrowheads="1"/>
          </p:cNvSpPr>
          <p:nvPr/>
        </p:nvSpPr>
        <p:spPr bwMode="auto">
          <a:xfrm>
            <a:off x="5816600" y="447676"/>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empirical</a:t>
            </a:r>
          </a:p>
        </p:txBody>
      </p:sp>
      <p:sp>
        <p:nvSpPr>
          <p:cNvPr id="26631" name="Text Box 7"/>
          <p:cNvSpPr txBox="1">
            <a:spLocks noChangeArrowheads="1"/>
          </p:cNvSpPr>
          <p:nvPr/>
        </p:nvSpPr>
        <p:spPr bwMode="auto">
          <a:xfrm>
            <a:off x="1905000" y="20574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This is obtained from the quotient of molar mass of compound and the molar mass of the empirical formula </a:t>
            </a:r>
          </a:p>
        </p:txBody>
      </p:sp>
      <p:sp>
        <p:nvSpPr>
          <p:cNvPr id="26632" name="Text Box 8"/>
          <p:cNvSpPr txBox="1">
            <a:spLocks noChangeArrowheads="1"/>
          </p:cNvSpPr>
          <p:nvPr/>
        </p:nvSpPr>
        <p:spPr bwMode="auto">
          <a:xfrm>
            <a:off x="2362200" y="27432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 	</a:t>
            </a:r>
            <a:r>
              <a:rPr lang="en-US" altLang="en-US" u="sng">
                <a:solidFill>
                  <a:srgbClr val="FF0000"/>
                </a:solidFill>
                <a:latin typeface="Elephant" panose="02020904090505020303" pitchFamily="18" charset="0"/>
              </a:rPr>
              <a:t>	180. g/mol________</a:t>
            </a:r>
            <a:r>
              <a:rPr lang="en-US" altLang="en-US">
                <a:solidFill>
                  <a:srgbClr val="FF0000"/>
                </a:solidFill>
                <a:latin typeface="Elephant" panose="02020904090505020303" pitchFamily="18" charset="0"/>
              </a:rPr>
              <a:t>  </a:t>
            </a:r>
          </a:p>
          <a:p>
            <a:pPr eaLnBrk="1" hangingPunct="1"/>
            <a:r>
              <a:rPr lang="en-US" altLang="en-US">
                <a:solidFill>
                  <a:srgbClr val="FF0000"/>
                </a:solidFill>
                <a:latin typeface="Elephant" panose="02020904090505020303" pitchFamily="18" charset="0"/>
              </a:rPr>
              <a:t>         (12.011 g/mol + 2(1.008 g/mol) + 15.999 g/mol)</a:t>
            </a:r>
          </a:p>
        </p:txBody>
      </p:sp>
      <p:sp>
        <p:nvSpPr>
          <p:cNvPr id="26633" name="Text Box 9"/>
          <p:cNvSpPr txBox="1">
            <a:spLocks noChangeArrowheads="1"/>
          </p:cNvSpPr>
          <p:nvPr/>
        </p:nvSpPr>
        <p:spPr bwMode="auto">
          <a:xfrm>
            <a:off x="2362200" y="353695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 	</a:t>
            </a:r>
            <a:r>
              <a:rPr lang="en-US" altLang="en-US" u="sng">
                <a:solidFill>
                  <a:srgbClr val="FF0000"/>
                </a:solidFill>
                <a:latin typeface="Elephant" panose="02020904090505020303" pitchFamily="18" charset="0"/>
              </a:rPr>
              <a:t>	180. g/mol________</a:t>
            </a:r>
            <a:r>
              <a:rPr lang="en-US" altLang="en-US">
                <a:solidFill>
                  <a:srgbClr val="FF0000"/>
                </a:solidFill>
                <a:latin typeface="Elephant" panose="02020904090505020303" pitchFamily="18" charset="0"/>
              </a:rPr>
              <a:t>  </a:t>
            </a:r>
          </a:p>
          <a:p>
            <a:pPr eaLnBrk="1" hangingPunct="1"/>
            <a:r>
              <a:rPr lang="en-US" altLang="en-US">
                <a:solidFill>
                  <a:srgbClr val="FF0000"/>
                </a:solidFill>
                <a:latin typeface="Elephant" panose="02020904090505020303" pitchFamily="18" charset="0"/>
              </a:rPr>
              <a:t>		30.026 g/mol</a:t>
            </a:r>
          </a:p>
        </p:txBody>
      </p:sp>
      <p:sp>
        <p:nvSpPr>
          <p:cNvPr id="26634" name="Text Box 10"/>
          <p:cNvSpPr txBox="1">
            <a:spLocks noChangeArrowheads="1"/>
          </p:cNvSpPr>
          <p:nvPr/>
        </p:nvSpPr>
        <p:spPr bwMode="auto">
          <a:xfrm>
            <a:off x="2362200" y="4191001"/>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 	6</a:t>
            </a:r>
          </a:p>
        </p:txBody>
      </p:sp>
      <p:sp>
        <p:nvSpPr>
          <p:cNvPr id="26635" name="Text Box 11"/>
          <p:cNvSpPr txBox="1">
            <a:spLocks noChangeArrowheads="1"/>
          </p:cNvSpPr>
          <p:nvPr/>
        </p:nvSpPr>
        <p:spPr bwMode="auto">
          <a:xfrm>
            <a:off x="1905000" y="4648200"/>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Step #2: Multiply each subscript of the empircal formula by the # calculated above.</a:t>
            </a:r>
          </a:p>
        </p:txBody>
      </p:sp>
      <p:sp>
        <p:nvSpPr>
          <p:cNvPr id="26636" name="Text Box 12"/>
          <p:cNvSpPr txBox="1">
            <a:spLocks noChangeArrowheads="1"/>
          </p:cNvSpPr>
          <p:nvPr/>
        </p:nvSpPr>
        <p:spPr bwMode="auto">
          <a:xfrm>
            <a:off x="4800600" y="5410200"/>
            <a:ext cx="1714500" cy="3698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a:t>
            </a:r>
            <a:r>
              <a:rPr lang="en-US" altLang="en-US" baseline="-25000">
                <a:solidFill>
                  <a:srgbClr val="FF0000"/>
                </a:solidFill>
                <a:latin typeface="Elephant" panose="02020904090505020303" pitchFamily="18" charset="0"/>
              </a:rPr>
              <a:t>6</a:t>
            </a:r>
            <a:r>
              <a:rPr lang="en-US" altLang="en-US">
                <a:solidFill>
                  <a:srgbClr val="FF0000"/>
                </a:solidFill>
                <a:latin typeface="Elephant" panose="02020904090505020303" pitchFamily="18" charset="0"/>
              </a:rPr>
              <a:t>H</a:t>
            </a:r>
            <a:r>
              <a:rPr lang="en-US" altLang="en-US" baseline="-25000">
                <a:solidFill>
                  <a:srgbClr val="FF0000"/>
                </a:solidFill>
                <a:latin typeface="Elephant" panose="02020904090505020303" pitchFamily="18" charset="0"/>
              </a:rPr>
              <a:t>12</a:t>
            </a:r>
            <a:r>
              <a:rPr lang="en-US" altLang="en-US">
                <a:solidFill>
                  <a:srgbClr val="FF0000"/>
                </a:solidFill>
                <a:latin typeface="Elephant" panose="02020904090505020303" pitchFamily="18" charset="0"/>
              </a:rPr>
              <a:t>O</a:t>
            </a:r>
            <a:r>
              <a:rPr lang="en-US" altLang="en-US" baseline="-25000">
                <a:solidFill>
                  <a:srgbClr val="FF0000"/>
                </a:solidFill>
                <a:latin typeface="Elephant" panose="02020904090505020303" pitchFamily="18" charset="0"/>
              </a:rPr>
              <a:t>6</a:t>
            </a:r>
            <a:endParaRPr lang="en-US" altLang="en-US">
              <a:solidFill>
                <a:srgbClr val="FF0000"/>
              </a:solidFill>
              <a:latin typeface="Elephant" panose="02020904090505020303" pitchFamily="18" charset="0"/>
            </a:endParaRPr>
          </a:p>
        </p:txBody>
      </p:sp>
    </p:spTree>
    <p:extLst>
      <p:ext uri="{BB962C8B-B14F-4D97-AF65-F5344CB8AC3E}">
        <p14:creationId xmlns:p14="http://schemas.microsoft.com/office/powerpoint/2010/main" val="24538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ssolve">
                                      <p:cBhvr>
                                        <p:cTn id="7" dur="5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dissolve">
                                      <p:cBhvr>
                                        <p:cTn id="12" dur="500"/>
                                        <p:tgtEl>
                                          <p:spTgt spid="266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dissolve">
                                      <p:cBhvr>
                                        <p:cTn id="17" dur="500"/>
                                        <p:tgtEl>
                                          <p:spTgt spid="266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dissolve">
                                      <p:cBhvr>
                                        <p:cTn id="22" dur="500"/>
                                        <p:tgtEl>
                                          <p:spTgt spid="266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32"/>
                                        </p:tgtEl>
                                        <p:attrNameLst>
                                          <p:attrName>style.visibility</p:attrName>
                                        </p:attrNameLst>
                                      </p:cBhvr>
                                      <p:to>
                                        <p:strVal val="visible"/>
                                      </p:to>
                                    </p:set>
                                    <p:animEffect transition="in" filter="dissolve">
                                      <p:cBhvr>
                                        <p:cTn id="27" dur="500"/>
                                        <p:tgtEl>
                                          <p:spTgt spid="266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633"/>
                                        </p:tgtEl>
                                        <p:attrNameLst>
                                          <p:attrName>style.visibility</p:attrName>
                                        </p:attrNameLst>
                                      </p:cBhvr>
                                      <p:to>
                                        <p:strVal val="visible"/>
                                      </p:to>
                                    </p:set>
                                    <p:animEffect transition="in" filter="dissolve">
                                      <p:cBhvr>
                                        <p:cTn id="32" dur="500"/>
                                        <p:tgtEl>
                                          <p:spTgt spid="266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634"/>
                                        </p:tgtEl>
                                        <p:attrNameLst>
                                          <p:attrName>style.visibility</p:attrName>
                                        </p:attrNameLst>
                                      </p:cBhvr>
                                      <p:to>
                                        <p:strVal val="visible"/>
                                      </p:to>
                                    </p:set>
                                    <p:animEffect transition="in" filter="dissolve">
                                      <p:cBhvr>
                                        <p:cTn id="37" dur="500"/>
                                        <p:tgtEl>
                                          <p:spTgt spid="266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6635"/>
                                        </p:tgtEl>
                                        <p:attrNameLst>
                                          <p:attrName>style.visibility</p:attrName>
                                        </p:attrNameLst>
                                      </p:cBhvr>
                                      <p:to>
                                        <p:strVal val="visible"/>
                                      </p:to>
                                    </p:set>
                                    <p:animEffect transition="in" filter="dissolve">
                                      <p:cBhvr>
                                        <p:cTn id="42" dur="500"/>
                                        <p:tgtEl>
                                          <p:spTgt spid="266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6636"/>
                                        </p:tgtEl>
                                        <p:attrNameLst>
                                          <p:attrName>style.visibility</p:attrName>
                                        </p:attrNameLst>
                                      </p:cBhvr>
                                      <p:to>
                                        <p:strVal val="visible"/>
                                      </p:to>
                                    </p:set>
                                    <p:animEffect transition="in" filter="dissolve">
                                      <p:cBhvr>
                                        <p:cTn id="47"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P spid="26630" grpId="0"/>
      <p:bldP spid="26631" grpId="0"/>
      <p:bldP spid="26632" grpId="0"/>
      <p:bldP spid="26633" grpId="0"/>
      <p:bldP spid="26634" grpId="0"/>
      <p:bldP spid="26635" grpId="0"/>
      <p:bldP spid="266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6" name="Rectangle 22"/>
          <p:cNvSpPr>
            <a:spLocks noChangeArrowheads="1"/>
          </p:cNvSpPr>
          <p:nvPr/>
        </p:nvSpPr>
        <p:spPr bwMode="auto">
          <a:xfrm>
            <a:off x="1554164" y="454025"/>
            <a:ext cx="89614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10.150 g of a sample contains 4.433 g phosphorus, the rest is oxygen. The molar mass of the compound is 284 g/mol.  What are the emprical  and molecular formulas for the compound?  </a:t>
            </a:r>
          </a:p>
        </p:txBody>
      </p:sp>
      <p:sp>
        <p:nvSpPr>
          <p:cNvPr id="31767" name="Text Box 23"/>
          <p:cNvSpPr txBox="1">
            <a:spLocks noChangeArrowheads="1"/>
          </p:cNvSpPr>
          <p:nvPr/>
        </p:nvSpPr>
        <p:spPr bwMode="auto">
          <a:xfrm>
            <a:off x="1524000" y="13716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P = </a:t>
            </a:r>
          </a:p>
        </p:txBody>
      </p:sp>
      <p:sp>
        <p:nvSpPr>
          <p:cNvPr id="31768" name="Text Box 24"/>
          <p:cNvSpPr txBox="1">
            <a:spLocks noChangeArrowheads="1"/>
          </p:cNvSpPr>
          <p:nvPr/>
        </p:nvSpPr>
        <p:spPr bwMode="auto">
          <a:xfrm>
            <a:off x="2743200" y="13716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4.433 g P </a:t>
            </a:r>
          </a:p>
        </p:txBody>
      </p:sp>
      <p:sp>
        <p:nvSpPr>
          <p:cNvPr id="31769" name="Text Box 25"/>
          <p:cNvSpPr txBox="1">
            <a:spLocks noChangeArrowheads="1"/>
          </p:cNvSpPr>
          <p:nvPr/>
        </p:nvSpPr>
        <p:spPr bwMode="auto">
          <a:xfrm>
            <a:off x="3941763" y="13716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P</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30.974 g P</a:t>
            </a:r>
          </a:p>
        </p:txBody>
      </p:sp>
      <p:sp>
        <p:nvSpPr>
          <p:cNvPr id="31770" name="Text Box 26"/>
          <p:cNvSpPr txBox="1">
            <a:spLocks noChangeArrowheads="1"/>
          </p:cNvSpPr>
          <p:nvPr/>
        </p:nvSpPr>
        <p:spPr bwMode="auto">
          <a:xfrm>
            <a:off x="5435600" y="141605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0.1431</a:t>
            </a:r>
            <a:r>
              <a:rPr lang="en-US" altLang="en-US" u="sng">
                <a:solidFill>
                  <a:srgbClr val="FF0000"/>
                </a:solidFill>
                <a:latin typeface="Elephant" panose="02020904090505020303" pitchFamily="18" charset="0"/>
              </a:rPr>
              <a:t>20</a:t>
            </a:r>
            <a:r>
              <a:rPr lang="en-US" altLang="en-US">
                <a:solidFill>
                  <a:srgbClr val="FF0000"/>
                </a:solidFill>
                <a:latin typeface="Elephant" panose="02020904090505020303" pitchFamily="18" charset="0"/>
              </a:rPr>
              <a:t> mol P</a:t>
            </a:r>
          </a:p>
        </p:txBody>
      </p:sp>
      <p:sp>
        <p:nvSpPr>
          <p:cNvPr id="31771" name="Text Box 27"/>
          <p:cNvSpPr txBox="1">
            <a:spLocks noChangeArrowheads="1"/>
          </p:cNvSpPr>
          <p:nvPr/>
        </p:nvSpPr>
        <p:spPr bwMode="auto">
          <a:xfrm>
            <a:off x="1554163" y="215265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moles O = </a:t>
            </a:r>
          </a:p>
        </p:txBody>
      </p:sp>
      <p:sp>
        <p:nvSpPr>
          <p:cNvPr id="31772" name="Text Box 28"/>
          <p:cNvSpPr txBox="1">
            <a:spLocks noChangeArrowheads="1"/>
          </p:cNvSpPr>
          <p:nvPr/>
        </p:nvSpPr>
        <p:spPr bwMode="auto">
          <a:xfrm>
            <a:off x="2760663" y="2130426"/>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5.717 g O </a:t>
            </a:r>
          </a:p>
        </p:txBody>
      </p:sp>
      <p:sp>
        <p:nvSpPr>
          <p:cNvPr id="31773" name="Text Box 29"/>
          <p:cNvSpPr txBox="1">
            <a:spLocks noChangeArrowheads="1"/>
          </p:cNvSpPr>
          <p:nvPr/>
        </p:nvSpPr>
        <p:spPr bwMode="auto">
          <a:xfrm>
            <a:off x="3946525" y="2130425"/>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solidFill>
                  <a:srgbClr val="FF0000"/>
                </a:solidFill>
                <a:latin typeface="Elephant" panose="02020904090505020303" pitchFamily="18" charset="0"/>
              </a:rPr>
              <a:t>  mol O</a:t>
            </a:r>
            <a:endParaRPr lang="en-US" altLang="en-US">
              <a:solidFill>
                <a:srgbClr val="FF0000"/>
              </a:solidFill>
              <a:latin typeface="Elephant" panose="02020904090505020303" pitchFamily="18" charset="0"/>
            </a:endParaRPr>
          </a:p>
          <a:p>
            <a:pPr eaLnBrk="1" hangingPunct="1"/>
            <a:r>
              <a:rPr lang="en-US" altLang="en-US">
                <a:solidFill>
                  <a:srgbClr val="FF0000"/>
                </a:solidFill>
                <a:latin typeface="Elephant" panose="02020904090505020303" pitchFamily="18" charset="0"/>
              </a:rPr>
              <a:t>15.999 g O</a:t>
            </a:r>
          </a:p>
        </p:txBody>
      </p:sp>
      <p:sp>
        <p:nvSpPr>
          <p:cNvPr id="31774" name="Text Box 30"/>
          <p:cNvSpPr txBox="1">
            <a:spLocks noChangeArrowheads="1"/>
          </p:cNvSpPr>
          <p:nvPr/>
        </p:nvSpPr>
        <p:spPr bwMode="auto">
          <a:xfrm>
            <a:off x="5127625" y="2132013"/>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0.3573</a:t>
            </a:r>
            <a:r>
              <a:rPr lang="en-US" altLang="en-US" u="sng">
                <a:solidFill>
                  <a:srgbClr val="FF0000"/>
                </a:solidFill>
                <a:latin typeface="Elephant" panose="02020904090505020303" pitchFamily="18" charset="0"/>
              </a:rPr>
              <a:t>35</a:t>
            </a:r>
            <a:r>
              <a:rPr lang="en-US" altLang="en-US">
                <a:solidFill>
                  <a:srgbClr val="FF0000"/>
                </a:solidFill>
                <a:latin typeface="Elephant" panose="02020904090505020303" pitchFamily="18" charset="0"/>
              </a:rPr>
              <a:t> mol O</a:t>
            </a:r>
          </a:p>
        </p:txBody>
      </p:sp>
      <p:sp>
        <p:nvSpPr>
          <p:cNvPr id="31775" name="Text Box 31"/>
          <p:cNvSpPr txBox="1">
            <a:spLocks noChangeArrowheads="1"/>
          </p:cNvSpPr>
          <p:nvPr/>
        </p:nvSpPr>
        <p:spPr bwMode="auto">
          <a:xfrm>
            <a:off x="5716588" y="15113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a:t>
            </a:r>
          </a:p>
          <a:p>
            <a:pPr eaLnBrk="1" hangingPunct="1"/>
            <a:r>
              <a:rPr lang="en-US" altLang="en-US">
                <a:solidFill>
                  <a:srgbClr val="FF0000"/>
                </a:solidFill>
                <a:latin typeface="Elephant" panose="02020904090505020303" pitchFamily="18" charset="0"/>
              </a:rPr>
              <a:t>0.1431</a:t>
            </a:r>
            <a:r>
              <a:rPr lang="en-US" altLang="en-US" u="sng">
                <a:solidFill>
                  <a:srgbClr val="FF0000"/>
                </a:solidFill>
                <a:latin typeface="Elephant" panose="02020904090505020303" pitchFamily="18" charset="0"/>
              </a:rPr>
              <a:t>20</a:t>
            </a:r>
            <a:r>
              <a:rPr lang="en-US" altLang="en-US">
                <a:solidFill>
                  <a:srgbClr val="FF0000"/>
                </a:solidFill>
                <a:latin typeface="Elephant" panose="02020904090505020303" pitchFamily="18" charset="0"/>
              </a:rPr>
              <a:t> mol </a:t>
            </a:r>
          </a:p>
        </p:txBody>
      </p:sp>
      <p:sp>
        <p:nvSpPr>
          <p:cNvPr id="31776" name="Text Box 32"/>
          <p:cNvSpPr txBox="1">
            <a:spLocks noChangeArrowheads="1"/>
          </p:cNvSpPr>
          <p:nvPr/>
        </p:nvSpPr>
        <p:spPr bwMode="auto">
          <a:xfrm>
            <a:off x="5432425" y="2206625"/>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_______________</a:t>
            </a:r>
          </a:p>
          <a:p>
            <a:pPr eaLnBrk="1" hangingPunct="1"/>
            <a:r>
              <a:rPr lang="en-US" altLang="en-US">
                <a:solidFill>
                  <a:srgbClr val="FF0000"/>
                </a:solidFill>
                <a:latin typeface="Elephant" panose="02020904090505020303" pitchFamily="18" charset="0"/>
              </a:rPr>
              <a:t>0.1431</a:t>
            </a:r>
            <a:r>
              <a:rPr lang="en-US" altLang="en-US" u="sng">
                <a:solidFill>
                  <a:srgbClr val="FF0000"/>
                </a:solidFill>
                <a:latin typeface="Elephant" panose="02020904090505020303" pitchFamily="18" charset="0"/>
              </a:rPr>
              <a:t>20</a:t>
            </a:r>
            <a:r>
              <a:rPr lang="en-US" altLang="en-US">
                <a:solidFill>
                  <a:srgbClr val="FF0000"/>
                </a:solidFill>
                <a:latin typeface="Elephant" panose="02020904090505020303" pitchFamily="18" charset="0"/>
              </a:rPr>
              <a:t> mol </a:t>
            </a:r>
          </a:p>
        </p:txBody>
      </p:sp>
      <p:sp>
        <p:nvSpPr>
          <p:cNvPr id="31777" name="Text Box 33"/>
          <p:cNvSpPr txBox="1">
            <a:spLocks noChangeArrowheads="1"/>
          </p:cNvSpPr>
          <p:nvPr/>
        </p:nvSpPr>
        <p:spPr bwMode="auto">
          <a:xfrm>
            <a:off x="7696200" y="155575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1.000</a:t>
            </a:r>
          </a:p>
        </p:txBody>
      </p:sp>
      <p:sp>
        <p:nvSpPr>
          <p:cNvPr id="31778" name="Text Box 34"/>
          <p:cNvSpPr txBox="1">
            <a:spLocks noChangeArrowheads="1"/>
          </p:cNvSpPr>
          <p:nvPr/>
        </p:nvSpPr>
        <p:spPr bwMode="auto">
          <a:xfrm>
            <a:off x="7489825" y="226853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2.497</a:t>
            </a:r>
          </a:p>
        </p:txBody>
      </p:sp>
      <p:sp>
        <p:nvSpPr>
          <p:cNvPr id="31779" name="Text Box 35"/>
          <p:cNvSpPr txBox="1">
            <a:spLocks noChangeArrowheads="1"/>
          </p:cNvSpPr>
          <p:nvPr/>
        </p:nvSpPr>
        <p:spPr bwMode="auto">
          <a:xfrm>
            <a:off x="6167438" y="2847975"/>
            <a:ext cx="2971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Not within 0.1, multiply each by a # so that each will be a whole #</a:t>
            </a:r>
          </a:p>
        </p:txBody>
      </p:sp>
      <p:sp>
        <p:nvSpPr>
          <p:cNvPr id="31780" name="Text Box 36"/>
          <p:cNvSpPr txBox="1">
            <a:spLocks noChangeArrowheads="1"/>
          </p:cNvSpPr>
          <p:nvPr/>
        </p:nvSpPr>
        <p:spPr bwMode="auto">
          <a:xfrm>
            <a:off x="8763000" y="153193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x 2</a:t>
            </a:r>
          </a:p>
        </p:txBody>
      </p:sp>
      <p:sp>
        <p:nvSpPr>
          <p:cNvPr id="31781" name="Text Box 37"/>
          <p:cNvSpPr txBox="1">
            <a:spLocks noChangeArrowheads="1"/>
          </p:cNvSpPr>
          <p:nvPr/>
        </p:nvSpPr>
        <p:spPr bwMode="auto">
          <a:xfrm>
            <a:off x="8534400" y="226853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x 2</a:t>
            </a:r>
          </a:p>
        </p:txBody>
      </p:sp>
      <p:sp>
        <p:nvSpPr>
          <p:cNvPr id="31782" name="Text Box 38"/>
          <p:cNvSpPr txBox="1">
            <a:spLocks noChangeArrowheads="1"/>
          </p:cNvSpPr>
          <p:nvPr/>
        </p:nvSpPr>
        <p:spPr bwMode="auto">
          <a:xfrm>
            <a:off x="9244013" y="1531938"/>
            <a:ext cx="297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2</a:t>
            </a:r>
          </a:p>
        </p:txBody>
      </p:sp>
      <p:sp>
        <p:nvSpPr>
          <p:cNvPr id="31783" name="Text Box 39"/>
          <p:cNvSpPr txBox="1">
            <a:spLocks noChangeArrowheads="1"/>
          </p:cNvSpPr>
          <p:nvPr/>
        </p:nvSpPr>
        <p:spPr bwMode="auto">
          <a:xfrm>
            <a:off x="9139238" y="2206626"/>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5</a:t>
            </a:r>
          </a:p>
        </p:txBody>
      </p:sp>
      <p:sp>
        <p:nvSpPr>
          <p:cNvPr id="31784" name="Text Box 40"/>
          <p:cNvSpPr txBox="1">
            <a:spLocks noChangeArrowheads="1"/>
          </p:cNvSpPr>
          <p:nvPr/>
        </p:nvSpPr>
        <p:spPr bwMode="auto">
          <a:xfrm>
            <a:off x="9113838" y="2971801"/>
            <a:ext cx="1295400" cy="4667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P</a:t>
            </a:r>
            <a:r>
              <a:rPr lang="en-US" altLang="en-US" baseline="-25000">
                <a:latin typeface="Elephant" panose="02020904090505020303" pitchFamily="18" charset="0"/>
              </a:rPr>
              <a:t>2</a:t>
            </a:r>
            <a:r>
              <a:rPr lang="en-US" altLang="en-US">
                <a:latin typeface="Elephant" panose="02020904090505020303" pitchFamily="18" charset="0"/>
              </a:rPr>
              <a:t>O</a:t>
            </a:r>
            <a:r>
              <a:rPr lang="en-US" altLang="en-US" sz="2400" b="1" baseline="-25000">
                <a:latin typeface="Arial Narrow" panose="020B0606020202030204" pitchFamily="34" charset="0"/>
              </a:rPr>
              <a:t>5</a:t>
            </a:r>
            <a:endParaRPr lang="en-US" altLang="en-US" sz="2400" b="1">
              <a:latin typeface="Arial Narrow" panose="020B0606020202030204" pitchFamily="34" charset="0"/>
            </a:endParaRPr>
          </a:p>
        </p:txBody>
      </p:sp>
      <p:sp>
        <p:nvSpPr>
          <p:cNvPr id="41" name="Text Box 40"/>
          <p:cNvSpPr txBox="1">
            <a:spLocks noChangeArrowheads="1"/>
          </p:cNvSpPr>
          <p:nvPr/>
        </p:nvSpPr>
        <p:spPr bwMode="auto">
          <a:xfrm>
            <a:off x="1587500" y="1012825"/>
            <a:ext cx="3060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Empirical Formula:</a:t>
            </a:r>
            <a:endParaRPr lang="en-US" altLang="en-US" sz="2400" b="1">
              <a:latin typeface="Arial Narrow" panose="020B0606020202030204" pitchFamily="34" charset="0"/>
            </a:endParaRPr>
          </a:p>
        </p:txBody>
      </p:sp>
      <p:sp>
        <p:nvSpPr>
          <p:cNvPr id="42" name="Text Box 40"/>
          <p:cNvSpPr txBox="1">
            <a:spLocks noChangeArrowheads="1"/>
          </p:cNvSpPr>
          <p:nvPr/>
        </p:nvSpPr>
        <p:spPr bwMode="auto">
          <a:xfrm>
            <a:off x="1587500" y="3208338"/>
            <a:ext cx="3060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Elephant" panose="02020904090505020303" pitchFamily="18" charset="0"/>
              </a:rPr>
              <a:t>Molecular Formula:</a:t>
            </a:r>
            <a:endParaRPr lang="en-US" altLang="en-US" sz="2400" b="1">
              <a:latin typeface="Arial Narrow" panose="020B0606020202030204" pitchFamily="34" charset="0"/>
            </a:endParaRPr>
          </a:p>
        </p:txBody>
      </p:sp>
      <p:sp>
        <p:nvSpPr>
          <p:cNvPr id="43" name="Text Box 8"/>
          <p:cNvSpPr txBox="1">
            <a:spLocks noChangeArrowheads="1"/>
          </p:cNvSpPr>
          <p:nvPr/>
        </p:nvSpPr>
        <p:spPr bwMode="auto">
          <a:xfrm>
            <a:off x="1733550" y="42545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 	</a:t>
            </a:r>
            <a:r>
              <a:rPr lang="en-US" altLang="en-US" u="sng">
                <a:solidFill>
                  <a:srgbClr val="FF0000"/>
                </a:solidFill>
                <a:latin typeface="Elephant" panose="02020904090505020303" pitchFamily="18" charset="0"/>
              </a:rPr>
              <a:t>	284 g/mol________</a:t>
            </a:r>
            <a:r>
              <a:rPr lang="en-US" altLang="en-US">
                <a:solidFill>
                  <a:srgbClr val="FF0000"/>
                </a:solidFill>
                <a:latin typeface="Elephant" panose="02020904090505020303" pitchFamily="18" charset="0"/>
              </a:rPr>
              <a:t>  </a:t>
            </a:r>
          </a:p>
          <a:p>
            <a:pPr eaLnBrk="1" hangingPunct="1"/>
            <a:r>
              <a:rPr lang="en-US" altLang="en-US">
                <a:solidFill>
                  <a:srgbClr val="FF0000"/>
                </a:solidFill>
                <a:latin typeface="Elephant" panose="02020904090505020303" pitchFamily="18" charset="0"/>
              </a:rPr>
              <a:t>2(30.974 g/mol) + 5(15.999 g/mol)</a:t>
            </a:r>
          </a:p>
        </p:txBody>
      </p:sp>
      <p:sp>
        <p:nvSpPr>
          <p:cNvPr id="44" name="Text Box 4"/>
          <p:cNvSpPr txBox="1">
            <a:spLocks noChangeArrowheads="1"/>
          </p:cNvSpPr>
          <p:nvPr/>
        </p:nvSpPr>
        <p:spPr bwMode="auto">
          <a:xfrm>
            <a:off x="1554163" y="3697288"/>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Step #1:  Determine the # of empirical formula units that fit within the molecule</a:t>
            </a:r>
          </a:p>
        </p:txBody>
      </p:sp>
      <p:sp>
        <p:nvSpPr>
          <p:cNvPr id="45" name="Text Box 9"/>
          <p:cNvSpPr txBox="1">
            <a:spLocks noChangeArrowheads="1"/>
          </p:cNvSpPr>
          <p:nvPr/>
        </p:nvSpPr>
        <p:spPr bwMode="auto">
          <a:xfrm>
            <a:off x="1587500" y="489585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 	</a:t>
            </a:r>
            <a:r>
              <a:rPr lang="en-US" altLang="en-US" u="sng">
                <a:solidFill>
                  <a:srgbClr val="FF0000"/>
                </a:solidFill>
                <a:latin typeface="Elephant" panose="02020904090505020303" pitchFamily="18" charset="0"/>
              </a:rPr>
              <a:t>	284 g/mol________</a:t>
            </a:r>
            <a:r>
              <a:rPr lang="en-US" altLang="en-US">
                <a:solidFill>
                  <a:srgbClr val="FF0000"/>
                </a:solidFill>
                <a:latin typeface="Elephant" panose="02020904090505020303" pitchFamily="18" charset="0"/>
              </a:rPr>
              <a:t>  </a:t>
            </a:r>
          </a:p>
          <a:p>
            <a:pPr eaLnBrk="1" hangingPunct="1"/>
            <a:r>
              <a:rPr lang="en-US" altLang="en-US">
                <a:solidFill>
                  <a:srgbClr val="FF0000"/>
                </a:solidFill>
                <a:latin typeface="Elephant" panose="02020904090505020303" pitchFamily="18" charset="0"/>
              </a:rPr>
              <a:t>		141.943 g/mol</a:t>
            </a:r>
          </a:p>
        </p:txBody>
      </p:sp>
      <p:sp>
        <p:nvSpPr>
          <p:cNvPr id="46" name="Text Box 10"/>
          <p:cNvSpPr txBox="1">
            <a:spLocks noChangeArrowheads="1"/>
          </p:cNvSpPr>
          <p:nvPr/>
        </p:nvSpPr>
        <p:spPr bwMode="auto">
          <a:xfrm>
            <a:off x="1787525" y="5478463"/>
            <a:ext cx="830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 = 	2.00</a:t>
            </a:r>
          </a:p>
        </p:txBody>
      </p:sp>
      <p:sp>
        <p:nvSpPr>
          <p:cNvPr id="47" name="Text Box 11"/>
          <p:cNvSpPr txBox="1">
            <a:spLocks noChangeArrowheads="1"/>
          </p:cNvSpPr>
          <p:nvPr/>
        </p:nvSpPr>
        <p:spPr bwMode="auto">
          <a:xfrm>
            <a:off x="1455738" y="5813425"/>
            <a:ext cx="876300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accent2"/>
                </a:solidFill>
                <a:latin typeface="Elephant" panose="02020904090505020303" pitchFamily="18" charset="0"/>
              </a:rPr>
              <a:t>Step #2: Multiply each subscript of the empircal formula by the # calculated above.</a:t>
            </a:r>
          </a:p>
        </p:txBody>
      </p:sp>
      <p:sp>
        <p:nvSpPr>
          <p:cNvPr id="48" name="Text Box 12"/>
          <p:cNvSpPr txBox="1">
            <a:spLocks noChangeArrowheads="1"/>
          </p:cNvSpPr>
          <p:nvPr/>
        </p:nvSpPr>
        <p:spPr bwMode="auto">
          <a:xfrm>
            <a:off x="4205288" y="6265864"/>
            <a:ext cx="990600" cy="37623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P</a:t>
            </a:r>
            <a:r>
              <a:rPr lang="en-US" altLang="en-US" baseline="-25000">
                <a:solidFill>
                  <a:srgbClr val="FF0000"/>
                </a:solidFill>
                <a:latin typeface="Elephant" panose="02020904090505020303" pitchFamily="18" charset="0"/>
              </a:rPr>
              <a:t>4</a:t>
            </a:r>
            <a:r>
              <a:rPr lang="en-US" altLang="en-US">
                <a:solidFill>
                  <a:srgbClr val="FF0000"/>
                </a:solidFill>
                <a:latin typeface="Elephant" panose="02020904090505020303" pitchFamily="18" charset="0"/>
              </a:rPr>
              <a:t>O</a:t>
            </a:r>
            <a:r>
              <a:rPr lang="en-US" altLang="en-US" baseline="-25000">
                <a:solidFill>
                  <a:srgbClr val="FF0000"/>
                </a:solidFill>
                <a:latin typeface="Elephant" panose="02020904090505020303" pitchFamily="18" charset="0"/>
              </a:rPr>
              <a:t>10</a:t>
            </a:r>
            <a:endParaRPr lang="en-US" altLang="en-US">
              <a:solidFill>
                <a:srgbClr val="FF0000"/>
              </a:solidFill>
              <a:latin typeface="Elephant" panose="02020904090505020303" pitchFamily="18" charset="0"/>
            </a:endParaRPr>
          </a:p>
        </p:txBody>
      </p:sp>
      <p:grpSp>
        <p:nvGrpSpPr>
          <p:cNvPr id="4" name="Group 3"/>
          <p:cNvGrpSpPr>
            <a:grpSpLocks/>
          </p:cNvGrpSpPr>
          <p:nvPr/>
        </p:nvGrpSpPr>
        <p:grpSpPr bwMode="auto">
          <a:xfrm>
            <a:off x="1704975" y="2389188"/>
            <a:ext cx="2362200" cy="825500"/>
            <a:chOff x="180521" y="2389981"/>
            <a:chExt cx="2362200" cy="824707"/>
          </a:xfrm>
        </p:grpSpPr>
        <p:sp>
          <p:nvSpPr>
            <p:cNvPr id="23582" name="Text Box 23"/>
            <p:cNvSpPr txBox="1">
              <a:spLocks noChangeArrowheads="1"/>
            </p:cNvSpPr>
            <p:nvPr/>
          </p:nvSpPr>
          <p:spPr bwMode="auto">
            <a:xfrm>
              <a:off x="180521" y="2847975"/>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7030A0"/>
                  </a:solidFill>
                  <a:latin typeface="Elephant" panose="02020904090505020303" pitchFamily="18" charset="0"/>
                </a:rPr>
                <a:t>10.150 g – 4.433 g </a:t>
              </a:r>
            </a:p>
          </p:txBody>
        </p:sp>
        <p:cxnSp>
          <p:nvCxnSpPr>
            <p:cNvPr id="3" name="Straight Arrow Connector 2"/>
            <p:cNvCxnSpPr/>
            <p:nvPr/>
          </p:nvCxnSpPr>
          <p:spPr>
            <a:xfrm flipV="1">
              <a:off x="990146" y="2389981"/>
              <a:ext cx="603250" cy="458346"/>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019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766">
                                            <p:txEl>
                                              <p:pRg st="0" end="0"/>
                                            </p:txEl>
                                          </p:spTgt>
                                        </p:tgtEl>
                                        <p:attrNameLst>
                                          <p:attrName>style.visibility</p:attrName>
                                        </p:attrNameLst>
                                      </p:cBhvr>
                                      <p:to>
                                        <p:strVal val="visible"/>
                                      </p:to>
                                    </p:set>
                                    <p:animEffect transition="in" filter="dissolve">
                                      <p:cBhvr>
                                        <p:cTn id="7" dur="500"/>
                                        <p:tgtEl>
                                          <p:spTgt spid="317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67"/>
                                        </p:tgtEl>
                                        <p:attrNameLst>
                                          <p:attrName>style.visibility</p:attrName>
                                        </p:attrNameLst>
                                      </p:cBhvr>
                                      <p:to>
                                        <p:strVal val="visible"/>
                                      </p:to>
                                    </p:set>
                                    <p:animEffect transition="in" filter="dissolve">
                                      <p:cBhvr>
                                        <p:cTn id="17" dur="500"/>
                                        <p:tgtEl>
                                          <p:spTgt spid="317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68"/>
                                        </p:tgtEl>
                                        <p:attrNameLst>
                                          <p:attrName>style.visibility</p:attrName>
                                        </p:attrNameLst>
                                      </p:cBhvr>
                                      <p:to>
                                        <p:strVal val="visible"/>
                                      </p:to>
                                    </p:set>
                                    <p:animEffect transition="in" filter="dissolve">
                                      <p:cBhvr>
                                        <p:cTn id="22" dur="500"/>
                                        <p:tgtEl>
                                          <p:spTgt spid="317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69"/>
                                        </p:tgtEl>
                                        <p:attrNameLst>
                                          <p:attrName>style.visibility</p:attrName>
                                        </p:attrNameLst>
                                      </p:cBhvr>
                                      <p:to>
                                        <p:strVal val="visible"/>
                                      </p:to>
                                    </p:set>
                                    <p:animEffect transition="in" filter="dissolve">
                                      <p:cBhvr>
                                        <p:cTn id="27" dur="500"/>
                                        <p:tgtEl>
                                          <p:spTgt spid="317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770"/>
                                        </p:tgtEl>
                                        <p:attrNameLst>
                                          <p:attrName>style.visibility</p:attrName>
                                        </p:attrNameLst>
                                      </p:cBhvr>
                                      <p:to>
                                        <p:strVal val="visible"/>
                                      </p:to>
                                    </p:set>
                                    <p:animEffect transition="in" filter="dissolve">
                                      <p:cBhvr>
                                        <p:cTn id="32" dur="500"/>
                                        <p:tgtEl>
                                          <p:spTgt spid="317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771"/>
                                        </p:tgtEl>
                                        <p:attrNameLst>
                                          <p:attrName>style.visibility</p:attrName>
                                        </p:attrNameLst>
                                      </p:cBhvr>
                                      <p:to>
                                        <p:strVal val="visible"/>
                                      </p:to>
                                    </p:set>
                                    <p:animEffect transition="in" filter="dissolve">
                                      <p:cBhvr>
                                        <p:cTn id="37" dur="500"/>
                                        <p:tgtEl>
                                          <p:spTgt spid="317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1772"/>
                                        </p:tgtEl>
                                        <p:attrNameLst>
                                          <p:attrName>style.visibility</p:attrName>
                                        </p:attrNameLst>
                                      </p:cBhvr>
                                      <p:to>
                                        <p:strVal val="visible"/>
                                      </p:to>
                                    </p:set>
                                    <p:animEffect transition="in" filter="dissolve">
                                      <p:cBhvr>
                                        <p:cTn id="46" dur="500"/>
                                        <p:tgtEl>
                                          <p:spTgt spid="3177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1773"/>
                                        </p:tgtEl>
                                        <p:attrNameLst>
                                          <p:attrName>style.visibility</p:attrName>
                                        </p:attrNameLst>
                                      </p:cBhvr>
                                      <p:to>
                                        <p:strVal val="visible"/>
                                      </p:to>
                                    </p:set>
                                    <p:animEffect transition="in" filter="dissolve">
                                      <p:cBhvr>
                                        <p:cTn id="51" dur="500"/>
                                        <p:tgtEl>
                                          <p:spTgt spid="3177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1774"/>
                                        </p:tgtEl>
                                        <p:attrNameLst>
                                          <p:attrName>style.visibility</p:attrName>
                                        </p:attrNameLst>
                                      </p:cBhvr>
                                      <p:to>
                                        <p:strVal val="visible"/>
                                      </p:to>
                                    </p:set>
                                    <p:animEffect transition="in" filter="dissolve">
                                      <p:cBhvr>
                                        <p:cTn id="56" dur="500"/>
                                        <p:tgtEl>
                                          <p:spTgt spid="3177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1775"/>
                                        </p:tgtEl>
                                        <p:attrNameLst>
                                          <p:attrName>style.visibility</p:attrName>
                                        </p:attrNameLst>
                                      </p:cBhvr>
                                      <p:to>
                                        <p:strVal val="visible"/>
                                      </p:to>
                                    </p:set>
                                    <p:animEffect transition="in" filter="dissolve">
                                      <p:cBhvr>
                                        <p:cTn id="61" dur="500"/>
                                        <p:tgtEl>
                                          <p:spTgt spid="3177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1776"/>
                                        </p:tgtEl>
                                        <p:attrNameLst>
                                          <p:attrName>style.visibility</p:attrName>
                                        </p:attrNameLst>
                                      </p:cBhvr>
                                      <p:to>
                                        <p:strVal val="visible"/>
                                      </p:to>
                                    </p:set>
                                    <p:animEffect transition="in" filter="dissolve">
                                      <p:cBhvr>
                                        <p:cTn id="66" dur="500"/>
                                        <p:tgtEl>
                                          <p:spTgt spid="3177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1777"/>
                                        </p:tgtEl>
                                        <p:attrNameLst>
                                          <p:attrName>style.visibility</p:attrName>
                                        </p:attrNameLst>
                                      </p:cBhvr>
                                      <p:to>
                                        <p:strVal val="visible"/>
                                      </p:to>
                                    </p:set>
                                    <p:animEffect transition="in" filter="dissolve">
                                      <p:cBhvr>
                                        <p:cTn id="71" dur="500"/>
                                        <p:tgtEl>
                                          <p:spTgt spid="3177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1778"/>
                                        </p:tgtEl>
                                        <p:attrNameLst>
                                          <p:attrName>style.visibility</p:attrName>
                                        </p:attrNameLst>
                                      </p:cBhvr>
                                      <p:to>
                                        <p:strVal val="visible"/>
                                      </p:to>
                                    </p:set>
                                    <p:animEffect transition="in" filter="dissolve">
                                      <p:cBhvr>
                                        <p:cTn id="76" dur="500"/>
                                        <p:tgtEl>
                                          <p:spTgt spid="3177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31779"/>
                                        </p:tgtEl>
                                        <p:attrNameLst>
                                          <p:attrName>style.visibility</p:attrName>
                                        </p:attrNameLst>
                                      </p:cBhvr>
                                      <p:to>
                                        <p:strVal val="visible"/>
                                      </p:to>
                                    </p:set>
                                    <p:animEffect transition="in" filter="dissolve">
                                      <p:cBhvr>
                                        <p:cTn id="81" dur="500"/>
                                        <p:tgtEl>
                                          <p:spTgt spid="3177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31780"/>
                                        </p:tgtEl>
                                        <p:attrNameLst>
                                          <p:attrName>style.visibility</p:attrName>
                                        </p:attrNameLst>
                                      </p:cBhvr>
                                      <p:to>
                                        <p:strVal val="visible"/>
                                      </p:to>
                                    </p:set>
                                    <p:animEffect transition="in" filter="dissolve">
                                      <p:cBhvr>
                                        <p:cTn id="86" dur="500"/>
                                        <p:tgtEl>
                                          <p:spTgt spid="3178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31781"/>
                                        </p:tgtEl>
                                        <p:attrNameLst>
                                          <p:attrName>style.visibility</p:attrName>
                                        </p:attrNameLst>
                                      </p:cBhvr>
                                      <p:to>
                                        <p:strVal val="visible"/>
                                      </p:to>
                                    </p:set>
                                    <p:animEffect transition="in" filter="dissolve">
                                      <p:cBhvr>
                                        <p:cTn id="91" dur="500"/>
                                        <p:tgtEl>
                                          <p:spTgt spid="3178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31782"/>
                                        </p:tgtEl>
                                        <p:attrNameLst>
                                          <p:attrName>style.visibility</p:attrName>
                                        </p:attrNameLst>
                                      </p:cBhvr>
                                      <p:to>
                                        <p:strVal val="visible"/>
                                      </p:to>
                                    </p:set>
                                    <p:animEffect transition="in" filter="dissolve">
                                      <p:cBhvr>
                                        <p:cTn id="96" dur="500"/>
                                        <p:tgtEl>
                                          <p:spTgt spid="3178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31783"/>
                                        </p:tgtEl>
                                        <p:attrNameLst>
                                          <p:attrName>style.visibility</p:attrName>
                                        </p:attrNameLst>
                                      </p:cBhvr>
                                      <p:to>
                                        <p:strVal val="visible"/>
                                      </p:to>
                                    </p:set>
                                    <p:animEffect transition="in" filter="dissolve">
                                      <p:cBhvr>
                                        <p:cTn id="101" dur="500"/>
                                        <p:tgtEl>
                                          <p:spTgt spid="3178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xit" presetSubtype="0" fill="hold" grpId="1" nodeType="clickEffect">
                                  <p:stCondLst>
                                    <p:cond delay="0"/>
                                  </p:stCondLst>
                                  <p:childTnLst>
                                    <p:animEffect transition="out" filter="dissolve">
                                      <p:cBhvr>
                                        <p:cTn id="105" dur="500"/>
                                        <p:tgtEl>
                                          <p:spTgt spid="31779"/>
                                        </p:tgtEl>
                                      </p:cBhvr>
                                    </p:animEffect>
                                    <p:set>
                                      <p:cBhvr>
                                        <p:cTn id="106" dur="1" fill="hold">
                                          <p:stCondLst>
                                            <p:cond delay="499"/>
                                          </p:stCondLst>
                                        </p:cTn>
                                        <p:tgtEl>
                                          <p:spTgt spid="31779"/>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31784"/>
                                        </p:tgtEl>
                                        <p:attrNameLst>
                                          <p:attrName>style.visibility</p:attrName>
                                        </p:attrNameLst>
                                      </p:cBhvr>
                                      <p:to>
                                        <p:strVal val="visible"/>
                                      </p:to>
                                    </p:set>
                                    <p:animEffect transition="in" filter="dissolve">
                                      <p:cBhvr>
                                        <p:cTn id="111" dur="500"/>
                                        <p:tgtEl>
                                          <p:spTgt spid="3178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dissolve">
                                      <p:cBhvr>
                                        <p:cTn id="116" dur="500"/>
                                        <p:tgtEl>
                                          <p:spTgt spid="4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dissolve">
                                      <p:cBhvr>
                                        <p:cTn id="121" dur="500"/>
                                        <p:tgtEl>
                                          <p:spTgt spid="44"/>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dissolve">
                                      <p:cBhvr>
                                        <p:cTn id="126" dur="500"/>
                                        <p:tgtEl>
                                          <p:spTgt spid="43"/>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dissolve">
                                      <p:cBhvr>
                                        <p:cTn id="131" dur="500"/>
                                        <p:tgtEl>
                                          <p:spTgt spid="45"/>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46"/>
                                        </p:tgtEl>
                                        <p:attrNameLst>
                                          <p:attrName>style.visibility</p:attrName>
                                        </p:attrNameLst>
                                      </p:cBhvr>
                                      <p:to>
                                        <p:strVal val="visible"/>
                                      </p:to>
                                    </p:set>
                                    <p:animEffect transition="in" filter="dissolve">
                                      <p:cBhvr>
                                        <p:cTn id="136" dur="500"/>
                                        <p:tgtEl>
                                          <p:spTgt spid="4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dissolve">
                                      <p:cBhvr>
                                        <p:cTn id="141" dur="500"/>
                                        <p:tgtEl>
                                          <p:spTgt spid="47"/>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dissolve">
                                      <p:cBhvr>
                                        <p:cTn id="1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7" grpId="0"/>
      <p:bldP spid="31768" grpId="0"/>
      <p:bldP spid="31769" grpId="0"/>
      <p:bldP spid="31770" grpId="0"/>
      <p:bldP spid="31771" grpId="0"/>
      <p:bldP spid="31772" grpId="0"/>
      <p:bldP spid="31773" grpId="0"/>
      <p:bldP spid="31774" grpId="0"/>
      <p:bldP spid="31775" grpId="0"/>
      <p:bldP spid="31776" grpId="0"/>
      <p:bldP spid="31777" grpId="0"/>
      <p:bldP spid="31778" grpId="0"/>
      <p:bldP spid="31779" grpId="0"/>
      <p:bldP spid="31779" grpId="1"/>
      <p:bldP spid="31780" grpId="0"/>
      <p:bldP spid="31781" grpId="0"/>
      <p:bldP spid="31782" grpId="0"/>
      <p:bldP spid="31783" grpId="0"/>
      <p:bldP spid="31784" grpId="0" animBg="1"/>
      <p:bldP spid="41" grpId="0"/>
      <p:bldP spid="42" grpId="0"/>
      <p:bldP spid="43" grpId="0"/>
      <p:bldP spid="44" grpId="0"/>
      <p:bldP spid="45" grpId="0"/>
      <p:bldP spid="46" grpId="0"/>
      <p:bldP spid="47" grpId="0"/>
      <p:bldP spid="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 y="56924"/>
            <a:ext cx="2024743" cy="1143000"/>
          </a:xfrm>
        </p:spPr>
        <p:txBody>
          <a:bodyPr/>
          <a:lstStyle/>
          <a:p>
            <a:r>
              <a:rPr lang="en-US" dirty="0" smtClean="0"/>
              <a:t>HW8.9</a:t>
            </a:r>
            <a:endParaRPr lang="en-US" dirty="0"/>
          </a:p>
        </p:txBody>
      </p:sp>
      <p:sp>
        <p:nvSpPr>
          <p:cNvPr id="3" name="Content Placeholder 2"/>
          <p:cNvSpPr>
            <a:spLocks noGrp="1"/>
          </p:cNvSpPr>
          <p:nvPr>
            <p:ph idx="1"/>
          </p:nvPr>
        </p:nvSpPr>
        <p:spPr>
          <a:xfrm>
            <a:off x="2097314" y="56925"/>
            <a:ext cx="8106229" cy="1706562"/>
          </a:xfrm>
        </p:spPr>
        <p:txBody>
          <a:bodyPr/>
          <a:lstStyle/>
          <a:p>
            <a:pPr marL="0" indent="0">
              <a:buNone/>
            </a:pPr>
            <a:r>
              <a:rPr lang="en-US" dirty="0" smtClean="0"/>
              <a:t>Assigned: Tuesday, Dec 5</a:t>
            </a:r>
            <a:br>
              <a:rPr lang="en-US" dirty="0" smtClean="0"/>
            </a:br>
            <a:r>
              <a:rPr lang="en-US" dirty="0" smtClean="0"/>
              <a:t>Due: Wednesday, Dec 6</a:t>
            </a:r>
            <a:br>
              <a:rPr lang="en-US" dirty="0" smtClean="0"/>
            </a:br>
            <a:r>
              <a:rPr lang="en-US" dirty="0" smtClean="0"/>
              <a:t>DUE ON SEPARATE SHEET OF PAPER</a:t>
            </a:r>
            <a:endParaRPr lang="en-US" dirty="0"/>
          </a:p>
        </p:txBody>
      </p:sp>
      <p:sp>
        <p:nvSpPr>
          <p:cNvPr id="5" name="Rectangle 6"/>
          <p:cNvSpPr>
            <a:spLocks noChangeArrowheads="1"/>
          </p:cNvSpPr>
          <p:nvPr/>
        </p:nvSpPr>
        <p:spPr bwMode="auto">
          <a:xfrm>
            <a:off x="0" y="1854231"/>
            <a:ext cx="12192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defRPr/>
            </a:pPr>
            <a:r>
              <a:rPr lang="en-US" sz="2400" dirty="0">
                <a:latin typeface="Arial Narrow" pitchFamily="34" charset="0"/>
              </a:rPr>
              <a:t>1.  What is the molecular formula of a molecule that has an empirical formula of CH</a:t>
            </a:r>
            <a:r>
              <a:rPr lang="en-US" sz="2400" baseline="-25000" dirty="0">
                <a:latin typeface="Arial Narrow" pitchFamily="34" charset="0"/>
              </a:rPr>
              <a:t>2</a:t>
            </a:r>
            <a:r>
              <a:rPr lang="en-US" sz="2400" dirty="0">
                <a:latin typeface="Arial Narrow" pitchFamily="34" charset="0"/>
              </a:rPr>
              <a:t>O and a molar mass </a:t>
            </a:r>
            <a:r>
              <a:rPr lang="en-US" sz="2400" dirty="0" smtClean="0">
                <a:latin typeface="Arial Narrow" pitchFamily="34" charset="0"/>
              </a:rPr>
              <a:t>of 120.12 </a:t>
            </a:r>
            <a:r>
              <a:rPr lang="en-US" sz="2400" dirty="0">
                <a:latin typeface="Arial Narrow" pitchFamily="34" charset="0"/>
              </a:rPr>
              <a:t>g/mol.  </a:t>
            </a:r>
          </a:p>
          <a:p>
            <a:pPr marL="342900" indent="-342900">
              <a:defRPr/>
            </a:pPr>
            <a:r>
              <a:rPr lang="en-US" sz="2400" dirty="0">
                <a:latin typeface="Arial Narrow" pitchFamily="34" charset="0"/>
              </a:rPr>
              <a:t>2.   A compound with a molar mass of 42.08 g/</a:t>
            </a:r>
            <a:r>
              <a:rPr lang="en-US" sz="2400" dirty="0" err="1">
                <a:latin typeface="Arial Narrow" pitchFamily="34" charset="0"/>
              </a:rPr>
              <a:t>mol</a:t>
            </a:r>
            <a:r>
              <a:rPr lang="en-US" sz="2400" dirty="0">
                <a:latin typeface="Arial Narrow" pitchFamily="34" charset="0"/>
              </a:rPr>
              <a:t> is found to be 85.64% carbon and 14.63% hydrogen by </a:t>
            </a:r>
            <a:r>
              <a:rPr lang="en-US" sz="2400" dirty="0" smtClean="0">
                <a:latin typeface="Arial Narrow" pitchFamily="34" charset="0"/>
              </a:rPr>
              <a:t>mass</a:t>
            </a:r>
            <a:r>
              <a:rPr lang="en-US" sz="2400" dirty="0">
                <a:latin typeface="Arial Narrow" pitchFamily="34" charset="0"/>
              </a:rPr>
              <a:t>.  Determine its molecular formula.</a:t>
            </a:r>
          </a:p>
          <a:p>
            <a:pPr marL="342900" indent="-342900">
              <a:defRPr/>
            </a:pPr>
            <a:r>
              <a:rPr lang="en-US" sz="2400" dirty="0">
                <a:latin typeface="Arial Narrow" pitchFamily="34" charset="0"/>
              </a:rPr>
              <a:t>3.  Determine the molecular formula of the compound with the empirical formula of CH with a molar mass</a:t>
            </a:r>
          </a:p>
          <a:p>
            <a:pPr marL="342900" indent="-342900">
              <a:defRPr/>
            </a:pPr>
            <a:r>
              <a:rPr lang="en-US" sz="2400" dirty="0">
                <a:latin typeface="Arial Narrow" pitchFamily="34" charset="0"/>
              </a:rPr>
              <a:t>      78.110 g/mol.</a:t>
            </a:r>
          </a:p>
          <a:p>
            <a:pPr>
              <a:defRPr/>
            </a:pPr>
            <a:r>
              <a:rPr lang="en-US" sz="2400" dirty="0">
                <a:latin typeface="Arial Narrow" pitchFamily="34" charset="0"/>
              </a:rPr>
              <a:t>4.   A sample of a compound with a molar mass of 34.00 g/</a:t>
            </a:r>
            <a:r>
              <a:rPr lang="en-US" sz="2400" dirty="0" err="1">
                <a:latin typeface="Arial Narrow" pitchFamily="34" charset="0"/>
              </a:rPr>
              <a:t>mol</a:t>
            </a:r>
            <a:r>
              <a:rPr lang="en-US" sz="2400" dirty="0">
                <a:latin typeface="Arial Narrow" pitchFamily="34" charset="0"/>
              </a:rPr>
              <a:t> is found to consist of 0.44 g of H and 6.92 g</a:t>
            </a:r>
          </a:p>
          <a:p>
            <a:pPr marL="342900" indent="-342900">
              <a:defRPr/>
            </a:pPr>
            <a:r>
              <a:rPr lang="en-US" sz="2400" dirty="0">
                <a:latin typeface="Arial Narrow" pitchFamily="34" charset="0"/>
              </a:rPr>
              <a:t>      of O.  Determine its molecular formula.</a:t>
            </a:r>
          </a:p>
          <a:p>
            <a:pPr>
              <a:defRPr/>
            </a:pPr>
            <a:r>
              <a:rPr lang="en-US" sz="2400" dirty="0">
                <a:latin typeface="Arial Narrow" pitchFamily="34" charset="0"/>
              </a:rPr>
              <a:t>5. Determine the empirical formula of a compound containing 63.50 % silver, 8.25% nitrogen with the rest</a:t>
            </a:r>
          </a:p>
          <a:p>
            <a:pPr>
              <a:defRPr/>
            </a:pPr>
            <a:r>
              <a:rPr lang="en-US" sz="2400" dirty="0">
                <a:latin typeface="Arial Narrow" pitchFamily="34" charset="0"/>
              </a:rPr>
              <a:t> being oxygen.  </a:t>
            </a:r>
          </a:p>
          <a:p>
            <a:pPr marL="342900" indent="-342900">
              <a:buFontTx/>
              <a:buAutoNum type="arabicPeriod" startAt="6"/>
              <a:defRPr/>
            </a:pPr>
            <a:r>
              <a:rPr lang="en-US" sz="2400" dirty="0" smtClean="0">
                <a:latin typeface="Arial Narrow" pitchFamily="34" charset="0"/>
              </a:rPr>
              <a:t>When a 14.2 g sample of mercury (II) oxide is decomposed into its elements by heating, 13.2 g Hg is obtained. What is the percent composition of the compound?</a:t>
            </a:r>
            <a:endParaRPr lang="en-US" sz="2400" dirty="0">
              <a:latin typeface="Arial Narrow" pitchFamily="34" charset="0"/>
            </a:endParaRPr>
          </a:p>
        </p:txBody>
      </p:sp>
    </p:spTree>
    <p:extLst>
      <p:ext uri="{BB962C8B-B14F-4D97-AF65-F5344CB8AC3E}">
        <p14:creationId xmlns:p14="http://schemas.microsoft.com/office/powerpoint/2010/main" val="258328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 y="56924"/>
            <a:ext cx="2264228" cy="1143000"/>
          </a:xfrm>
        </p:spPr>
        <p:txBody>
          <a:bodyPr/>
          <a:lstStyle/>
          <a:p>
            <a:r>
              <a:rPr lang="en-US" dirty="0" smtClean="0"/>
              <a:t>HW8.10</a:t>
            </a:r>
            <a:endParaRPr lang="en-US" dirty="0"/>
          </a:p>
        </p:txBody>
      </p:sp>
      <p:sp>
        <p:nvSpPr>
          <p:cNvPr id="3" name="Content Placeholder 2"/>
          <p:cNvSpPr>
            <a:spLocks noGrp="1"/>
          </p:cNvSpPr>
          <p:nvPr>
            <p:ph idx="1"/>
          </p:nvPr>
        </p:nvSpPr>
        <p:spPr>
          <a:xfrm>
            <a:off x="2336799" y="56924"/>
            <a:ext cx="8106229" cy="1706562"/>
          </a:xfrm>
        </p:spPr>
        <p:txBody>
          <a:bodyPr/>
          <a:lstStyle/>
          <a:p>
            <a:pPr marL="0" indent="0">
              <a:buNone/>
            </a:pPr>
            <a:r>
              <a:rPr lang="en-US" dirty="0" smtClean="0"/>
              <a:t>Assigned: Wednesday, Dec 6</a:t>
            </a:r>
            <a:br>
              <a:rPr lang="en-US" dirty="0" smtClean="0"/>
            </a:br>
            <a:r>
              <a:rPr lang="en-US" dirty="0" smtClean="0"/>
              <a:t>Due: Friday, Dec 8</a:t>
            </a:r>
            <a:br>
              <a:rPr lang="en-US" dirty="0" smtClean="0"/>
            </a:br>
            <a:r>
              <a:rPr lang="en-US" dirty="0" smtClean="0"/>
              <a:t>DUE ON SEPARATE SHEET OF PAPER</a:t>
            </a:r>
            <a:endParaRPr lang="en-US" dirty="0"/>
          </a:p>
        </p:txBody>
      </p:sp>
      <p:sp>
        <p:nvSpPr>
          <p:cNvPr id="5" name="Rectangle 6"/>
          <p:cNvSpPr>
            <a:spLocks noChangeArrowheads="1"/>
          </p:cNvSpPr>
          <p:nvPr/>
        </p:nvSpPr>
        <p:spPr bwMode="auto">
          <a:xfrm>
            <a:off x="72571" y="1872020"/>
            <a:ext cx="1219200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buAutoNum type="arabicPeriod"/>
              <a:defRPr/>
            </a:pPr>
            <a:r>
              <a:rPr lang="en-US" sz="2400" dirty="0" smtClean="0">
                <a:latin typeface="Arial Narrow" pitchFamily="34" charset="0"/>
              </a:rPr>
              <a:t>Write chemical formulas for the following</a:t>
            </a:r>
          </a:p>
          <a:p>
            <a:r>
              <a:rPr lang="en-US" sz="2400" dirty="0">
                <a:latin typeface="Arial Narrow" pitchFamily="34" charset="0"/>
              </a:rPr>
              <a:t>	</a:t>
            </a:r>
            <a:r>
              <a:rPr lang="en-US" dirty="0"/>
              <a:t>a. magnesium nitrate				b. ammonium sulfate </a:t>
            </a:r>
          </a:p>
          <a:p>
            <a:r>
              <a:rPr lang="en-US" dirty="0" smtClean="0"/>
              <a:t>	c</a:t>
            </a:r>
            <a:r>
              <a:rPr lang="en-US" dirty="0"/>
              <a:t>. cupric chlorite				</a:t>
            </a:r>
            <a:r>
              <a:rPr lang="en-US" dirty="0" smtClean="0"/>
              <a:t>	d</a:t>
            </a:r>
            <a:r>
              <a:rPr lang="en-US" dirty="0"/>
              <a:t>. mercury (I) chloride</a:t>
            </a:r>
          </a:p>
          <a:p>
            <a:r>
              <a:rPr lang="en-US" dirty="0" smtClean="0"/>
              <a:t>	e</a:t>
            </a:r>
            <a:r>
              <a:rPr lang="en-US" dirty="0"/>
              <a:t>. </a:t>
            </a:r>
            <a:r>
              <a:rPr lang="en-US" dirty="0" err="1"/>
              <a:t>dichlorine</a:t>
            </a:r>
            <a:r>
              <a:rPr lang="en-US" dirty="0"/>
              <a:t> </a:t>
            </a:r>
            <a:r>
              <a:rPr lang="en-US" dirty="0" err="1"/>
              <a:t>octoxide</a:t>
            </a:r>
            <a:r>
              <a:rPr lang="en-US" dirty="0"/>
              <a:t>				f. dinitrogen </a:t>
            </a:r>
            <a:r>
              <a:rPr lang="en-US" dirty="0" err="1"/>
              <a:t>tetrasulfide</a:t>
            </a:r>
            <a:endParaRPr lang="en-US" dirty="0"/>
          </a:p>
          <a:p>
            <a:r>
              <a:rPr lang="en-US" dirty="0" smtClean="0"/>
              <a:t>	g</a:t>
            </a:r>
            <a:r>
              <a:rPr lang="en-US" dirty="0"/>
              <a:t>. acetic acid					</a:t>
            </a:r>
            <a:r>
              <a:rPr lang="en-US" dirty="0" smtClean="0"/>
              <a:t>	h</a:t>
            </a:r>
            <a:r>
              <a:rPr lang="en-US" dirty="0"/>
              <a:t>. </a:t>
            </a:r>
            <a:r>
              <a:rPr lang="en-US" dirty="0" err="1"/>
              <a:t>hydrosulfuric</a:t>
            </a:r>
            <a:r>
              <a:rPr lang="en-US" dirty="0"/>
              <a:t> acid</a:t>
            </a:r>
          </a:p>
          <a:p>
            <a:r>
              <a:rPr lang="en-US" dirty="0" smtClean="0"/>
              <a:t>	</a:t>
            </a:r>
            <a:r>
              <a:rPr lang="en-US" dirty="0" err="1" smtClean="0"/>
              <a:t>i</a:t>
            </a:r>
            <a:r>
              <a:rPr lang="en-US" dirty="0"/>
              <a:t>. nitrous acid					</a:t>
            </a:r>
            <a:r>
              <a:rPr lang="en-US" dirty="0" smtClean="0"/>
              <a:t>	j</a:t>
            </a:r>
            <a:r>
              <a:rPr lang="en-US" dirty="0"/>
              <a:t>. stannous </a:t>
            </a:r>
            <a:r>
              <a:rPr lang="en-US" dirty="0" smtClean="0"/>
              <a:t>phosphate</a:t>
            </a:r>
          </a:p>
          <a:p>
            <a:r>
              <a:rPr lang="en-US" dirty="0" smtClean="0"/>
              <a:t>2. Name the following</a:t>
            </a:r>
          </a:p>
          <a:p>
            <a:r>
              <a:rPr lang="en-US" dirty="0" smtClean="0"/>
              <a:t>	a</a:t>
            </a:r>
            <a:r>
              <a:rPr lang="en-US" dirty="0"/>
              <a:t>. MgC</a:t>
            </a:r>
            <a:r>
              <a:rPr lang="en-US" baseline="-25000" dirty="0"/>
              <a:t>2</a:t>
            </a:r>
            <a:r>
              <a:rPr lang="en-US" dirty="0"/>
              <a:t>O</a:t>
            </a:r>
            <a:r>
              <a:rPr lang="en-US" baseline="-25000" dirty="0"/>
              <a:t>4</a:t>
            </a:r>
            <a:r>
              <a:rPr lang="en-US" dirty="0"/>
              <a:t>		b. </a:t>
            </a:r>
            <a:r>
              <a:rPr lang="en-US" dirty="0" err="1"/>
              <a:t>Mn</a:t>
            </a:r>
            <a:r>
              <a:rPr lang="en-US" dirty="0"/>
              <a:t>(HCO</a:t>
            </a:r>
            <a:r>
              <a:rPr lang="en-US" baseline="-25000" dirty="0"/>
              <a:t>3</a:t>
            </a:r>
            <a:r>
              <a:rPr lang="en-US" dirty="0"/>
              <a:t>)</a:t>
            </a:r>
            <a:r>
              <a:rPr lang="en-US" baseline="-25000" dirty="0"/>
              <a:t>2</a:t>
            </a:r>
            <a:r>
              <a:rPr lang="en-US" baseline="30000" dirty="0"/>
              <a:t>.</a:t>
            </a:r>
            <a:r>
              <a:rPr lang="en-US" dirty="0"/>
              <a:t>		c. XeF</a:t>
            </a:r>
            <a:r>
              <a:rPr lang="en-US" baseline="-25000" dirty="0"/>
              <a:t>7		</a:t>
            </a:r>
            <a:endParaRPr lang="en-US" dirty="0"/>
          </a:p>
          <a:p>
            <a:r>
              <a:rPr lang="en-US" dirty="0" smtClean="0"/>
              <a:t>			d</a:t>
            </a:r>
            <a:r>
              <a:rPr lang="en-US" dirty="0"/>
              <a:t>. </a:t>
            </a:r>
            <a:r>
              <a:rPr lang="en-US" dirty="0" err="1"/>
              <a:t>HClO</a:t>
            </a:r>
            <a:r>
              <a:rPr lang="en-US" dirty="0"/>
              <a:t> (</a:t>
            </a:r>
            <a:r>
              <a:rPr lang="en-US" dirty="0" err="1"/>
              <a:t>aq</a:t>
            </a:r>
            <a:r>
              <a:rPr lang="en-US" dirty="0"/>
              <a:t>)		e. </a:t>
            </a:r>
            <a:r>
              <a:rPr lang="en-US" dirty="0" err="1"/>
              <a:t>HBr</a:t>
            </a:r>
            <a:r>
              <a:rPr lang="en-US" dirty="0"/>
              <a:t> (</a:t>
            </a:r>
            <a:r>
              <a:rPr lang="en-US" dirty="0" err="1"/>
              <a:t>aq</a:t>
            </a:r>
            <a:r>
              <a:rPr lang="en-US" dirty="0"/>
              <a:t>)		f. SO</a:t>
            </a:r>
            <a:r>
              <a:rPr lang="en-US" baseline="-25000" dirty="0"/>
              <a:t>3</a:t>
            </a:r>
            <a:endParaRPr lang="en-US" dirty="0"/>
          </a:p>
          <a:p>
            <a:r>
              <a:rPr lang="en-US" dirty="0"/>
              <a:t>3. Determine the % composition of all elements contained in zinc sulfide.</a:t>
            </a:r>
          </a:p>
          <a:p>
            <a:r>
              <a:rPr lang="en-US" dirty="0"/>
              <a:t> </a:t>
            </a:r>
          </a:p>
          <a:p>
            <a:r>
              <a:rPr lang="en-US" dirty="0"/>
              <a:t>4. A 154 g sample that is composed of 70.2 g of tin.  The rest of the compound is composed of chlorine  </a:t>
            </a:r>
          </a:p>
          <a:p>
            <a:r>
              <a:rPr lang="en-US" dirty="0"/>
              <a:t>Use % composition to determine if the sample is tin (II) chloride or tin (IV) chloride.</a:t>
            </a:r>
          </a:p>
          <a:p>
            <a:r>
              <a:rPr lang="en-US" dirty="0"/>
              <a:t> </a:t>
            </a:r>
          </a:p>
          <a:p>
            <a:r>
              <a:rPr lang="en-US" dirty="0"/>
              <a:t>5. Determine the empirical formula and molecular formula of the compound:</a:t>
            </a:r>
          </a:p>
          <a:p>
            <a:r>
              <a:rPr lang="en-US" dirty="0"/>
              <a:t>A substance contains 0.159 g of U and 0.119 g of Cl.  The molar mass of the compound is 1245 g/mol.</a:t>
            </a:r>
          </a:p>
          <a:p>
            <a:endParaRPr lang="en-US" dirty="0"/>
          </a:p>
        </p:txBody>
      </p:sp>
      <p:sp>
        <p:nvSpPr>
          <p:cNvPr id="6" name="Content Placeholder 2"/>
          <p:cNvSpPr txBox="1">
            <a:spLocks/>
          </p:cNvSpPr>
          <p:nvPr/>
        </p:nvSpPr>
        <p:spPr bwMode="auto">
          <a:xfrm>
            <a:off x="0" y="841974"/>
            <a:ext cx="2540000" cy="63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400">
              <a:buFontTx/>
              <a:buNone/>
            </a:pPr>
            <a:r>
              <a:rPr lang="en-US" kern="0" dirty="0" smtClean="0"/>
              <a:t>Test Review</a:t>
            </a:r>
            <a:endParaRPr lang="en-US" kern="0" dirty="0"/>
          </a:p>
        </p:txBody>
      </p:sp>
    </p:spTree>
    <p:extLst>
      <p:ext uri="{BB962C8B-B14F-4D97-AF65-F5344CB8AC3E}">
        <p14:creationId xmlns:p14="http://schemas.microsoft.com/office/powerpoint/2010/main" val="2099880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048677" y="0"/>
            <a:ext cx="9820606" cy="6913706"/>
          </a:xfrm>
          <a:prstGeom prst="rect">
            <a:avLst/>
          </a:prstGeom>
        </p:spPr>
      </p:pic>
    </p:spTree>
    <p:extLst>
      <p:ext uri="{BB962C8B-B14F-4D97-AF65-F5344CB8AC3E}">
        <p14:creationId xmlns:p14="http://schemas.microsoft.com/office/powerpoint/2010/main" val="3349457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Ionic Compounds</a:t>
            </a:r>
            <a:endParaRPr lang="en-US" dirty="0"/>
          </a:p>
        </p:txBody>
      </p:sp>
      <p:sp>
        <p:nvSpPr>
          <p:cNvPr id="3" name="Content Placeholder 2"/>
          <p:cNvSpPr>
            <a:spLocks noGrp="1"/>
          </p:cNvSpPr>
          <p:nvPr>
            <p:ph idx="1"/>
          </p:nvPr>
        </p:nvSpPr>
        <p:spPr>
          <a:xfrm>
            <a:off x="109268" y="1328468"/>
            <a:ext cx="11823939" cy="2593675"/>
          </a:xfrm>
        </p:spPr>
        <p:txBody>
          <a:bodyPr/>
          <a:lstStyle/>
          <a:p>
            <a:r>
              <a:rPr lang="en-US" u="sng" dirty="0" smtClean="0"/>
              <a:t>Bi</a:t>
            </a:r>
            <a:r>
              <a:rPr lang="en-US" dirty="0" smtClean="0"/>
              <a:t>nary ionic compounds are composed of </a:t>
            </a:r>
            <a:r>
              <a:rPr lang="en-US" u="sng" dirty="0" smtClean="0"/>
              <a:t>2</a:t>
            </a:r>
            <a:r>
              <a:rPr lang="en-US" dirty="0" smtClean="0"/>
              <a:t> elements.</a:t>
            </a:r>
          </a:p>
          <a:p>
            <a:r>
              <a:rPr lang="en-US" dirty="0" smtClean="0"/>
              <a:t>The chemical formula for an ionic compound will have the metal written first followed by the non-metal. The metal will be given its elemental name and the non-metal will have a modification of its element’s name so that it includes an</a:t>
            </a:r>
            <a:r>
              <a:rPr lang="en-US" b="1" dirty="0" smtClean="0"/>
              <a:t> –ide </a:t>
            </a:r>
            <a:r>
              <a:rPr lang="en-US" dirty="0" smtClean="0"/>
              <a:t>ending.</a:t>
            </a:r>
          </a:p>
          <a:p>
            <a:endParaRPr lang="en-US" dirty="0" smtClean="0"/>
          </a:p>
          <a:p>
            <a:endParaRPr lang="en-US" dirty="0"/>
          </a:p>
        </p:txBody>
      </p:sp>
      <p:sp>
        <p:nvSpPr>
          <p:cNvPr id="4" name="Content Placeholder 2"/>
          <p:cNvSpPr txBox="1">
            <a:spLocks/>
          </p:cNvSpPr>
          <p:nvPr/>
        </p:nvSpPr>
        <p:spPr>
          <a:xfrm>
            <a:off x="244416" y="2743551"/>
            <a:ext cx="3568460" cy="5118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2"/>
                </a:solidFill>
              </a:rPr>
              <a:t>Chemical formula: </a:t>
            </a:r>
            <a:r>
              <a:rPr lang="en-US" b="1" dirty="0" err="1" smtClean="0">
                <a:solidFill>
                  <a:schemeClr val="accent2"/>
                </a:solidFill>
              </a:rPr>
              <a:t>NaCl</a:t>
            </a:r>
            <a:endParaRPr lang="en-US" b="1" dirty="0">
              <a:solidFill>
                <a:schemeClr val="accent2"/>
              </a:solidFill>
            </a:endParaRPr>
          </a:p>
        </p:txBody>
      </p:sp>
      <p:sp>
        <p:nvSpPr>
          <p:cNvPr id="5" name="Content Placeholder 2"/>
          <p:cNvSpPr txBox="1">
            <a:spLocks/>
          </p:cNvSpPr>
          <p:nvPr/>
        </p:nvSpPr>
        <p:spPr>
          <a:xfrm>
            <a:off x="304801" y="3131739"/>
            <a:ext cx="3568460" cy="5118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2"/>
                </a:solidFill>
              </a:rPr>
              <a:t>Name: </a:t>
            </a:r>
            <a:r>
              <a:rPr lang="en-US" b="1" dirty="0" smtClean="0">
                <a:solidFill>
                  <a:schemeClr val="accent2"/>
                </a:solidFill>
              </a:rPr>
              <a:t>sodium chloride</a:t>
            </a:r>
            <a:endParaRPr lang="en-US" b="1" dirty="0">
              <a:solidFill>
                <a:schemeClr val="accent2"/>
              </a:solidFill>
            </a:endParaRPr>
          </a:p>
        </p:txBody>
      </p:sp>
      <p:sp>
        <p:nvSpPr>
          <p:cNvPr id="6" name="Content Placeholder 2"/>
          <p:cNvSpPr txBox="1">
            <a:spLocks/>
          </p:cNvSpPr>
          <p:nvPr/>
        </p:nvSpPr>
        <p:spPr>
          <a:xfrm>
            <a:off x="3772620" y="2721067"/>
            <a:ext cx="3568460" cy="5118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3"/>
                </a:solidFill>
              </a:rPr>
              <a:t>Chemical formula: </a:t>
            </a:r>
            <a:r>
              <a:rPr lang="en-US" b="1" dirty="0" err="1" smtClean="0">
                <a:solidFill>
                  <a:schemeClr val="accent3"/>
                </a:solidFill>
              </a:rPr>
              <a:t>LiBr</a:t>
            </a:r>
            <a:endParaRPr lang="en-US" b="1" dirty="0">
              <a:solidFill>
                <a:schemeClr val="accent3"/>
              </a:solidFill>
            </a:endParaRPr>
          </a:p>
        </p:txBody>
      </p:sp>
      <p:sp>
        <p:nvSpPr>
          <p:cNvPr id="7" name="Content Placeholder 2"/>
          <p:cNvSpPr txBox="1">
            <a:spLocks/>
          </p:cNvSpPr>
          <p:nvPr/>
        </p:nvSpPr>
        <p:spPr>
          <a:xfrm>
            <a:off x="7171429" y="2744942"/>
            <a:ext cx="3568460" cy="5118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92D050"/>
                </a:solidFill>
              </a:rPr>
              <a:t>Chemical formula: </a:t>
            </a:r>
            <a:r>
              <a:rPr lang="en-US" b="1" dirty="0" smtClean="0">
                <a:solidFill>
                  <a:srgbClr val="92D050"/>
                </a:solidFill>
              </a:rPr>
              <a:t>CaCl</a:t>
            </a:r>
            <a:r>
              <a:rPr lang="en-US" b="1" baseline="-25000" dirty="0" smtClean="0">
                <a:solidFill>
                  <a:srgbClr val="92D050"/>
                </a:solidFill>
              </a:rPr>
              <a:t>2</a:t>
            </a:r>
            <a:endParaRPr lang="en-US" b="1" baseline="-25000" dirty="0">
              <a:solidFill>
                <a:srgbClr val="92D050"/>
              </a:solidFill>
            </a:endParaRPr>
          </a:p>
        </p:txBody>
      </p:sp>
      <p:sp>
        <p:nvSpPr>
          <p:cNvPr id="8" name="Content Placeholder 2"/>
          <p:cNvSpPr txBox="1">
            <a:spLocks/>
          </p:cNvSpPr>
          <p:nvPr/>
        </p:nvSpPr>
        <p:spPr>
          <a:xfrm>
            <a:off x="3772620" y="3154223"/>
            <a:ext cx="3568460" cy="5118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3"/>
                </a:solidFill>
              </a:rPr>
              <a:t>Name: </a:t>
            </a:r>
            <a:r>
              <a:rPr lang="en-US" b="1" dirty="0" smtClean="0">
                <a:solidFill>
                  <a:schemeClr val="accent3"/>
                </a:solidFill>
              </a:rPr>
              <a:t>lithium bromide</a:t>
            </a:r>
            <a:endParaRPr lang="en-US" b="1" dirty="0">
              <a:solidFill>
                <a:schemeClr val="accent3"/>
              </a:solidFill>
            </a:endParaRPr>
          </a:p>
        </p:txBody>
      </p:sp>
      <p:sp>
        <p:nvSpPr>
          <p:cNvPr id="9" name="Content Placeholder 2"/>
          <p:cNvSpPr txBox="1">
            <a:spLocks/>
          </p:cNvSpPr>
          <p:nvPr/>
        </p:nvSpPr>
        <p:spPr>
          <a:xfrm>
            <a:off x="7231814" y="3163720"/>
            <a:ext cx="3568460" cy="5118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rgbClr val="92D050"/>
                </a:solidFill>
              </a:rPr>
              <a:t>Name: </a:t>
            </a:r>
            <a:r>
              <a:rPr lang="en-US" b="1" dirty="0" smtClean="0">
                <a:solidFill>
                  <a:srgbClr val="92D050"/>
                </a:solidFill>
              </a:rPr>
              <a:t>calcium chloride</a:t>
            </a:r>
            <a:endParaRPr lang="en-US" b="1" dirty="0">
              <a:solidFill>
                <a:srgbClr val="92D050"/>
              </a:solidFill>
            </a:endParaRPr>
          </a:p>
        </p:txBody>
      </p:sp>
      <p:pic>
        <p:nvPicPr>
          <p:cNvPr id="10" name="Picture 9"/>
          <p:cNvPicPr>
            <a:picLocks noChangeAspect="1"/>
          </p:cNvPicPr>
          <p:nvPr/>
        </p:nvPicPr>
        <p:blipFill>
          <a:blip r:embed="rId2"/>
          <a:stretch>
            <a:fillRect/>
          </a:stretch>
        </p:blipFill>
        <p:spPr>
          <a:xfrm>
            <a:off x="7481976" y="3619232"/>
            <a:ext cx="4710023" cy="3238768"/>
          </a:xfrm>
          <a:prstGeom prst="rect">
            <a:avLst/>
          </a:prstGeom>
        </p:spPr>
      </p:pic>
      <p:sp>
        <p:nvSpPr>
          <p:cNvPr id="11" name="Content Placeholder 2"/>
          <p:cNvSpPr txBox="1">
            <a:spLocks/>
          </p:cNvSpPr>
          <p:nvPr/>
        </p:nvSpPr>
        <p:spPr>
          <a:xfrm>
            <a:off x="57509" y="3519578"/>
            <a:ext cx="7283571" cy="33384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To write the chemical formula for an ionic compound, the positive and negative charges must be equal. In order to determine if the charges are equal, you must look at the oxidation number of each element present in the compound (recall the oxidation state number for elements in group 1A is +1, for elements in group 6A is -2 etc.)</a:t>
            </a:r>
          </a:p>
          <a:p>
            <a:r>
              <a:rPr lang="en-US" dirty="0" smtClean="0"/>
              <a:t>In order to balance the charge, subscripts will be written below the chemical symbols.</a:t>
            </a:r>
            <a:endParaRPr lang="en-US" dirty="0"/>
          </a:p>
        </p:txBody>
      </p:sp>
    </p:spTree>
    <p:extLst>
      <p:ext uri="{BB962C8B-B14F-4D97-AF65-F5344CB8AC3E}">
        <p14:creationId xmlns:p14="http://schemas.microsoft.com/office/powerpoint/2010/main" val="428717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fade">
                                      <p:cBhvr>
                                        <p:cTn id="5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103312" y="1144438"/>
            <a:ext cx="4754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Ex:  Write the chemical formula for sodium bromide:     </a:t>
            </a:r>
          </a:p>
        </p:txBody>
      </p:sp>
      <p:sp>
        <p:nvSpPr>
          <p:cNvPr id="5" name="Rectangle 5"/>
          <p:cNvSpPr>
            <a:spLocks noChangeArrowheads="1"/>
          </p:cNvSpPr>
          <p:nvPr/>
        </p:nvSpPr>
        <p:spPr bwMode="auto">
          <a:xfrm>
            <a:off x="2003425" y="1558776"/>
            <a:ext cx="784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Na</a:t>
            </a:r>
            <a:r>
              <a:rPr lang="en-US" altLang="en-US">
                <a:latin typeface="Arial Narrow" panose="020B0606020202030204" pitchFamily="34" charset="0"/>
              </a:rPr>
              <a:t>     </a:t>
            </a:r>
          </a:p>
        </p:txBody>
      </p:sp>
      <p:sp>
        <p:nvSpPr>
          <p:cNvPr id="6" name="Rectangle 6"/>
          <p:cNvSpPr>
            <a:spLocks noChangeArrowheads="1"/>
          </p:cNvSpPr>
          <p:nvPr/>
        </p:nvSpPr>
        <p:spPr bwMode="auto">
          <a:xfrm>
            <a:off x="2312987" y="1482576"/>
            <a:ext cx="588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+1</a:t>
            </a:r>
            <a:r>
              <a:rPr lang="en-US" altLang="en-US">
                <a:latin typeface="Arial Narrow" panose="020B0606020202030204" pitchFamily="34" charset="0"/>
              </a:rPr>
              <a:t>     </a:t>
            </a:r>
          </a:p>
        </p:txBody>
      </p:sp>
      <p:sp>
        <p:nvSpPr>
          <p:cNvPr id="7" name="Rectangle 7"/>
          <p:cNvSpPr>
            <a:spLocks noChangeArrowheads="1"/>
          </p:cNvSpPr>
          <p:nvPr/>
        </p:nvSpPr>
        <p:spPr bwMode="auto">
          <a:xfrm>
            <a:off x="2427287" y="1568301"/>
            <a:ext cx="76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Br</a:t>
            </a:r>
            <a:r>
              <a:rPr lang="en-US" altLang="en-US">
                <a:latin typeface="Arial Narrow" panose="020B0606020202030204" pitchFamily="34" charset="0"/>
              </a:rPr>
              <a:t>     </a:t>
            </a:r>
          </a:p>
        </p:txBody>
      </p:sp>
      <p:sp>
        <p:nvSpPr>
          <p:cNvPr id="8" name="Rectangle 8"/>
          <p:cNvSpPr>
            <a:spLocks noChangeArrowheads="1"/>
          </p:cNvSpPr>
          <p:nvPr/>
        </p:nvSpPr>
        <p:spPr bwMode="auto">
          <a:xfrm>
            <a:off x="2732087" y="1473051"/>
            <a:ext cx="55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-1</a:t>
            </a:r>
            <a:r>
              <a:rPr lang="en-US" altLang="en-US">
                <a:latin typeface="Arial Narrow" panose="020B0606020202030204" pitchFamily="34" charset="0"/>
              </a:rPr>
              <a:t>     </a:t>
            </a:r>
          </a:p>
        </p:txBody>
      </p:sp>
      <p:sp>
        <p:nvSpPr>
          <p:cNvPr id="9" name="Rectangle 9"/>
          <p:cNvSpPr>
            <a:spLocks noChangeArrowheads="1"/>
          </p:cNvSpPr>
          <p:nvPr/>
        </p:nvSpPr>
        <p:spPr bwMode="auto">
          <a:xfrm>
            <a:off x="1408112" y="1830238"/>
            <a:ext cx="5108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Charges are balanced, erase oxidation #’s</a:t>
            </a:r>
            <a:r>
              <a:rPr lang="en-US" altLang="en-US">
                <a:latin typeface="Arial Narrow" panose="020B0606020202030204" pitchFamily="34" charset="0"/>
              </a:rPr>
              <a:t>     </a:t>
            </a:r>
          </a:p>
        </p:txBody>
      </p:sp>
      <p:sp>
        <p:nvSpPr>
          <p:cNvPr id="10" name="Rectangle 10"/>
          <p:cNvSpPr>
            <a:spLocks noChangeArrowheads="1"/>
          </p:cNvSpPr>
          <p:nvPr/>
        </p:nvSpPr>
        <p:spPr bwMode="auto">
          <a:xfrm>
            <a:off x="1027112" y="2363638"/>
            <a:ext cx="477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Ex:  Write the chemical formula for potassium oxide:     </a:t>
            </a:r>
          </a:p>
        </p:txBody>
      </p:sp>
      <p:sp>
        <p:nvSpPr>
          <p:cNvPr id="11" name="Rectangle 11"/>
          <p:cNvSpPr>
            <a:spLocks noChangeArrowheads="1"/>
          </p:cNvSpPr>
          <p:nvPr/>
        </p:nvSpPr>
        <p:spPr bwMode="auto">
          <a:xfrm>
            <a:off x="2293937" y="2816076"/>
            <a:ext cx="76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K</a:t>
            </a:r>
            <a:r>
              <a:rPr lang="en-US" altLang="en-US">
                <a:latin typeface="Arial Narrow" panose="020B0606020202030204" pitchFamily="34" charset="0"/>
              </a:rPr>
              <a:t>     </a:t>
            </a:r>
          </a:p>
        </p:txBody>
      </p:sp>
      <p:sp>
        <p:nvSpPr>
          <p:cNvPr id="12" name="Rectangle 12"/>
          <p:cNvSpPr>
            <a:spLocks noChangeArrowheads="1"/>
          </p:cNvSpPr>
          <p:nvPr/>
        </p:nvSpPr>
        <p:spPr bwMode="auto">
          <a:xfrm>
            <a:off x="2613025" y="2825601"/>
            <a:ext cx="76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O</a:t>
            </a:r>
            <a:r>
              <a:rPr lang="en-US" altLang="en-US">
                <a:latin typeface="Arial Narrow" panose="020B0606020202030204" pitchFamily="34" charset="0"/>
              </a:rPr>
              <a:t>     </a:t>
            </a:r>
          </a:p>
        </p:txBody>
      </p:sp>
      <p:sp>
        <p:nvSpPr>
          <p:cNvPr id="13" name="Rectangle 13"/>
          <p:cNvSpPr>
            <a:spLocks noChangeArrowheads="1"/>
          </p:cNvSpPr>
          <p:nvPr/>
        </p:nvSpPr>
        <p:spPr bwMode="auto">
          <a:xfrm>
            <a:off x="2522537" y="2725588"/>
            <a:ext cx="588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+1</a:t>
            </a:r>
            <a:r>
              <a:rPr lang="en-US" altLang="en-US">
                <a:latin typeface="Arial Narrow" panose="020B0606020202030204" pitchFamily="34" charset="0"/>
              </a:rPr>
              <a:t>     </a:t>
            </a:r>
          </a:p>
        </p:txBody>
      </p:sp>
      <p:sp>
        <p:nvSpPr>
          <p:cNvPr id="14" name="Rectangle 14"/>
          <p:cNvSpPr>
            <a:spLocks noChangeArrowheads="1"/>
          </p:cNvSpPr>
          <p:nvPr/>
        </p:nvSpPr>
        <p:spPr bwMode="auto">
          <a:xfrm>
            <a:off x="2808287" y="2739876"/>
            <a:ext cx="55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15" name="Rectangle 15"/>
          <p:cNvSpPr>
            <a:spLocks noChangeArrowheads="1"/>
          </p:cNvSpPr>
          <p:nvPr/>
        </p:nvSpPr>
        <p:spPr bwMode="auto">
          <a:xfrm>
            <a:off x="2551112" y="2854176"/>
            <a:ext cx="76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r>
              <a:rPr lang="en-US" altLang="en-US">
                <a:latin typeface="Arial Narrow" panose="020B0606020202030204" pitchFamily="34" charset="0"/>
              </a:rPr>
              <a:t>     </a:t>
            </a:r>
          </a:p>
        </p:txBody>
      </p:sp>
      <p:sp>
        <p:nvSpPr>
          <p:cNvPr id="16" name="Rectangle 17"/>
          <p:cNvSpPr>
            <a:spLocks noChangeArrowheads="1"/>
          </p:cNvSpPr>
          <p:nvPr/>
        </p:nvSpPr>
        <p:spPr bwMode="auto">
          <a:xfrm>
            <a:off x="1179512" y="3430438"/>
            <a:ext cx="466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Ex:  Write the chemical formula for barium fluoride:     </a:t>
            </a:r>
          </a:p>
        </p:txBody>
      </p:sp>
      <p:sp>
        <p:nvSpPr>
          <p:cNvPr id="17" name="Rectangle 18"/>
          <p:cNvSpPr>
            <a:spLocks noChangeArrowheads="1"/>
          </p:cNvSpPr>
          <p:nvPr/>
        </p:nvSpPr>
        <p:spPr bwMode="auto">
          <a:xfrm>
            <a:off x="2170112" y="3887638"/>
            <a:ext cx="779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Ba</a:t>
            </a:r>
            <a:r>
              <a:rPr lang="en-US" altLang="en-US">
                <a:latin typeface="Arial Narrow" panose="020B0606020202030204" pitchFamily="34" charset="0"/>
              </a:rPr>
              <a:t>     </a:t>
            </a:r>
          </a:p>
        </p:txBody>
      </p:sp>
      <p:sp>
        <p:nvSpPr>
          <p:cNvPr id="18" name="Rectangle 19"/>
          <p:cNvSpPr>
            <a:spLocks noChangeArrowheads="1"/>
          </p:cNvSpPr>
          <p:nvPr/>
        </p:nvSpPr>
        <p:spPr bwMode="auto">
          <a:xfrm>
            <a:off x="2527300" y="3887638"/>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F</a:t>
            </a:r>
            <a:r>
              <a:rPr lang="en-US" altLang="en-US">
                <a:latin typeface="Arial Narrow" panose="020B0606020202030204" pitchFamily="34" charset="0"/>
              </a:rPr>
              <a:t>     </a:t>
            </a:r>
          </a:p>
        </p:txBody>
      </p:sp>
      <p:sp>
        <p:nvSpPr>
          <p:cNvPr id="19" name="Rectangle 20"/>
          <p:cNvSpPr>
            <a:spLocks noChangeArrowheads="1"/>
          </p:cNvSpPr>
          <p:nvPr/>
        </p:nvSpPr>
        <p:spPr bwMode="auto">
          <a:xfrm>
            <a:off x="2413000" y="3763813"/>
            <a:ext cx="588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20" name="Rectangle 21"/>
          <p:cNvSpPr>
            <a:spLocks noChangeArrowheads="1"/>
          </p:cNvSpPr>
          <p:nvPr/>
        </p:nvSpPr>
        <p:spPr bwMode="auto">
          <a:xfrm>
            <a:off x="2732087" y="3768576"/>
            <a:ext cx="55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-1</a:t>
            </a:r>
            <a:r>
              <a:rPr lang="en-US" altLang="en-US">
                <a:latin typeface="Arial Narrow" panose="020B0606020202030204" pitchFamily="34" charset="0"/>
              </a:rPr>
              <a:t>     </a:t>
            </a:r>
          </a:p>
        </p:txBody>
      </p:sp>
      <p:sp>
        <p:nvSpPr>
          <p:cNvPr id="21" name="Rectangle 22"/>
          <p:cNvSpPr>
            <a:spLocks noChangeArrowheads="1"/>
          </p:cNvSpPr>
          <p:nvPr/>
        </p:nvSpPr>
        <p:spPr bwMode="auto">
          <a:xfrm>
            <a:off x="2703512" y="3911451"/>
            <a:ext cx="76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r>
              <a:rPr lang="en-US" altLang="en-US">
                <a:latin typeface="Arial Narrow" panose="020B0606020202030204" pitchFamily="34" charset="0"/>
              </a:rPr>
              <a:t>     </a:t>
            </a:r>
          </a:p>
        </p:txBody>
      </p:sp>
      <p:sp>
        <p:nvSpPr>
          <p:cNvPr id="22" name="Rectangle 23"/>
          <p:cNvSpPr>
            <a:spLocks noChangeArrowheads="1"/>
          </p:cNvSpPr>
          <p:nvPr/>
        </p:nvSpPr>
        <p:spPr bwMode="auto">
          <a:xfrm>
            <a:off x="1179512" y="4344838"/>
            <a:ext cx="4975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Arial Narrow" panose="020B0606020202030204" pitchFamily="34" charset="0"/>
              </a:rPr>
              <a:t>Ex:  Write the chemical formula for calcium phosphide:     </a:t>
            </a:r>
          </a:p>
        </p:txBody>
      </p:sp>
      <p:sp>
        <p:nvSpPr>
          <p:cNvPr id="23" name="Rectangle 24"/>
          <p:cNvSpPr>
            <a:spLocks noChangeArrowheads="1"/>
          </p:cNvSpPr>
          <p:nvPr/>
        </p:nvSpPr>
        <p:spPr bwMode="auto">
          <a:xfrm>
            <a:off x="2246312" y="4954438"/>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Ca  </a:t>
            </a:r>
            <a:r>
              <a:rPr lang="en-US" altLang="en-US">
                <a:latin typeface="Arial Narrow" panose="020B0606020202030204" pitchFamily="34" charset="0"/>
              </a:rPr>
              <a:t>   </a:t>
            </a:r>
          </a:p>
        </p:txBody>
      </p:sp>
      <p:sp>
        <p:nvSpPr>
          <p:cNvPr id="24" name="Rectangle 25"/>
          <p:cNvSpPr>
            <a:spLocks noChangeArrowheads="1"/>
          </p:cNvSpPr>
          <p:nvPr/>
        </p:nvSpPr>
        <p:spPr bwMode="auto">
          <a:xfrm>
            <a:off x="2646362" y="4954438"/>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P  </a:t>
            </a:r>
            <a:r>
              <a:rPr lang="en-US" altLang="en-US">
                <a:latin typeface="Arial Narrow" panose="020B0606020202030204" pitchFamily="34" charset="0"/>
              </a:rPr>
              <a:t>   </a:t>
            </a:r>
          </a:p>
        </p:txBody>
      </p:sp>
      <p:sp>
        <p:nvSpPr>
          <p:cNvPr id="25" name="Rectangle 26"/>
          <p:cNvSpPr>
            <a:spLocks noChangeArrowheads="1"/>
          </p:cNvSpPr>
          <p:nvPr/>
        </p:nvSpPr>
        <p:spPr bwMode="auto">
          <a:xfrm>
            <a:off x="2517775" y="4830613"/>
            <a:ext cx="588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26" name="Rectangle 27"/>
          <p:cNvSpPr>
            <a:spLocks noChangeArrowheads="1"/>
          </p:cNvSpPr>
          <p:nvPr/>
        </p:nvSpPr>
        <p:spPr bwMode="auto">
          <a:xfrm>
            <a:off x="2827337" y="4859188"/>
            <a:ext cx="557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-3</a:t>
            </a:r>
            <a:r>
              <a:rPr lang="en-US" altLang="en-US">
                <a:latin typeface="Arial Narrow" panose="020B0606020202030204" pitchFamily="34" charset="0"/>
              </a:rPr>
              <a:t>     </a:t>
            </a:r>
          </a:p>
        </p:txBody>
      </p:sp>
      <p:sp>
        <p:nvSpPr>
          <p:cNvPr id="27" name="Rectangle 28"/>
          <p:cNvSpPr>
            <a:spLocks noChangeArrowheads="1"/>
          </p:cNvSpPr>
          <p:nvPr/>
        </p:nvSpPr>
        <p:spPr bwMode="auto">
          <a:xfrm>
            <a:off x="2560637" y="4987776"/>
            <a:ext cx="765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3</a:t>
            </a:r>
            <a:r>
              <a:rPr lang="en-US" altLang="en-US">
                <a:latin typeface="Arial Narrow" panose="020B0606020202030204" pitchFamily="34" charset="0"/>
              </a:rPr>
              <a:t>     </a:t>
            </a:r>
          </a:p>
        </p:txBody>
      </p:sp>
      <p:sp>
        <p:nvSpPr>
          <p:cNvPr id="28" name="Rectangle 29"/>
          <p:cNvSpPr>
            <a:spLocks noChangeArrowheads="1"/>
          </p:cNvSpPr>
          <p:nvPr/>
        </p:nvSpPr>
        <p:spPr bwMode="auto">
          <a:xfrm>
            <a:off x="2774950" y="4992538"/>
            <a:ext cx="765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a:solidFill>
                  <a:srgbClr val="FF0000"/>
                </a:solidFill>
                <a:latin typeface="Elephant" panose="02020904090505020303" pitchFamily="18" charset="0"/>
              </a:rPr>
              <a:t>2</a:t>
            </a:r>
            <a:r>
              <a:rPr lang="en-US" altLang="en-US">
                <a:latin typeface="Arial Narrow" panose="020B0606020202030204" pitchFamily="34" charset="0"/>
              </a:rPr>
              <a:t>     </a:t>
            </a:r>
          </a:p>
        </p:txBody>
      </p:sp>
    </p:spTree>
    <p:extLst>
      <p:ext uri="{BB962C8B-B14F-4D97-AF65-F5344CB8AC3E}">
        <p14:creationId xmlns:p14="http://schemas.microsoft.com/office/powerpoint/2010/main" val="19583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ssolv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dissolv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dissolv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dissolv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grpId="1" nodeType="clickEffect">
                                  <p:stCondLst>
                                    <p:cond delay="0"/>
                                  </p:stCondLst>
                                  <p:childTnLst>
                                    <p:animEffect transition="out" filter="dissolv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dissolv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dissolve">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dissolve">
                                      <p:cBhvr>
                                        <p:cTn id="102" dur="5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dissolve">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dissolve">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dissolve">
                                      <p:cBhvr>
                                        <p:cTn id="117" dur="500"/>
                                        <p:tgtEl>
                                          <p:spTgt spid="21"/>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xit" presetSubtype="0" fill="hold" grpId="1" nodeType="clickEffect">
                                  <p:stCondLst>
                                    <p:cond delay="0"/>
                                  </p:stCondLst>
                                  <p:childTnLst>
                                    <p:animEffect transition="out" filter="dissolve">
                                      <p:cBhvr>
                                        <p:cTn id="121" dur="500"/>
                                        <p:tgtEl>
                                          <p:spTgt spid="19"/>
                                        </p:tgtEl>
                                      </p:cBhvr>
                                    </p:animEffect>
                                    <p:set>
                                      <p:cBhvr>
                                        <p:cTn id="122" dur="1" fill="hold">
                                          <p:stCondLst>
                                            <p:cond delay="499"/>
                                          </p:stCondLst>
                                        </p:cTn>
                                        <p:tgtEl>
                                          <p:spTgt spid="19"/>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9" presetClass="exit" presetSubtype="0" fill="hold" grpId="1" nodeType="clickEffect">
                                  <p:stCondLst>
                                    <p:cond delay="0"/>
                                  </p:stCondLst>
                                  <p:childTnLst>
                                    <p:animEffect transition="out" filter="dissolve">
                                      <p:cBhvr>
                                        <p:cTn id="126" dur="500"/>
                                        <p:tgtEl>
                                          <p:spTgt spid="20"/>
                                        </p:tgtEl>
                                      </p:cBhvr>
                                    </p:animEffect>
                                    <p:set>
                                      <p:cBhvr>
                                        <p:cTn id="127" dur="1" fill="hold">
                                          <p:stCondLst>
                                            <p:cond delay="499"/>
                                          </p:stCondLst>
                                        </p:cTn>
                                        <p:tgtEl>
                                          <p:spTgt spid="20"/>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dissolve">
                                      <p:cBhvr>
                                        <p:cTn id="132" dur="500"/>
                                        <p:tgtEl>
                                          <p:spTgt spid="22"/>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dissolve">
                                      <p:cBhvr>
                                        <p:cTn id="137" dur="500"/>
                                        <p:tgtEl>
                                          <p:spTgt spid="23"/>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dissolve">
                                      <p:cBhvr>
                                        <p:cTn id="142" dur="500"/>
                                        <p:tgtEl>
                                          <p:spTgt spid="24"/>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dissolve">
                                      <p:cBhvr>
                                        <p:cTn id="147" dur="500"/>
                                        <p:tgtEl>
                                          <p:spTgt spid="25"/>
                                        </p:tgtEl>
                                      </p:cBhvr>
                                    </p:animEffect>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26"/>
                                        </p:tgtEl>
                                        <p:attrNameLst>
                                          <p:attrName>style.visibility</p:attrName>
                                        </p:attrNameLst>
                                      </p:cBhvr>
                                      <p:to>
                                        <p:strVal val="visible"/>
                                      </p:to>
                                    </p:set>
                                    <p:animEffect transition="in" filter="dissolve">
                                      <p:cBhvr>
                                        <p:cTn id="152" dur="500"/>
                                        <p:tgtEl>
                                          <p:spTgt spid="26"/>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27"/>
                                        </p:tgtEl>
                                        <p:attrNameLst>
                                          <p:attrName>style.visibility</p:attrName>
                                        </p:attrNameLst>
                                      </p:cBhvr>
                                      <p:to>
                                        <p:strVal val="visible"/>
                                      </p:to>
                                    </p:set>
                                    <p:animEffect transition="in" filter="dissolve">
                                      <p:cBhvr>
                                        <p:cTn id="157" dur="500"/>
                                        <p:tgtEl>
                                          <p:spTgt spid="27"/>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28"/>
                                        </p:tgtEl>
                                        <p:attrNameLst>
                                          <p:attrName>style.visibility</p:attrName>
                                        </p:attrNameLst>
                                      </p:cBhvr>
                                      <p:to>
                                        <p:strVal val="visible"/>
                                      </p:to>
                                    </p:set>
                                    <p:animEffect transition="in" filter="dissolve">
                                      <p:cBhvr>
                                        <p:cTn id="162" dur="500"/>
                                        <p:tgtEl>
                                          <p:spTgt spid="28"/>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xit" presetSubtype="0" fill="hold" grpId="1" nodeType="clickEffect">
                                  <p:stCondLst>
                                    <p:cond delay="0"/>
                                  </p:stCondLst>
                                  <p:childTnLst>
                                    <p:animEffect transition="out" filter="dissolve">
                                      <p:cBhvr>
                                        <p:cTn id="166" dur="500"/>
                                        <p:tgtEl>
                                          <p:spTgt spid="25"/>
                                        </p:tgtEl>
                                      </p:cBhvr>
                                    </p:animEffect>
                                    <p:set>
                                      <p:cBhvr>
                                        <p:cTn id="167" dur="1" fill="hold">
                                          <p:stCondLst>
                                            <p:cond delay="499"/>
                                          </p:stCondLst>
                                        </p:cTn>
                                        <p:tgtEl>
                                          <p:spTgt spid="25"/>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9" presetClass="exit" presetSubtype="0" fill="hold" grpId="1" nodeType="clickEffect">
                                  <p:stCondLst>
                                    <p:cond delay="0"/>
                                  </p:stCondLst>
                                  <p:childTnLst>
                                    <p:animEffect transition="out" filter="dissolve">
                                      <p:cBhvr>
                                        <p:cTn id="171" dur="500"/>
                                        <p:tgtEl>
                                          <p:spTgt spid="26"/>
                                        </p:tgtEl>
                                      </p:cBhvr>
                                    </p:animEffect>
                                    <p:set>
                                      <p:cBhvr>
                                        <p:cTn id="17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8" grpId="0"/>
      <p:bldP spid="8" grpId="1"/>
      <p:bldP spid="9" grpId="0"/>
      <p:bldP spid="9" grpId="1"/>
      <p:bldP spid="10" grpId="0"/>
      <p:bldP spid="11" grpId="0"/>
      <p:bldP spid="12" grpId="0"/>
      <p:bldP spid="13" grpId="0"/>
      <p:bldP spid="13" grpId="1"/>
      <p:bldP spid="14" grpId="0"/>
      <p:bldP spid="14" grpId="1"/>
      <p:bldP spid="15" grpId="0"/>
      <p:bldP spid="16" grpId="0"/>
      <p:bldP spid="17" grpId="0"/>
      <p:bldP spid="18" grpId="0"/>
      <p:bldP spid="19" grpId="0"/>
      <p:bldP spid="19" grpId="1"/>
      <p:bldP spid="20" grpId="0"/>
      <p:bldP spid="20" grpId="1"/>
      <p:bldP spid="21" grpId="0"/>
      <p:bldP spid="22" grpId="0"/>
      <p:bldP spid="23" grpId="0"/>
      <p:bldP spid="24" grpId="0"/>
      <p:bldP spid="25" grpId="0"/>
      <p:bldP spid="25" grpId="1"/>
      <p:bldP spid="26" grpId="0"/>
      <p:bldP spid="26" grpId="1"/>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3" y="255574"/>
            <a:ext cx="9404723" cy="1400530"/>
          </a:xfrm>
        </p:spPr>
        <p:txBody>
          <a:bodyPr/>
          <a:lstStyle/>
          <a:p>
            <a:r>
              <a:rPr lang="en-US" dirty="0" smtClean="0"/>
              <a:t>Ionic Compounds Containing Transition Metals:</a:t>
            </a:r>
            <a:endParaRPr lang="en-US" dirty="0"/>
          </a:p>
        </p:txBody>
      </p:sp>
      <p:sp>
        <p:nvSpPr>
          <p:cNvPr id="3" name="Content Placeholder 2"/>
          <p:cNvSpPr>
            <a:spLocks noGrp="1"/>
          </p:cNvSpPr>
          <p:nvPr>
            <p:ph idx="1"/>
          </p:nvPr>
        </p:nvSpPr>
        <p:spPr>
          <a:xfrm>
            <a:off x="379563" y="1656104"/>
            <a:ext cx="11680166" cy="2823882"/>
          </a:xfrm>
        </p:spPr>
        <p:txBody>
          <a:bodyPr/>
          <a:lstStyle/>
          <a:p>
            <a:r>
              <a:rPr lang="en-US" dirty="0" smtClean="0"/>
              <a:t>Many transition metals have more than one charge as ions. </a:t>
            </a:r>
          </a:p>
          <a:p>
            <a:pPr lvl="1"/>
            <a:r>
              <a:rPr lang="en-US" dirty="0"/>
              <a:t>Exceptions: Ag</a:t>
            </a:r>
            <a:r>
              <a:rPr lang="en-US" baseline="30000" dirty="0"/>
              <a:t>+1</a:t>
            </a:r>
            <a:r>
              <a:rPr lang="en-US" dirty="0"/>
              <a:t>, Cd</a:t>
            </a:r>
            <a:r>
              <a:rPr lang="en-US" baseline="30000" dirty="0"/>
              <a:t>+2</a:t>
            </a:r>
            <a:r>
              <a:rPr lang="en-US" dirty="0"/>
              <a:t>, </a:t>
            </a:r>
            <a:r>
              <a:rPr lang="en-US" dirty="0" smtClean="0"/>
              <a:t>Zn</a:t>
            </a:r>
            <a:r>
              <a:rPr lang="en-US" baseline="30000" dirty="0" smtClean="0"/>
              <a:t>+2</a:t>
            </a:r>
          </a:p>
          <a:p>
            <a:r>
              <a:rPr lang="en-US" dirty="0" smtClean="0"/>
              <a:t>When writing the name of an ionic compound with a transition metal, it is important to indicate the charge of the transition metal. </a:t>
            </a:r>
          </a:p>
          <a:p>
            <a:pPr lvl="1"/>
            <a:r>
              <a:rPr lang="en-US" dirty="0" smtClean="0"/>
              <a:t>The charge will be indicated as a roman numeral after the transition metal.</a:t>
            </a:r>
          </a:p>
          <a:p>
            <a:pPr lvl="1"/>
            <a:r>
              <a:rPr lang="en-US" dirty="0" smtClean="0"/>
              <a:t>Ex:</a:t>
            </a:r>
          </a:p>
          <a:p>
            <a:pPr lvl="1"/>
            <a:endParaRPr lang="en-US" dirty="0"/>
          </a:p>
        </p:txBody>
      </p:sp>
      <p:sp>
        <p:nvSpPr>
          <p:cNvPr id="4" name="Content Placeholder 2"/>
          <p:cNvSpPr txBox="1">
            <a:spLocks/>
          </p:cNvSpPr>
          <p:nvPr/>
        </p:nvSpPr>
        <p:spPr>
          <a:xfrm>
            <a:off x="715122" y="4163684"/>
            <a:ext cx="3799369" cy="4888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a:t>W</a:t>
            </a:r>
            <a:r>
              <a:rPr lang="en-US" dirty="0" smtClean="0"/>
              <a:t>rite the name of </a:t>
            </a:r>
            <a:r>
              <a:rPr lang="en-US" dirty="0" err="1" smtClean="0"/>
              <a:t>CuCl</a:t>
            </a:r>
            <a:endParaRPr lang="en-US" dirty="0"/>
          </a:p>
        </p:txBody>
      </p:sp>
      <p:sp>
        <p:nvSpPr>
          <p:cNvPr id="5" name="Content Placeholder 2"/>
          <p:cNvSpPr txBox="1">
            <a:spLocks/>
          </p:cNvSpPr>
          <p:nvPr/>
        </p:nvSpPr>
        <p:spPr>
          <a:xfrm>
            <a:off x="5400136" y="4163684"/>
            <a:ext cx="4014158" cy="4140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a:t>W</a:t>
            </a:r>
            <a:r>
              <a:rPr lang="en-US" dirty="0" smtClean="0"/>
              <a:t>rite the name of CuCl</a:t>
            </a:r>
            <a:r>
              <a:rPr lang="en-US" baseline="-25000" dirty="0" smtClean="0"/>
              <a:t>2</a:t>
            </a:r>
            <a:endParaRPr lang="en-US" baseline="-25000" dirty="0"/>
          </a:p>
        </p:txBody>
      </p:sp>
      <p:sp>
        <p:nvSpPr>
          <p:cNvPr id="6" name="Content Placeholder 2"/>
          <p:cNvSpPr txBox="1">
            <a:spLocks/>
          </p:cNvSpPr>
          <p:nvPr/>
        </p:nvSpPr>
        <p:spPr>
          <a:xfrm>
            <a:off x="485083" y="4652513"/>
            <a:ext cx="4915053" cy="4888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smtClean="0"/>
              <a:t>Stock name: Copper (I) chloride</a:t>
            </a:r>
            <a:endParaRPr lang="en-US" dirty="0"/>
          </a:p>
        </p:txBody>
      </p:sp>
      <p:sp>
        <p:nvSpPr>
          <p:cNvPr id="7" name="Content Placeholder 2"/>
          <p:cNvSpPr txBox="1">
            <a:spLocks/>
          </p:cNvSpPr>
          <p:nvPr/>
        </p:nvSpPr>
        <p:spPr>
          <a:xfrm>
            <a:off x="485082" y="5293742"/>
            <a:ext cx="4915053" cy="4888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smtClean="0"/>
              <a:t>Classical name: Cuprous chloride</a:t>
            </a:r>
            <a:endParaRPr lang="en-US" dirty="0"/>
          </a:p>
        </p:txBody>
      </p:sp>
      <p:sp>
        <p:nvSpPr>
          <p:cNvPr id="8" name="Content Placeholder 2"/>
          <p:cNvSpPr txBox="1">
            <a:spLocks/>
          </p:cNvSpPr>
          <p:nvPr/>
        </p:nvSpPr>
        <p:spPr>
          <a:xfrm>
            <a:off x="5570790" y="4652513"/>
            <a:ext cx="4915053" cy="4888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smtClean="0"/>
              <a:t>Stock name: Copper (II) chloride</a:t>
            </a:r>
            <a:endParaRPr lang="en-US" dirty="0"/>
          </a:p>
        </p:txBody>
      </p:sp>
      <p:sp>
        <p:nvSpPr>
          <p:cNvPr id="9" name="Content Placeholder 2"/>
          <p:cNvSpPr txBox="1">
            <a:spLocks/>
          </p:cNvSpPr>
          <p:nvPr/>
        </p:nvSpPr>
        <p:spPr>
          <a:xfrm>
            <a:off x="5570790" y="5230480"/>
            <a:ext cx="4915053" cy="4888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457200" lvl="1" indent="0">
              <a:buNone/>
            </a:pPr>
            <a:r>
              <a:rPr lang="en-US" dirty="0" smtClean="0"/>
              <a:t>Classical name: Cupric chloride</a:t>
            </a:r>
            <a:endParaRPr lang="en-US" dirty="0"/>
          </a:p>
        </p:txBody>
      </p:sp>
      <p:pic>
        <p:nvPicPr>
          <p:cNvPr id="10" name="Picture 9"/>
          <p:cNvPicPr>
            <a:picLocks noChangeAspect="1"/>
          </p:cNvPicPr>
          <p:nvPr/>
        </p:nvPicPr>
        <p:blipFill>
          <a:blip r:embed="rId2"/>
          <a:stretch>
            <a:fillRect/>
          </a:stretch>
        </p:blipFill>
        <p:spPr>
          <a:xfrm>
            <a:off x="8563155" y="0"/>
            <a:ext cx="3628845" cy="2495314"/>
          </a:xfrm>
          <a:prstGeom prst="rect">
            <a:avLst/>
          </a:prstGeom>
        </p:spPr>
      </p:pic>
    </p:spTree>
    <p:extLst>
      <p:ext uri="{BB962C8B-B14F-4D97-AF65-F5344CB8AC3E}">
        <p14:creationId xmlns:p14="http://schemas.microsoft.com/office/powerpoint/2010/main" val="5888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557841" y="1257630"/>
            <a:ext cx="3940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Write the chemical formula for Iron (II) Oxide</a:t>
            </a:r>
            <a:r>
              <a:rPr lang="en-US" altLang="en-US" dirty="0"/>
              <a:t>:</a:t>
            </a:r>
          </a:p>
          <a:p>
            <a:endParaRPr lang="en-US" altLang="en-US" dirty="0"/>
          </a:p>
        </p:txBody>
      </p:sp>
      <p:sp>
        <p:nvSpPr>
          <p:cNvPr id="5" name="Text Box 16"/>
          <p:cNvSpPr txBox="1">
            <a:spLocks noChangeArrowheads="1"/>
          </p:cNvSpPr>
          <p:nvPr/>
        </p:nvSpPr>
        <p:spPr bwMode="auto">
          <a:xfrm>
            <a:off x="1626079" y="1910885"/>
            <a:ext cx="484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Fe</a:t>
            </a:r>
          </a:p>
        </p:txBody>
      </p:sp>
      <p:sp>
        <p:nvSpPr>
          <p:cNvPr id="6" name="Text Box 17"/>
          <p:cNvSpPr txBox="1">
            <a:spLocks noChangeArrowheads="1"/>
          </p:cNvSpPr>
          <p:nvPr/>
        </p:nvSpPr>
        <p:spPr bwMode="auto">
          <a:xfrm>
            <a:off x="1983267" y="1925173"/>
            <a:ext cx="390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O</a:t>
            </a:r>
          </a:p>
        </p:txBody>
      </p:sp>
      <p:sp>
        <p:nvSpPr>
          <p:cNvPr id="7" name="Text Box 18"/>
          <p:cNvSpPr txBox="1">
            <a:spLocks noChangeArrowheads="1"/>
          </p:cNvSpPr>
          <p:nvPr/>
        </p:nvSpPr>
        <p:spPr bwMode="auto">
          <a:xfrm>
            <a:off x="1888017" y="1872785"/>
            <a:ext cx="3270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p>
        </p:txBody>
      </p:sp>
      <p:sp>
        <p:nvSpPr>
          <p:cNvPr id="8" name="Text Box 19"/>
          <p:cNvSpPr txBox="1">
            <a:spLocks noChangeArrowheads="1"/>
          </p:cNvSpPr>
          <p:nvPr/>
        </p:nvSpPr>
        <p:spPr bwMode="auto">
          <a:xfrm>
            <a:off x="2173767" y="1868023"/>
            <a:ext cx="295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p>
        </p:txBody>
      </p:sp>
      <p:sp>
        <p:nvSpPr>
          <p:cNvPr id="9" name="Rectangle 20"/>
          <p:cNvSpPr>
            <a:spLocks noChangeArrowheads="1"/>
          </p:cNvSpPr>
          <p:nvPr/>
        </p:nvSpPr>
        <p:spPr bwMode="auto">
          <a:xfrm>
            <a:off x="465392" y="2893457"/>
            <a:ext cx="38973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Write the chemical formula for Ferric Sulfide</a:t>
            </a:r>
            <a:r>
              <a:rPr lang="en-US" altLang="en-US" dirty="0"/>
              <a:t>:</a:t>
            </a:r>
          </a:p>
          <a:p>
            <a:endParaRPr lang="en-US" altLang="en-US" dirty="0"/>
          </a:p>
        </p:txBody>
      </p:sp>
      <p:sp>
        <p:nvSpPr>
          <p:cNvPr id="10" name="Text Box 21"/>
          <p:cNvSpPr txBox="1">
            <a:spLocks noChangeArrowheads="1"/>
          </p:cNvSpPr>
          <p:nvPr/>
        </p:nvSpPr>
        <p:spPr bwMode="auto">
          <a:xfrm>
            <a:off x="1932018" y="3430825"/>
            <a:ext cx="3270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+3</a:t>
            </a:r>
          </a:p>
        </p:txBody>
      </p:sp>
      <p:sp>
        <p:nvSpPr>
          <p:cNvPr id="11" name="Text Box 22"/>
          <p:cNvSpPr txBox="1">
            <a:spLocks noChangeArrowheads="1"/>
          </p:cNvSpPr>
          <p:nvPr/>
        </p:nvSpPr>
        <p:spPr bwMode="auto">
          <a:xfrm>
            <a:off x="2289206" y="3430825"/>
            <a:ext cx="295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p>
        </p:txBody>
      </p:sp>
      <p:sp>
        <p:nvSpPr>
          <p:cNvPr id="12" name="Text Box 23"/>
          <p:cNvSpPr txBox="1">
            <a:spLocks noChangeArrowheads="1"/>
          </p:cNvSpPr>
          <p:nvPr/>
        </p:nvSpPr>
        <p:spPr bwMode="auto">
          <a:xfrm>
            <a:off x="1491762" y="3414237"/>
            <a:ext cx="6320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rgbClr val="FF0000"/>
                </a:solidFill>
                <a:latin typeface="Elephant" panose="02020904090505020303" pitchFamily="18" charset="0"/>
              </a:rPr>
              <a:t>Fe</a:t>
            </a:r>
          </a:p>
        </p:txBody>
      </p:sp>
      <p:sp>
        <p:nvSpPr>
          <p:cNvPr id="13" name="Text Box 24"/>
          <p:cNvSpPr txBox="1">
            <a:spLocks noChangeArrowheads="1"/>
          </p:cNvSpPr>
          <p:nvPr/>
        </p:nvSpPr>
        <p:spPr bwMode="auto">
          <a:xfrm>
            <a:off x="2089181" y="3449875"/>
            <a:ext cx="4395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rgbClr val="FF0000"/>
                </a:solidFill>
                <a:latin typeface="Elephant" panose="02020904090505020303" pitchFamily="18" charset="0"/>
              </a:rPr>
              <a:t>S</a:t>
            </a:r>
            <a:endParaRPr lang="en-US" altLang="en-US" dirty="0">
              <a:solidFill>
                <a:srgbClr val="FF0000"/>
              </a:solidFill>
              <a:latin typeface="Elephant" panose="02020904090505020303" pitchFamily="18" charset="0"/>
            </a:endParaRPr>
          </a:p>
        </p:txBody>
      </p:sp>
      <p:sp>
        <p:nvSpPr>
          <p:cNvPr id="14" name="Rectangle 25"/>
          <p:cNvSpPr>
            <a:spLocks noChangeArrowheads="1"/>
          </p:cNvSpPr>
          <p:nvPr/>
        </p:nvSpPr>
        <p:spPr bwMode="auto">
          <a:xfrm>
            <a:off x="1915765" y="3542189"/>
            <a:ext cx="765175" cy="37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aseline="-25000" dirty="0">
                <a:solidFill>
                  <a:srgbClr val="FF0000"/>
                </a:solidFill>
                <a:latin typeface="Elephant" panose="02020904090505020303" pitchFamily="18" charset="0"/>
              </a:rPr>
              <a:t>2</a:t>
            </a:r>
            <a:r>
              <a:rPr lang="en-US" altLang="en-US" dirty="0">
                <a:latin typeface="Arial Narrow" panose="020B0606020202030204" pitchFamily="34" charset="0"/>
              </a:rPr>
              <a:t>     </a:t>
            </a:r>
          </a:p>
        </p:txBody>
      </p:sp>
      <p:sp>
        <p:nvSpPr>
          <p:cNvPr id="15" name="Rectangle 26"/>
          <p:cNvSpPr>
            <a:spLocks noChangeArrowheads="1"/>
          </p:cNvSpPr>
          <p:nvPr/>
        </p:nvSpPr>
        <p:spPr bwMode="auto">
          <a:xfrm>
            <a:off x="2337661" y="3526691"/>
            <a:ext cx="765175" cy="37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aseline="-25000" dirty="0">
                <a:solidFill>
                  <a:srgbClr val="FF0000"/>
                </a:solidFill>
                <a:latin typeface="Elephant" panose="02020904090505020303" pitchFamily="18" charset="0"/>
              </a:rPr>
              <a:t>3</a:t>
            </a:r>
            <a:r>
              <a:rPr lang="en-US" altLang="en-US" dirty="0">
                <a:latin typeface="Arial Narrow" panose="020B0606020202030204" pitchFamily="34" charset="0"/>
              </a:rPr>
              <a:t>     </a:t>
            </a:r>
          </a:p>
        </p:txBody>
      </p:sp>
      <p:sp>
        <p:nvSpPr>
          <p:cNvPr id="16" name="Rectangle 27"/>
          <p:cNvSpPr>
            <a:spLocks noChangeArrowheads="1"/>
          </p:cNvSpPr>
          <p:nvPr/>
        </p:nvSpPr>
        <p:spPr bwMode="auto">
          <a:xfrm>
            <a:off x="303362" y="4635844"/>
            <a:ext cx="61483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Arial Narrow" panose="020B0606020202030204" pitchFamily="34" charset="0"/>
              </a:rPr>
              <a:t>Write the chemical formula for Mercury (I) Oxide and Mercury (II) Oxide:</a:t>
            </a:r>
          </a:p>
          <a:p>
            <a:endParaRPr lang="en-US" altLang="en-US" dirty="0"/>
          </a:p>
        </p:txBody>
      </p:sp>
      <p:sp>
        <p:nvSpPr>
          <p:cNvPr id="17" name="Text Box 28"/>
          <p:cNvSpPr txBox="1">
            <a:spLocks noChangeArrowheads="1"/>
          </p:cNvSpPr>
          <p:nvPr/>
        </p:nvSpPr>
        <p:spPr bwMode="auto">
          <a:xfrm>
            <a:off x="1598762" y="5093044"/>
            <a:ext cx="64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Hg</a:t>
            </a:r>
            <a:r>
              <a:rPr lang="en-US" altLang="en-US" baseline="-25000">
                <a:solidFill>
                  <a:srgbClr val="FF0000"/>
                </a:solidFill>
                <a:latin typeface="Elephant" panose="02020904090505020303" pitchFamily="18" charset="0"/>
              </a:rPr>
              <a:t>2</a:t>
            </a:r>
            <a:endParaRPr lang="en-US" altLang="en-US">
              <a:solidFill>
                <a:srgbClr val="FF0000"/>
              </a:solidFill>
              <a:latin typeface="Elephant" panose="02020904090505020303" pitchFamily="18" charset="0"/>
            </a:endParaRPr>
          </a:p>
        </p:txBody>
      </p:sp>
      <p:sp>
        <p:nvSpPr>
          <p:cNvPr id="18" name="Rectangle 29"/>
          <p:cNvSpPr>
            <a:spLocks noChangeArrowheads="1"/>
          </p:cNvSpPr>
          <p:nvPr/>
        </p:nvSpPr>
        <p:spPr bwMode="auto">
          <a:xfrm>
            <a:off x="1955950" y="5007319"/>
            <a:ext cx="588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19" name="Text Box 30"/>
          <p:cNvSpPr txBox="1">
            <a:spLocks noChangeArrowheads="1"/>
          </p:cNvSpPr>
          <p:nvPr/>
        </p:nvSpPr>
        <p:spPr bwMode="auto">
          <a:xfrm>
            <a:off x="2098825" y="5121619"/>
            <a:ext cx="390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O</a:t>
            </a:r>
          </a:p>
        </p:txBody>
      </p:sp>
      <p:sp>
        <p:nvSpPr>
          <p:cNvPr id="20" name="Rectangle 31"/>
          <p:cNvSpPr>
            <a:spLocks noChangeArrowheads="1"/>
          </p:cNvSpPr>
          <p:nvPr/>
        </p:nvSpPr>
        <p:spPr bwMode="auto">
          <a:xfrm>
            <a:off x="2341712" y="5012082"/>
            <a:ext cx="55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21" name="Text Box 32"/>
          <p:cNvSpPr txBox="1">
            <a:spLocks noChangeArrowheads="1"/>
          </p:cNvSpPr>
          <p:nvPr/>
        </p:nvSpPr>
        <p:spPr bwMode="auto">
          <a:xfrm>
            <a:off x="4722962" y="5093044"/>
            <a:ext cx="538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Hg</a:t>
            </a:r>
          </a:p>
        </p:txBody>
      </p:sp>
      <p:sp>
        <p:nvSpPr>
          <p:cNvPr id="22" name="Text Box 33"/>
          <p:cNvSpPr txBox="1">
            <a:spLocks noChangeArrowheads="1"/>
          </p:cNvSpPr>
          <p:nvPr/>
        </p:nvSpPr>
        <p:spPr bwMode="auto">
          <a:xfrm>
            <a:off x="5151587" y="5093044"/>
            <a:ext cx="390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latin typeface="Elephant" panose="02020904090505020303" pitchFamily="18" charset="0"/>
              </a:rPr>
              <a:t>O</a:t>
            </a:r>
          </a:p>
        </p:txBody>
      </p:sp>
      <p:sp>
        <p:nvSpPr>
          <p:cNvPr id="23" name="Rectangle 34"/>
          <p:cNvSpPr>
            <a:spLocks noChangeArrowheads="1"/>
          </p:cNvSpPr>
          <p:nvPr/>
        </p:nvSpPr>
        <p:spPr bwMode="auto">
          <a:xfrm>
            <a:off x="5008712" y="4983507"/>
            <a:ext cx="588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24" name="Rectangle 35"/>
          <p:cNvSpPr>
            <a:spLocks noChangeArrowheads="1"/>
          </p:cNvSpPr>
          <p:nvPr/>
        </p:nvSpPr>
        <p:spPr bwMode="auto">
          <a:xfrm>
            <a:off x="5332562" y="4983507"/>
            <a:ext cx="55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pic>
        <p:nvPicPr>
          <p:cNvPr id="25" name="Picture 24"/>
          <p:cNvPicPr>
            <a:picLocks noChangeAspect="1"/>
          </p:cNvPicPr>
          <p:nvPr/>
        </p:nvPicPr>
        <p:blipFill>
          <a:blip r:embed="rId2"/>
          <a:stretch>
            <a:fillRect/>
          </a:stretch>
        </p:blipFill>
        <p:spPr>
          <a:xfrm>
            <a:off x="5285117" y="-7328"/>
            <a:ext cx="6906883" cy="4448704"/>
          </a:xfrm>
          <a:prstGeom prst="rect">
            <a:avLst/>
          </a:prstGeom>
        </p:spPr>
      </p:pic>
      <p:sp>
        <p:nvSpPr>
          <p:cNvPr id="26" name="Rectangle 15"/>
          <p:cNvSpPr>
            <a:spLocks noChangeArrowheads="1"/>
          </p:cNvSpPr>
          <p:nvPr/>
        </p:nvSpPr>
        <p:spPr bwMode="auto">
          <a:xfrm>
            <a:off x="909430" y="382699"/>
            <a:ext cx="31598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latin typeface="Arial Narrow" panose="020B0606020202030204" pitchFamily="34" charset="0"/>
              </a:rPr>
              <a:t>Use the back of your periodic table!</a:t>
            </a:r>
            <a:endParaRPr lang="en-US" altLang="en-US" dirty="0"/>
          </a:p>
          <a:p>
            <a:endParaRPr lang="en-US" altLang="en-US" dirty="0"/>
          </a:p>
        </p:txBody>
      </p:sp>
      <p:sp>
        <p:nvSpPr>
          <p:cNvPr id="27" name="Rectangle 3"/>
          <p:cNvSpPr txBox="1">
            <a:spLocks noChangeArrowheads="1"/>
          </p:cNvSpPr>
          <p:nvPr/>
        </p:nvSpPr>
        <p:spPr>
          <a:xfrm>
            <a:off x="526630" y="5660874"/>
            <a:ext cx="4482082" cy="5372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Tx/>
              <a:buNone/>
            </a:pPr>
            <a:r>
              <a:rPr lang="en-US" altLang="en-US" sz="1800" dirty="0" smtClean="0">
                <a:latin typeface="Arial Narrow" panose="020B0606020202030204" pitchFamily="34" charset="0"/>
              </a:rPr>
              <a:t>Write the chemical formula for </a:t>
            </a:r>
            <a:r>
              <a:rPr lang="en-US" altLang="en-US" sz="1800" dirty="0" err="1" smtClean="0">
                <a:latin typeface="Arial Narrow" panose="020B0606020202030204" pitchFamily="34" charset="0"/>
              </a:rPr>
              <a:t>Plumbous</a:t>
            </a:r>
            <a:r>
              <a:rPr lang="en-US" altLang="en-US" sz="1800" dirty="0" smtClean="0">
                <a:latin typeface="Arial Narrow" panose="020B0606020202030204" pitchFamily="34" charset="0"/>
              </a:rPr>
              <a:t> Chloride:</a:t>
            </a:r>
          </a:p>
          <a:p>
            <a:pPr>
              <a:buFontTx/>
              <a:buNone/>
            </a:pPr>
            <a:endParaRPr lang="en-US" altLang="en-US" sz="1800" dirty="0" smtClean="0">
              <a:latin typeface="Arial Narrow" panose="020B0606020202030204" pitchFamily="34" charset="0"/>
            </a:endParaRPr>
          </a:p>
        </p:txBody>
      </p:sp>
      <p:sp>
        <p:nvSpPr>
          <p:cNvPr id="28" name="Rectangle 3"/>
          <p:cNvSpPr txBox="1">
            <a:spLocks noChangeArrowheads="1"/>
          </p:cNvSpPr>
          <p:nvPr/>
        </p:nvSpPr>
        <p:spPr>
          <a:xfrm>
            <a:off x="6313727" y="5660874"/>
            <a:ext cx="5835949" cy="5389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FontTx/>
              <a:buNone/>
            </a:pPr>
            <a:r>
              <a:rPr lang="en-US" altLang="en-US" sz="1800" dirty="0" smtClean="0">
                <a:latin typeface="Arial Narrow" panose="020B0606020202030204" pitchFamily="34" charset="0"/>
              </a:rPr>
              <a:t>Name the compound SnCl</a:t>
            </a:r>
            <a:r>
              <a:rPr lang="en-US" altLang="en-US" sz="1800" baseline="-25000" dirty="0" smtClean="0">
                <a:latin typeface="Arial Narrow" panose="020B0606020202030204" pitchFamily="34" charset="0"/>
              </a:rPr>
              <a:t>4</a:t>
            </a:r>
            <a:r>
              <a:rPr lang="en-US" altLang="en-US" sz="1800" dirty="0" smtClean="0">
                <a:latin typeface="Arial Narrow" panose="020B0606020202030204" pitchFamily="34" charset="0"/>
              </a:rPr>
              <a:t> using the classical and stock names.</a:t>
            </a:r>
          </a:p>
        </p:txBody>
      </p:sp>
      <p:sp>
        <p:nvSpPr>
          <p:cNvPr id="30" name="Text Box 4"/>
          <p:cNvSpPr txBox="1">
            <a:spLocks noChangeArrowheads="1"/>
          </p:cNvSpPr>
          <p:nvPr/>
        </p:nvSpPr>
        <p:spPr bwMode="auto">
          <a:xfrm>
            <a:off x="1560664" y="6113518"/>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solidFill>
                  <a:srgbClr val="FF0000"/>
                </a:solidFill>
                <a:latin typeface="Elephant" panose="02020904090505020303" pitchFamily="18" charset="0"/>
              </a:rPr>
              <a:t>Pb</a:t>
            </a:r>
            <a:endParaRPr lang="en-US" altLang="en-US" dirty="0">
              <a:solidFill>
                <a:srgbClr val="FF0000"/>
              </a:solidFill>
              <a:latin typeface="Elephant" panose="02020904090505020303" pitchFamily="18" charset="0"/>
            </a:endParaRPr>
          </a:p>
        </p:txBody>
      </p:sp>
      <p:sp>
        <p:nvSpPr>
          <p:cNvPr id="31" name="Rectangle 30"/>
          <p:cNvSpPr>
            <a:spLocks noChangeArrowheads="1"/>
          </p:cNvSpPr>
          <p:nvPr/>
        </p:nvSpPr>
        <p:spPr bwMode="auto">
          <a:xfrm>
            <a:off x="1773717" y="5948139"/>
            <a:ext cx="588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+2</a:t>
            </a:r>
            <a:r>
              <a:rPr lang="en-US" altLang="en-US">
                <a:latin typeface="Arial Narrow" panose="020B0606020202030204" pitchFamily="34" charset="0"/>
              </a:rPr>
              <a:t>     </a:t>
            </a:r>
          </a:p>
        </p:txBody>
      </p:sp>
      <p:sp>
        <p:nvSpPr>
          <p:cNvPr id="32" name="Text Box 6"/>
          <p:cNvSpPr txBox="1">
            <a:spLocks noChangeArrowheads="1"/>
          </p:cNvSpPr>
          <p:nvPr/>
        </p:nvSpPr>
        <p:spPr bwMode="auto">
          <a:xfrm>
            <a:off x="1930879" y="6113518"/>
            <a:ext cx="442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Cl</a:t>
            </a:r>
          </a:p>
        </p:txBody>
      </p:sp>
      <p:sp>
        <p:nvSpPr>
          <p:cNvPr id="33" name="Rectangle 32"/>
          <p:cNvSpPr>
            <a:spLocks noChangeArrowheads="1"/>
          </p:cNvSpPr>
          <p:nvPr/>
        </p:nvSpPr>
        <p:spPr bwMode="auto">
          <a:xfrm>
            <a:off x="2173767" y="5981477"/>
            <a:ext cx="557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30000">
                <a:latin typeface="Arial Narrow" panose="020B0606020202030204" pitchFamily="34" charset="0"/>
              </a:rPr>
              <a:t>-1</a:t>
            </a:r>
            <a:r>
              <a:rPr lang="en-US" altLang="en-US">
                <a:latin typeface="Arial Narrow" panose="020B0606020202030204" pitchFamily="34" charset="0"/>
              </a:rPr>
              <a:t>     </a:t>
            </a:r>
          </a:p>
        </p:txBody>
      </p:sp>
      <p:sp>
        <p:nvSpPr>
          <p:cNvPr id="34" name="Rectangle 33"/>
          <p:cNvSpPr>
            <a:spLocks noChangeArrowheads="1"/>
          </p:cNvSpPr>
          <p:nvPr/>
        </p:nvSpPr>
        <p:spPr bwMode="auto">
          <a:xfrm>
            <a:off x="2239439" y="6113519"/>
            <a:ext cx="557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aseline="-25000" dirty="0">
                <a:solidFill>
                  <a:srgbClr val="FF0000"/>
                </a:solidFill>
                <a:latin typeface="Elephant" panose="02020904090505020303" pitchFamily="18" charset="0"/>
              </a:rPr>
              <a:t>2</a:t>
            </a:r>
            <a:r>
              <a:rPr lang="en-US" altLang="en-US" dirty="0">
                <a:latin typeface="Arial Narrow" panose="020B0606020202030204" pitchFamily="34" charset="0"/>
              </a:rPr>
              <a:t>     </a:t>
            </a:r>
          </a:p>
        </p:txBody>
      </p:sp>
      <p:sp>
        <p:nvSpPr>
          <p:cNvPr id="35" name="Rectangle 34"/>
          <p:cNvSpPr>
            <a:spLocks noChangeArrowheads="1"/>
          </p:cNvSpPr>
          <p:nvPr/>
        </p:nvSpPr>
        <p:spPr bwMode="auto">
          <a:xfrm>
            <a:off x="5042726" y="5929512"/>
            <a:ext cx="189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Stock Name:</a:t>
            </a:r>
            <a:r>
              <a:rPr lang="en-US" altLang="en-US" dirty="0">
                <a:latin typeface="Arial Narrow" panose="020B0606020202030204" pitchFamily="34" charset="0"/>
              </a:rPr>
              <a:t>     </a:t>
            </a:r>
          </a:p>
        </p:txBody>
      </p:sp>
      <p:sp>
        <p:nvSpPr>
          <p:cNvPr id="36" name="Rectangle 35"/>
          <p:cNvSpPr>
            <a:spLocks noChangeArrowheads="1"/>
          </p:cNvSpPr>
          <p:nvPr/>
        </p:nvSpPr>
        <p:spPr bwMode="auto">
          <a:xfrm>
            <a:off x="7092817" y="6367931"/>
            <a:ext cx="2271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Classical Name:</a:t>
            </a:r>
            <a:r>
              <a:rPr lang="en-US" altLang="en-US" dirty="0">
                <a:latin typeface="Arial Narrow" panose="020B0606020202030204" pitchFamily="34" charset="0"/>
              </a:rPr>
              <a:t>     </a:t>
            </a:r>
          </a:p>
        </p:txBody>
      </p:sp>
      <p:sp>
        <p:nvSpPr>
          <p:cNvPr id="37" name="Rectangle 36"/>
          <p:cNvSpPr>
            <a:spLocks noChangeArrowheads="1"/>
          </p:cNvSpPr>
          <p:nvPr/>
        </p:nvSpPr>
        <p:spPr bwMode="auto">
          <a:xfrm>
            <a:off x="6619457" y="5910511"/>
            <a:ext cx="2328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tin           chloride</a:t>
            </a:r>
            <a:r>
              <a:rPr lang="en-US" altLang="en-US" dirty="0">
                <a:latin typeface="Arial Narrow" panose="020B0606020202030204" pitchFamily="34" charset="0"/>
              </a:rPr>
              <a:t>     </a:t>
            </a:r>
          </a:p>
        </p:txBody>
      </p:sp>
      <p:sp>
        <p:nvSpPr>
          <p:cNvPr id="38" name="Rectangle 37"/>
          <p:cNvSpPr>
            <a:spLocks noChangeArrowheads="1"/>
          </p:cNvSpPr>
          <p:nvPr/>
        </p:nvSpPr>
        <p:spPr bwMode="auto">
          <a:xfrm>
            <a:off x="6941376" y="5910511"/>
            <a:ext cx="10017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      )</a:t>
            </a:r>
            <a:r>
              <a:rPr lang="en-US" altLang="en-US" dirty="0">
                <a:latin typeface="Arial Narrow" panose="020B0606020202030204" pitchFamily="34" charset="0"/>
              </a:rPr>
              <a:t>     </a:t>
            </a:r>
          </a:p>
        </p:txBody>
      </p:sp>
      <p:sp>
        <p:nvSpPr>
          <p:cNvPr id="39" name="Rectangle 38"/>
          <p:cNvSpPr>
            <a:spLocks noChangeArrowheads="1"/>
          </p:cNvSpPr>
          <p:nvPr/>
        </p:nvSpPr>
        <p:spPr bwMode="auto">
          <a:xfrm>
            <a:off x="7085629" y="5929511"/>
            <a:ext cx="738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IV</a:t>
            </a:r>
            <a:r>
              <a:rPr lang="en-US" altLang="en-US" dirty="0">
                <a:latin typeface="Arial Narrow" panose="020B0606020202030204" pitchFamily="34" charset="0"/>
              </a:rPr>
              <a:t>     </a:t>
            </a:r>
          </a:p>
        </p:txBody>
      </p:sp>
      <p:sp>
        <p:nvSpPr>
          <p:cNvPr id="40" name="Rectangle 39"/>
          <p:cNvSpPr>
            <a:spLocks noChangeArrowheads="1"/>
          </p:cNvSpPr>
          <p:nvPr/>
        </p:nvSpPr>
        <p:spPr bwMode="auto">
          <a:xfrm>
            <a:off x="8948320" y="6372316"/>
            <a:ext cx="2271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Elephant" panose="02020904090505020303" pitchFamily="18" charset="0"/>
              </a:rPr>
              <a:t>stannic chloride</a:t>
            </a:r>
            <a:r>
              <a:rPr lang="en-US" altLang="en-US" dirty="0">
                <a:latin typeface="Arial Narrow" panose="020B0606020202030204" pitchFamily="34" charset="0"/>
              </a:rPr>
              <a:t>     </a:t>
            </a:r>
          </a:p>
        </p:txBody>
      </p:sp>
    </p:spTree>
    <p:extLst>
      <p:ext uri="{BB962C8B-B14F-4D97-AF65-F5344CB8AC3E}">
        <p14:creationId xmlns:p14="http://schemas.microsoft.com/office/powerpoint/2010/main" val="7477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ssolv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dissolv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dissolv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grpId="1" nodeType="clickEffect">
                                  <p:stCondLst>
                                    <p:cond delay="0"/>
                                  </p:stCondLst>
                                  <p:childTnLst>
                                    <p:animEffect transition="out" filter="dissolv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6">
                                            <p:txEl>
                                              <p:pRg st="0" end="0"/>
                                            </p:txEl>
                                          </p:spTgt>
                                        </p:tgtEl>
                                        <p:attrNameLst>
                                          <p:attrName>style.visibility</p:attrName>
                                        </p:attrNameLst>
                                      </p:cBhvr>
                                      <p:to>
                                        <p:strVal val="visible"/>
                                      </p:to>
                                    </p:set>
                                    <p:animEffect transition="in" filter="dissolve">
                                      <p:cBhvr>
                                        <p:cTn id="92" dur="500"/>
                                        <p:tgtEl>
                                          <p:spTgt spid="16">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dissolve">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dissolve">
                                      <p:cBhvr>
                                        <p:cTn id="102" dur="5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dissolve">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dissolve">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xit" presetSubtype="0" fill="hold" grpId="1" nodeType="clickEffect">
                                  <p:stCondLst>
                                    <p:cond delay="0"/>
                                  </p:stCondLst>
                                  <p:childTnLst>
                                    <p:animEffect transition="out" filter="dissolve">
                                      <p:cBhvr>
                                        <p:cTn id="116" dur="500"/>
                                        <p:tgtEl>
                                          <p:spTgt spid="18"/>
                                        </p:tgtEl>
                                      </p:cBhvr>
                                    </p:animEffect>
                                    <p:set>
                                      <p:cBhvr>
                                        <p:cTn id="117" dur="1" fill="hold">
                                          <p:stCondLst>
                                            <p:cond delay="499"/>
                                          </p:stCondLst>
                                        </p:cTn>
                                        <p:tgtEl>
                                          <p:spTgt spid="18"/>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9" presetClass="exit" presetSubtype="0" fill="hold" grpId="1" nodeType="clickEffect">
                                  <p:stCondLst>
                                    <p:cond delay="0"/>
                                  </p:stCondLst>
                                  <p:childTnLst>
                                    <p:animEffect transition="out" filter="dissolve">
                                      <p:cBhvr>
                                        <p:cTn id="121" dur="500"/>
                                        <p:tgtEl>
                                          <p:spTgt spid="20"/>
                                        </p:tgtEl>
                                      </p:cBhvr>
                                    </p:animEffect>
                                    <p:set>
                                      <p:cBhvr>
                                        <p:cTn id="122" dur="1" fill="hold">
                                          <p:stCondLst>
                                            <p:cond delay="499"/>
                                          </p:stCondLst>
                                        </p:cTn>
                                        <p:tgtEl>
                                          <p:spTgt spid="2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dissolve">
                                      <p:cBhvr>
                                        <p:cTn id="127" dur="500"/>
                                        <p:tgtEl>
                                          <p:spTgt spid="21"/>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dissolve">
                                      <p:cBhvr>
                                        <p:cTn id="132" dur="500"/>
                                        <p:tgtEl>
                                          <p:spTgt spid="22"/>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dissolve">
                                      <p:cBhvr>
                                        <p:cTn id="137" dur="500"/>
                                        <p:tgtEl>
                                          <p:spTgt spid="23"/>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dissolve">
                                      <p:cBhvr>
                                        <p:cTn id="142" dur="500"/>
                                        <p:tgtEl>
                                          <p:spTgt spid="24"/>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xit" presetSubtype="0" fill="hold" grpId="1" nodeType="clickEffect">
                                  <p:stCondLst>
                                    <p:cond delay="0"/>
                                  </p:stCondLst>
                                  <p:childTnLst>
                                    <p:animEffect transition="out" filter="dissolve">
                                      <p:cBhvr>
                                        <p:cTn id="146" dur="500"/>
                                        <p:tgtEl>
                                          <p:spTgt spid="23"/>
                                        </p:tgtEl>
                                      </p:cBhvr>
                                    </p:animEffect>
                                    <p:set>
                                      <p:cBhvr>
                                        <p:cTn id="147" dur="1" fill="hold">
                                          <p:stCondLst>
                                            <p:cond delay="499"/>
                                          </p:stCondLst>
                                        </p:cTn>
                                        <p:tgtEl>
                                          <p:spTgt spid="23"/>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9" presetClass="exit" presetSubtype="0" fill="hold" grpId="1" nodeType="clickEffect">
                                  <p:stCondLst>
                                    <p:cond delay="0"/>
                                  </p:stCondLst>
                                  <p:childTnLst>
                                    <p:animEffect transition="out" filter="dissolve">
                                      <p:cBhvr>
                                        <p:cTn id="151" dur="500"/>
                                        <p:tgtEl>
                                          <p:spTgt spid="24"/>
                                        </p:tgtEl>
                                      </p:cBhvr>
                                    </p:animEffect>
                                    <p:set>
                                      <p:cBhvr>
                                        <p:cTn id="152" dur="1" fill="hold">
                                          <p:stCondLst>
                                            <p:cond delay="499"/>
                                          </p:stCondLst>
                                        </p:cTn>
                                        <p:tgtEl>
                                          <p:spTgt spid="24"/>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7"/>
                                        </p:tgtEl>
                                        <p:attrNameLst>
                                          <p:attrName>style.visibility</p:attrName>
                                        </p:attrNameLst>
                                      </p:cBhvr>
                                      <p:to>
                                        <p:strVal val="visible"/>
                                      </p:to>
                                    </p:set>
                                    <p:animEffect transition="in" filter="fade">
                                      <p:cBhvr>
                                        <p:cTn id="157" dur="500"/>
                                        <p:tgtEl>
                                          <p:spTgt spid="27"/>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30"/>
                                        </p:tgtEl>
                                        <p:attrNameLst>
                                          <p:attrName>style.visibility</p:attrName>
                                        </p:attrNameLst>
                                      </p:cBhvr>
                                      <p:to>
                                        <p:strVal val="visible"/>
                                      </p:to>
                                    </p:set>
                                    <p:animEffect transition="in" filter="dissolve">
                                      <p:cBhvr>
                                        <p:cTn id="162" dur="500"/>
                                        <p:tgtEl>
                                          <p:spTgt spid="30"/>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31"/>
                                        </p:tgtEl>
                                        <p:attrNameLst>
                                          <p:attrName>style.visibility</p:attrName>
                                        </p:attrNameLst>
                                      </p:cBhvr>
                                      <p:to>
                                        <p:strVal val="visible"/>
                                      </p:to>
                                    </p:set>
                                    <p:animEffect transition="in" filter="dissolve">
                                      <p:cBhvr>
                                        <p:cTn id="167" dur="500"/>
                                        <p:tgtEl>
                                          <p:spTgt spid="31"/>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32"/>
                                        </p:tgtEl>
                                        <p:attrNameLst>
                                          <p:attrName>style.visibility</p:attrName>
                                        </p:attrNameLst>
                                      </p:cBhvr>
                                      <p:to>
                                        <p:strVal val="visible"/>
                                      </p:to>
                                    </p:set>
                                    <p:animEffect transition="in" filter="dissolve">
                                      <p:cBhvr>
                                        <p:cTn id="172" dur="500"/>
                                        <p:tgtEl>
                                          <p:spTgt spid="32"/>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33"/>
                                        </p:tgtEl>
                                        <p:attrNameLst>
                                          <p:attrName>style.visibility</p:attrName>
                                        </p:attrNameLst>
                                      </p:cBhvr>
                                      <p:to>
                                        <p:strVal val="visible"/>
                                      </p:to>
                                    </p:set>
                                    <p:animEffect transition="in" filter="dissolve">
                                      <p:cBhvr>
                                        <p:cTn id="177" dur="500"/>
                                        <p:tgtEl>
                                          <p:spTgt spid="33"/>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34"/>
                                        </p:tgtEl>
                                        <p:attrNameLst>
                                          <p:attrName>style.visibility</p:attrName>
                                        </p:attrNameLst>
                                      </p:cBhvr>
                                      <p:to>
                                        <p:strVal val="visible"/>
                                      </p:to>
                                    </p:set>
                                    <p:animEffect transition="in" filter="dissolve">
                                      <p:cBhvr>
                                        <p:cTn id="182" dur="500"/>
                                        <p:tgtEl>
                                          <p:spTgt spid="34"/>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xit" presetSubtype="0" fill="hold" grpId="1" nodeType="clickEffect">
                                  <p:stCondLst>
                                    <p:cond delay="0"/>
                                  </p:stCondLst>
                                  <p:childTnLst>
                                    <p:animEffect transition="out" filter="dissolve">
                                      <p:cBhvr>
                                        <p:cTn id="186" dur="500"/>
                                        <p:tgtEl>
                                          <p:spTgt spid="31"/>
                                        </p:tgtEl>
                                      </p:cBhvr>
                                    </p:animEffect>
                                    <p:set>
                                      <p:cBhvr>
                                        <p:cTn id="187" dur="1" fill="hold">
                                          <p:stCondLst>
                                            <p:cond delay="499"/>
                                          </p:stCondLst>
                                        </p:cTn>
                                        <p:tgtEl>
                                          <p:spTgt spid="31"/>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9" presetClass="exit" presetSubtype="0" fill="hold" grpId="1" nodeType="clickEffect">
                                  <p:stCondLst>
                                    <p:cond delay="0"/>
                                  </p:stCondLst>
                                  <p:childTnLst>
                                    <p:animEffect transition="out" filter="dissolve">
                                      <p:cBhvr>
                                        <p:cTn id="191" dur="500"/>
                                        <p:tgtEl>
                                          <p:spTgt spid="33"/>
                                        </p:tgtEl>
                                      </p:cBhvr>
                                    </p:animEffect>
                                    <p:set>
                                      <p:cBhvr>
                                        <p:cTn id="192" dur="1" fill="hold">
                                          <p:stCondLst>
                                            <p:cond delay="499"/>
                                          </p:stCondLst>
                                        </p:cTn>
                                        <p:tgtEl>
                                          <p:spTgt spid="33"/>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9" presetClass="entr" presetSubtype="0" fill="hold" nodeType="clickEffect">
                                  <p:stCondLst>
                                    <p:cond delay="0"/>
                                  </p:stCondLst>
                                  <p:childTnLst>
                                    <p:set>
                                      <p:cBhvr>
                                        <p:cTn id="196" dur="1" fill="hold">
                                          <p:stCondLst>
                                            <p:cond delay="0"/>
                                          </p:stCondLst>
                                        </p:cTn>
                                        <p:tgtEl>
                                          <p:spTgt spid="28">
                                            <p:txEl>
                                              <p:pRg st="0" end="0"/>
                                            </p:txEl>
                                          </p:spTgt>
                                        </p:tgtEl>
                                        <p:attrNameLst>
                                          <p:attrName>style.visibility</p:attrName>
                                        </p:attrNameLst>
                                      </p:cBhvr>
                                      <p:to>
                                        <p:strVal val="visible"/>
                                      </p:to>
                                    </p:set>
                                    <p:animEffect transition="in" filter="dissolve">
                                      <p:cBhvr>
                                        <p:cTn id="197" dur="500"/>
                                        <p:tgtEl>
                                          <p:spTgt spid="28">
                                            <p:txEl>
                                              <p:pRg st="0" end="0"/>
                                            </p:txEl>
                                          </p:spTgt>
                                        </p:tgtEl>
                                      </p:cBhvr>
                                    </p:animEffect>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grpId="0" nodeType="clickEffect">
                                  <p:stCondLst>
                                    <p:cond delay="0"/>
                                  </p:stCondLst>
                                  <p:childTnLst>
                                    <p:set>
                                      <p:cBhvr>
                                        <p:cTn id="201" dur="1" fill="hold">
                                          <p:stCondLst>
                                            <p:cond delay="0"/>
                                          </p:stCondLst>
                                        </p:cTn>
                                        <p:tgtEl>
                                          <p:spTgt spid="35"/>
                                        </p:tgtEl>
                                        <p:attrNameLst>
                                          <p:attrName>style.visibility</p:attrName>
                                        </p:attrNameLst>
                                      </p:cBhvr>
                                      <p:to>
                                        <p:strVal val="visible"/>
                                      </p:to>
                                    </p:set>
                                    <p:animEffect transition="in" filter="dissolve">
                                      <p:cBhvr>
                                        <p:cTn id="202" dur="500"/>
                                        <p:tgtEl>
                                          <p:spTgt spid="35"/>
                                        </p:tgtEl>
                                      </p:cBhvr>
                                    </p:animEffect>
                                  </p:childTnLst>
                                </p:cTn>
                              </p:par>
                            </p:childTnLst>
                          </p:cTn>
                        </p:par>
                      </p:childTnLst>
                    </p:cTn>
                  </p:par>
                  <p:par>
                    <p:cTn id="203" fill="hold">
                      <p:stCondLst>
                        <p:cond delay="indefinite"/>
                      </p:stCondLst>
                      <p:childTnLst>
                        <p:par>
                          <p:cTn id="204" fill="hold">
                            <p:stCondLst>
                              <p:cond delay="0"/>
                            </p:stCondLst>
                            <p:childTnLst>
                              <p:par>
                                <p:cTn id="205" presetID="9" presetClass="entr" presetSubtype="0" fill="hold" grpId="0" nodeType="clickEffect">
                                  <p:stCondLst>
                                    <p:cond delay="0"/>
                                  </p:stCondLst>
                                  <p:childTnLst>
                                    <p:set>
                                      <p:cBhvr>
                                        <p:cTn id="206" dur="1" fill="hold">
                                          <p:stCondLst>
                                            <p:cond delay="0"/>
                                          </p:stCondLst>
                                        </p:cTn>
                                        <p:tgtEl>
                                          <p:spTgt spid="36"/>
                                        </p:tgtEl>
                                        <p:attrNameLst>
                                          <p:attrName>style.visibility</p:attrName>
                                        </p:attrNameLst>
                                      </p:cBhvr>
                                      <p:to>
                                        <p:strVal val="visible"/>
                                      </p:to>
                                    </p:set>
                                    <p:animEffect transition="in" filter="dissolve">
                                      <p:cBhvr>
                                        <p:cTn id="207" dur="500"/>
                                        <p:tgtEl>
                                          <p:spTgt spid="36"/>
                                        </p:tgtEl>
                                      </p:cBhvr>
                                    </p:animEffect>
                                  </p:childTnLst>
                                </p:cTn>
                              </p:par>
                            </p:childTnLst>
                          </p:cTn>
                        </p:par>
                      </p:childTnLst>
                    </p:cTn>
                  </p:par>
                  <p:par>
                    <p:cTn id="208" fill="hold">
                      <p:stCondLst>
                        <p:cond delay="indefinite"/>
                      </p:stCondLst>
                      <p:childTnLst>
                        <p:par>
                          <p:cTn id="209" fill="hold">
                            <p:stCondLst>
                              <p:cond delay="0"/>
                            </p:stCondLst>
                            <p:childTnLst>
                              <p:par>
                                <p:cTn id="210" presetID="9" presetClass="entr" presetSubtype="0" fill="hold" grpId="0" nodeType="clickEffect">
                                  <p:stCondLst>
                                    <p:cond delay="0"/>
                                  </p:stCondLst>
                                  <p:childTnLst>
                                    <p:set>
                                      <p:cBhvr>
                                        <p:cTn id="211" dur="1" fill="hold">
                                          <p:stCondLst>
                                            <p:cond delay="0"/>
                                          </p:stCondLst>
                                        </p:cTn>
                                        <p:tgtEl>
                                          <p:spTgt spid="37"/>
                                        </p:tgtEl>
                                        <p:attrNameLst>
                                          <p:attrName>style.visibility</p:attrName>
                                        </p:attrNameLst>
                                      </p:cBhvr>
                                      <p:to>
                                        <p:strVal val="visible"/>
                                      </p:to>
                                    </p:set>
                                    <p:animEffect transition="in" filter="dissolve">
                                      <p:cBhvr>
                                        <p:cTn id="212" dur="500"/>
                                        <p:tgtEl>
                                          <p:spTgt spid="37"/>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0" nodeType="clickEffect">
                                  <p:stCondLst>
                                    <p:cond delay="0"/>
                                  </p:stCondLst>
                                  <p:childTnLst>
                                    <p:set>
                                      <p:cBhvr>
                                        <p:cTn id="216" dur="1" fill="hold">
                                          <p:stCondLst>
                                            <p:cond delay="0"/>
                                          </p:stCondLst>
                                        </p:cTn>
                                        <p:tgtEl>
                                          <p:spTgt spid="38"/>
                                        </p:tgtEl>
                                        <p:attrNameLst>
                                          <p:attrName>style.visibility</p:attrName>
                                        </p:attrNameLst>
                                      </p:cBhvr>
                                      <p:to>
                                        <p:strVal val="visible"/>
                                      </p:to>
                                    </p:set>
                                    <p:animEffect transition="in" filter="dissolve">
                                      <p:cBhvr>
                                        <p:cTn id="217" dur="500"/>
                                        <p:tgtEl>
                                          <p:spTgt spid="38"/>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grpId="0" nodeType="clickEffect">
                                  <p:stCondLst>
                                    <p:cond delay="0"/>
                                  </p:stCondLst>
                                  <p:childTnLst>
                                    <p:set>
                                      <p:cBhvr>
                                        <p:cTn id="221" dur="1" fill="hold">
                                          <p:stCondLst>
                                            <p:cond delay="0"/>
                                          </p:stCondLst>
                                        </p:cTn>
                                        <p:tgtEl>
                                          <p:spTgt spid="39"/>
                                        </p:tgtEl>
                                        <p:attrNameLst>
                                          <p:attrName>style.visibility</p:attrName>
                                        </p:attrNameLst>
                                      </p:cBhvr>
                                      <p:to>
                                        <p:strVal val="visible"/>
                                      </p:to>
                                    </p:set>
                                    <p:animEffect transition="in" filter="dissolve">
                                      <p:cBhvr>
                                        <p:cTn id="222" dur="500"/>
                                        <p:tgtEl>
                                          <p:spTgt spid="39"/>
                                        </p:tgtEl>
                                      </p:cBhvr>
                                    </p:animEffect>
                                  </p:childTnLst>
                                </p:cTn>
                              </p:par>
                            </p:childTnLst>
                          </p:cTn>
                        </p:par>
                      </p:childTnLst>
                    </p:cTn>
                  </p:par>
                  <p:par>
                    <p:cTn id="223" fill="hold">
                      <p:stCondLst>
                        <p:cond delay="indefinite"/>
                      </p:stCondLst>
                      <p:childTnLst>
                        <p:par>
                          <p:cTn id="224" fill="hold">
                            <p:stCondLst>
                              <p:cond delay="0"/>
                            </p:stCondLst>
                            <p:childTnLst>
                              <p:par>
                                <p:cTn id="225" presetID="9" presetClass="entr" presetSubtype="0" fill="hold" grpId="0" nodeType="clickEffect">
                                  <p:stCondLst>
                                    <p:cond delay="0"/>
                                  </p:stCondLst>
                                  <p:childTnLst>
                                    <p:set>
                                      <p:cBhvr>
                                        <p:cTn id="226" dur="1" fill="hold">
                                          <p:stCondLst>
                                            <p:cond delay="0"/>
                                          </p:stCondLst>
                                        </p:cTn>
                                        <p:tgtEl>
                                          <p:spTgt spid="40"/>
                                        </p:tgtEl>
                                        <p:attrNameLst>
                                          <p:attrName>style.visibility</p:attrName>
                                        </p:attrNameLst>
                                      </p:cBhvr>
                                      <p:to>
                                        <p:strVal val="visible"/>
                                      </p:to>
                                    </p:set>
                                    <p:animEffect transition="in" filter="dissolve">
                                      <p:cBhvr>
                                        <p:cTn id="2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P spid="8" grpId="0"/>
      <p:bldP spid="8" grpId="1"/>
      <p:bldP spid="9" grpId="0"/>
      <p:bldP spid="10" grpId="0"/>
      <p:bldP spid="10" grpId="1"/>
      <p:bldP spid="11" grpId="0"/>
      <p:bldP spid="11" grpId="1"/>
      <p:bldP spid="12" grpId="0"/>
      <p:bldP spid="13" grpId="0"/>
      <p:bldP spid="14" grpId="0"/>
      <p:bldP spid="15" grpId="0"/>
      <p:bldP spid="17" grpId="0"/>
      <p:bldP spid="18" grpId="0"/>
      <p:bldP spid="18" grpId="1"/>
      <p:bldP spid="19" grpId="0"/>
      <p:bldP spid="20" grpId="0"/>
      <p:bldP spid="20" grpId="1"/>
      <p:bldP spid="21" grpId="0"/>
      <p:bldP spid="22" grpId="0"/>
      <p:bldP spid="23" grpId="0"/>
      <p:bldP spid="23" grpId="1"/>
      <p:bldP spid="24" grpId="0"/>
      <p:bldP spid="24" grpId="1"/>
      <p:bldP spid="26" grpId="0"/>
      <p:bldP spid="27" grpId="0"/>
      <p:bldP spid="30" grpId="0"/>
      <p:bldP spid="31" grpId="0"/>
      <p:bldP spid="31" grpId="1"/>
      <p:bldP spid="32" grpId="0"/>
      <p:bldP spid="33" grpId="0"/>
      <p:bldP spid="33" grpId="1"/>
      <p:bldP spid="34" grpId="0"/>
      <p:bldP spid="35" grpId="0"/>
      <p:bldP spid="36"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7" y="78907"/>
            <a:ext cx="1821044" cy="668716"/>
          </a:xfrm>
        </p:spPr>
        <p:txBody>
          <a:bodyPr/>
          <a:lstStyle/>
          <a:p>
            <a:r>
              <a:rPr lang="en-US" dirty="0" smtClean="0"/>
              <a:t>HW8.1</a:t>
            </a:r>
            <a:endParaRPr lang="en-US" dirty="0"/>
          </a:p>
        </p:txBody>
      </p:sp>
      <p:sp>
        <p:nvSpPr>
          <p:cNvPr id="3" name="Content Placeholder 2"/>
          <p:cNvSpPr>
            <a:spLocks noGrp="1"/>
          </p:cNvSpPr>
          <p:nvPr>
            <p:ph idx="1"/>
          </p:nvPr>
        </p:nvSpPr>
        <p:spPr>
          <a:xfrm>
            <a:off x="1977456" y="126354"/>
            <a:ext cx="4492356" cy="1110100"/>
          </a:xfrm>
        </p:spPr>
        <p:txBody>
          <a:bodyPr/>
          <a:lstStyle/>
          <a:p>
            <a:pPr marL="0" indent="0">
              <a:buNone/>
            </a:pPr>
            <a:r>
              <a:rPr lang="en-US" dirty="0" smtClean="0"/>
              <a:t>Assigned: Monday, Nov 20</a:t>
            </a:r>
            <a:br>
              <a:rPr lang="en-US" dirty="0" smtClean="0"/>
            </a:br>
            <a:r>
              <a:rPr lang="en-US" dirty="0" smtClean="0"/>
              <a:t>Due: Tuesday, Nov 21</a:t>
            </a:r>
            <a:br>
              <a:rPr lang="en-US" dirty="0" smtClean="0"/>
            </a:br>
            <a:r>
              <a:rPr lang="en-US" dirty="0" smtClean="0"/>
              <a:t>DUE ON SEPARATE SHEET OF PAPER</a:t>
            </a:r>
            <a:endParaRPr lang="en-US" dirty="0"/>
          </a:p>
        </p:txBody>
      </p:sp>
      <p:sp>
        <p:nvSpPr>
          <p:cNvPr id="4" name="Content Placeholder 2"/>
          <p:cNvSpPr txBox="1">
            <a:spLocks/>
          </p:cNvSpPr>
          <p:nvPr/>
        </p:nvSpPr>
        <p:spPr>
          <a:xfrm>
            <a:off x="395947" y="733079"/>
            <a:ext cx="949774" cy="5033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DAY 1</a:t>
            </a:r>
            <a:endParaRPr lang="en-US" dirty="0"/>
          </a:p>
        </p:txBody>
      </p:sp>
      <p:sp>
        <p:nvSpPr>
          <p:cNvPr id="5" name="Rectangle 15"/>
          <p:cNvSpPr>
            <a:spLocks noChangeArrowheads="1"/>
          </p:cNvSpPr>
          <p:nvPr/>
        </p:nvSpPr>
        <p:spPr bwMode="auto">
          <a:xfrm>
            <a:off x="230037" y="1656694"/>
            <a:ext cx="1184694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smtClean="0">
                <a:latin typeface="Arial Narrow" panose="020B0606020202030204" pitchFamily="34" charset="0"/>
              </a:rPr>
              <a:t>1</a:t>
            </a:r>
            <a:r>
              <a:rPr lang="en-US" altLang="en-US" sz="2400" dirty="0">
                <a:latin typeface="Arial Narrow" panose="020B0606020202030204" pitchFamily="34" charset="0"/>
              </a:rPr>
              <a:t>. Write the names for the following binary ionic compounds: </a:t>
            </a:r>
          </a:p>
          <a:p>
            <a:pPr eaLnBrk="1" hangingPunct="1"/>
            <a:r>
              <a:rPr lang="en-US" altLang="en-US" sz="2400" b="1" dirty="0">
                <a:latin typeface="Arial Narrow" panose="020B0606020202030204" pitchFamily="34" charset="0"/>
              </a:rPr>
              <a:t>(For transition metal compounds use the Stock and Classical Names when applicable)</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  a. </a:t>
            </a:r>
            <a:r>
              <a:rPr lang="en-US" altLang="en-US" sz="2400" dirty="0" err="1">
                <a:latin typeface="Arial Narrow" panose="020B0606020202030204" pitchFamily="34" charset="0"/>
              </a:rPr>
              <a:t>KCl</a:t>
            </a:r>
            <a:r>
              <a:rPr lang="en-US" altLang="en-US" sz="2400" dirty="0">
                <a:latin typeface="Arial Narrow" panose="020B0606020202030204" pitchFamily="34" charset="0"/>
              </a:rPr>
              <a:t>     b. </a:t>
            </a:r>
            <a:r>
              <a:rPr lang="en-US" altLang="en-US" sz="2400" dirty="0" err="1">
                <a:latin typeface="Arial Narrow" panose="020B0606020202030204" pitchFamily="34" charset="0"/>
              </a:rPr>
              <a:t>NaI</a:t>
            </a:r>
            <a:r>
              <a:rPr lang="en-US" altLang="en-US" sz="2400" dirty="0">
                <a:latin typeface="Arial Narrow" panose="020B0606020202030204" pitchFamily="34" charset="0"/>
              </a:rPr>
              <a:t>      c. K</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     	d. </a:t>
            </a:r>
            <a:r>
              <a:rPr lang="en-US" altLang="en-US" sz="2400" dirty="0" err="1">
                <a:latin typeface="Arial Narrow" panose="020B0606020202030204" pitchFamily="34" charset="0"/>
              </a:rPr>
              <a:t>CuS</a:t>
            </a:r>
            <a:r>
              <a:rPr lang="en-US" altLang="en-US" sz="2400" dirty="0">
                <a:latin typeface="Arial Narrow" panose="020B0606020202030204" pitchFamily="34" charset="0"/>
              </a:rPr>
              <a:t>	      e. Li</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S	 f. Na</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N       g. </a:t>
            </a:r>
            <a:r>
              <a:rPr lang="en-US" altLang="en-US" sz="2400" dirty="0" err="1">
                <a:latin typeface="Arial Narrow" panose="020B0606020202030204" pitchFamily="34" charset="0"/>
              </a:rPr>
              <a:t>AgI</a:t>
            </a:r>
            <a:r>
              <a:rPr lang="en-US" altLang="en-US" sz="2400" b="1" dirty="0">
                <a:latin typeface="Arial Narrow" panose="020B0606020202030204" pitchFamily="34" charset="0"/>
              </a:rPr>
              <a:t>      </a:t>
            </a:r>
            <a:r>
              <a:rPr lang="en-US" altLang="en-US" sz="2400" dirty="0">
                <a:latin typeface="Arial Narrow" panose="020B0606020202030204" pitchFamily="34" charset="0"/>
              </a:rPr>
              <a:t>h. </a:t>
            </a:r>
            <a:r>
              <a:rPr lang="en-US" altLang="en-US" sz="2400" dirty="0" err="1">
                <a:latin typeface="Arial Narrow" panose="020B0606020202030204" pitchFamily="34" charset="0"/>
              </a:rPr>
              <a:t>FeO</a:t>
            </a:r>
            <a:r>
              <a:rPr lang="en-US" altLang="en-US" sz="2400" dirty="0">
                <a:latin typeface="Arial Narrow" panose="020B0606020202030204" pitchFamily="34" charset="0"/>
              </a:rPr>
              <a:t>        </a:t>
            </a:r>
            <a:r>
              <a:rPr lang="en-US" altLang="en-US" sz="2400" dirty="0" err="1">
                <a:latin typeface="Arial Narrow" panose="020B0606020202030204" pitchFamily="34" charset="0"/>
              </a:rPr>
              <a:t>i</a:t>
            </a:r>
            <a:r>
              <a:rPr lang="en-US" altLang="en-US" sz="2400" dirty="0">
                <a:latin typeface="Arial Narrow" panose="020B0606020202030204" pitchFamily="34" charset="0"/>
              </a:rPr>
              <a:t>. </a:t>
            </a:r>
            <a:r>
              <a:rPr lang="en-US" altLang="en-US" sz="2400" dirty="0" err="1">
                <a:latin typeface="Arial Narrow" panose="020B0606020202030204" pitchFamily="34" charset="0"/>
              </a:rPr>
              <a:t>ZnO</a:t>
            </a:r>
            <a:r>
              <a:rPr lang="en-US" altLang="en-US" sz="2400" dirty="0">
                <a:latin typeface="Arial Narrow" panose="020B0606020202030204" pitchFamily="34" charset="0"/>
              </a:rPr>
              <a:t>           </a:t>
            </a:r>
          </a:p>
          <a:p>
            <a:pPr eaLnBrk="1" hangingPunct="1"/>
            <a:r>
              <a:rPr lang="en-US" altLang="en-US" sz="2400" dirty="0">
                <a:latin typeface="Arial Narrow" panose="020B0606020202030204" pitchFamily="34" charset="0"/>
              </a:rPr>
              <a:t>2.  Write the chemical formula for the following binary ionic compounds:</a:t>
            </a:r>
          </a:p>
          <a:p>
            <a:pPr eaLnBrk="1" hangingPunct="1"/>
            <a:r>
              <a:rPr lang="en-US" altLang="en-US" sz="2400" dirty="0">
                <a:latin typeface="Arial Narrow" panose="020B0606020202030204" pitchFamily="34" charset="0"/>
              </a:rPr>
              <a:t>a.  Lithium Oxide	                b.  Tin(IV) Sulfide	   c. Hydrogen Chloride        d. Silver Chloride</a:t>
            </a:r>
          </a:p>
          <a:p>
            <a:pPr eaLnBrk="1" hangingPunct="1"/>
            <a:r>
              <a:rPr lang="en-US" altLang="en-US" sz="2400" dirty="0">
                <a:latin typeface="Arial Narrow" panose="020B0606020202030204" pitchFamily="34" charset="0"/>
              </a:rPr>
              <a:t>e. Manganese (II) Nitride    f. Mercury (I) Oxide            g. Mercury (II) Bromide    h. Cadmium </a:t>
            </a:r>
            <a:r>
              <a:rPr lang="en-US" altLang="en-US" sz="2400" dirty="0" smtClean="0">
                <a:latin typeface="Arial Narrow" panose="020B0606020202030204" pitchFamily="34" charset="0"/>
              </a:rPr>
              <a:t>Sulfide</a:t>
            </a:r>
            <a:endParaRPr lang="en-US" altLang="en-US" sz="2400" dirty="0">
              <a:latin typeface="Arial Narrow" panose="020B0606020202030204" pitchFamily="34" charset="0"/>
            </a:endParaRPr>
          </a:p>
        </p:txBody>
      </p:sp>
    </p:spTree>
    <p:extLst>
      <p:ext uri="{BB962C8B-B14F-4D97-AF65-F5344CB8AC3E}">
        <p14:creationId xmlns:p14="http://schemas.microsoft.com/office/powerpoint/2010/main" val="3355428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7" y="78907"/>
            <a:ext cx="1821044" cy="668716"/>
          </a:xfrm>
        </p:spPr>
        <p:txBody>
          <a:bodyPr/>
          <a:lstStyle/>
          <a:p>
            <a:r>
              <a:rPr lang="en-US" dirty="0" smtClean="0"/>
              <a:t>HW8.2</a:t>
            </a:r>
            <a:endParaRPr lang="en-US" dirty="0"/>
          </a:p>
        </p:txBody>
      </p:sp>
      <p:sp>
        <p:nvSpPr>
          <p:cNvPr id="3" name="Content Placeholder 2"/>
          <p:cNvSpPr>
            <a:spLocks noGrp="1"/>
          </p:cNvSpPr>
          <p:nvPr>
            <p:ph idx="1"/>
          </p:nvPr>
        </p:nvSpPr>
        <p:spPr>
          <a:xfrm>
            <a:off x="1977456" y="126354"/>
            <a:ext cx="4492356" cy="1110100"/>
          </a:xfrm>
        </p:spPr>
        <p:txBody>
          <a:bodyPr/>
          <a:lstStyle/>
          <a:p>
            <a:pPr marL="0" indent="0">
              <a:buNone/>
            </a:pPr>
            <a:r>
              <a:rPr lang="en-US" dirty="0" smtClean="0"/>
              <a:t>Assigned: Tuesday, Nov 21</a:t>
            </a:r>
            <a:br>
              <a:rPr lang="en-US" dirty="0" smtClean="0"/>
            </a:br>
            <a:r>
              <a:rPr lang="en-US" dirty="0" smtClean="0"/>
              <a:t>Due: Monday, Nov 27</a:t>
            </a:r>
            <a:br>
              <a:rPr lang="en-US" dirty="0" smtClean="0"/>
            </a:br>
            <a:r>
              <a:rPr lang="en-US" dirty="0" smtClean="0"/>
              <a:t>DUE ON SEPARATE SHEET OF PAPER</a:t>
            </a:r>
            <a:endParaRPr lang="en-US" dirty="0"/>
          </a:p>
        </p:txBody>
      </p:sp>
      <p:sp>
        <p:nvSpPr>
          <p:cNvPr id="4" name="Content Placeholder 2"/>
          <p:cNvSpPr txBox="1">
            <a:spLocks/>
          </p:cNvSpPr>
          <p:nvPr/>
        </p:nvSpPr>
        <p:spPr>
          <a:xfrm>
            <a:off x="395947" y="733079"/>
            <a:ext cx="949774" cy="5033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DAY 2</a:t>
            </a:r>
            <a:endParaRPr lang="en-US" dirty="0"/>
          </a:p>
        </p:txBody>
      </p:sp>
      <p:sp>
        <p:nvSpPr>
          <p:cNvPr id="5" name="Rectangle 15"/>
          <p:cNvSpPr>
            <a:spLocks noChangeArrowheads="1"/>
          </p:cNvSpPr>
          <p:nvPr/>
        </p:nvSpPr>
        <p:spPr bwMode="auto">
          <a:xfrm>
            <a:off x="230038" y="1715077"/>
            <a:ext cx="1117983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smtClean="0">
                <a:latin typeface="Arial Narrow" panose="020B0606020202030204" pitchFamily="34" charset="0"/>
              </a:rPr>
              <a:t>1</a:t>
            </a:r>
            <a:r>
              <a:rPr lang="en-US" altLang="en-US" sz="2400" dirty="0">
                <a:latin typeface="Arial Narrow" panose="020B0606020202030204" pitchFamily="34" charset="0"/>
              </a:rPr>
              <a:t>.  Write the names for the following binary ionic compounds: </a:t>
            </a:r>
          </a:p>
          <a:p>
            <a:pPr eaLnBrk="1" hangingPunct="1"/>
            <a:r>
              <a:rPr lang="en-US" altLang="en-US" sz="2400" b="1" dirty="0">
                <a:latin typeface="Arial Narrow" panose="020B0606020202030204" pitchFamily="34" charset="0"/>
              </a:rPr>
              <a:t>(For transition metal compounds use the Stock and Classical Names when applicable)</a:t>
            </a:r>
            <a:endParaRPr lang="en-US" altLang="en-US" sz="2400" dirty="0">
              <a:latin typeface="Arial Narrow" panose="020B0606020202030204" pitchFamily="34" charset="0"/>
            </a:endParaRPr>
          </a:p>
          <a:p>
            <a:pPr eaLnBrk="1" hangingPunct="1"/>
            <a:r>
              <a:rPr lang="en-US" altLang="en-US" sz="2400" dirty="0">
                <a:latin typeface="Arial Narrow" panose="020B0606020202030204" pitchFamily="34" charset="0"/>
              </a:rPr>
              <a:t>a.</a:t>
            </a:r>
            <a:r>
              <a:rPr lang="en-US" altLang="en-US" sz="2400" b="1" dirty="0">
                <a:latin typeface="Arial Narrow" panose="020B0606020202030204" pitchFamily="34" charset="0"/>
              </a:rPr>
              <a:t> </a:t>
            </a:r>
            <a:r>
              <a:rPr lang="en-US" altLang="en-US" sz="2400" dirty="0">
                <a:latin typeface="Arial Narrow" panose="020B0606020202030204" pitchFamily="34" charset="0"/>
              </a:rPr>
              <a:t> </a:t>
            </a:r>
            <a:r>
              <a:rPr lang="en-US" altLang="en-US" sz="2400" dirty="0" err="1">
                <a:latin typeface="Arial Narrow" panose="020B0606020202030204" pitchFamily="34" charset="0"/>
              </a:rPr>
              <a:t>SnO</a:t>
            </a:r>
            <a:r>
              <a:rPr lang="en-US" altLang="en-US" sz="2400" dirty="0">
                <a:latin typeface="Arial Narrow" panose="020B0606020202030204" pitchFamily="34" charset="0"/>
              </a:rPr>
              <a:t>		b. Ag</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Se	  	c. K</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N	</a:t>
            </a:r>
            <a:r>
              <a:rPr lang="en-US" altLang="en-US" sz="2400" dirty="0" smtClean="0">
                <a:latin typeface="Arial Narrow" panose="020B0606020202030204" pitchFamily="34" charset="0"/>
              </a:rPr>
              <a:t>	d</a:t>
            </a:r>
            <a:r>
              <a:rPr lang="en-US" altLang="en-US" sz="2400" dirty="0">
                <a:latin typeface="Arial Narrow" panose="020B0606020202030204" pitchFamily="34" charset="0"/>
              </a:rPr>
              <a:t>. Hg</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S	</a:t>
            </a:r>
            <a:r>
              <a:rPr lang="en-US" altLang="en-US" sz="2400" dirty="0" smtClean="0">
                <a:latin typeface="Arial Narrow" panose="020B0606020202030204" pitchFamily="34" charset="0"/>
              </a:rPr>
              <a:t>	e</a:t>
            </a:r>
            <a:r>
              <a:rPr lang="en-US" altLang="en-US" sz="2400" dirty="0">
                <a:latin typeface="Arial Narrow" panose="020B0606020202030204" pitchFamily="34" charset="0"/>
              </a:rPr>
              <a:t>. Co</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S</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  	 f. MgI</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    </a:t>
            </a:r>
          </a:p>
          <a:p>
            <a:pPr eaLnBrk="1" hangingPunct="1"/>
            <a:r>
              <a:rPr lang="en-US" altLang="en-US" sz="2400" dirty="0">
                <a:latin typeface="Arial Narrow" panose="020B0606020202030204" pitchFamily="34" charset="0"/>
              </a:rPr>
              <a:t>g. Fe</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		h. </a:t>
            </a:r>
            <a:r>
              <a:rPr lang="en-US" altLang="en-US" sz="2400" dirty="0" err="1">
                <a:latin typeface="Arial Narrow" panose="020B0606020202030204" pitchFamily="34" charset="0"/>
              </a:rPr>
              <a:t>CsF</a:t>
            </a:r>
            <a:r>
              <a:rPr lang="en-US" altLang="en-US" sz="2400" dirty="0">
                <a:latin typeface="Arial Narrow" panose="020B0606020202030204" pitchFamily="34" charset="0"/>
              </a:rPr>
              <a:t>		 </a:t>
            </a:r>
            <a:r>
              <a:rPr lang="en-US" altLang="en-US" sz="2400" dirty="0" err="1">
                <a:latin typeface="Arial Narrow" panose="020B0606020202030204" pitchFamily="34" charset="0"/>
              </a:rPr>
              <a:t>i</a:t>
            </a:r>
            <a:r>
              <a:rPr lang="en-US" altLang="en-US" sz="2400" dirty="0">
                <a:latin typeface="Arial Narrow" panose="020B0606020202030204" pitchFamily="34" charset="0"/>
              </a:rPr>
              <a:t>. </a:t>
            </a:r>
            <a:r>
              <a:rPr lang="en-US" altLang="en-US" sz="2400" dirty="0" err="1">
                <a:latin typeface="Arial Narrow" panose="020B0606020202030204" pitchFamily="34" charset="0"/>
              </a:rPr>
              <a:t>SrS</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j</a:t>
            </a:r>
            <a:r>
              <a:rPr lang="en-US" altLang="en-US" sz="2400" dirty="0">
                <a:latin typeface="Arial Narrow" panose="020B0606020202030204" pitchFamily="34" charset="0"/>
              </a:rPr>
              <a:t>. PbCl</a:t>
            </a:r>
            <a:r>
              <a:rPr lang="en-US" altLang="en-US" sz="2400" baseline="-25000" dirty="0">
                <a:latin typeface="Arial Narrow" panose="020B0606020202030204" pitchFamily="34" charset="0"/>
              </a:rPr>
              <a:t>4</a:t>
            </a:r>
            <a:r>
              <a:rPr lang="en-US" altLang="en-US" sz="2400" dirty="0">
                <a:latin typeface="Arial Narrow" panose="020B0606020202030204" pitchFamily="34" charset="0"/>
              </a:rPr>
              <a:t>     </a:t>
            </a:r>
            <a:r>
              <a:rPr lang="en-US" altLang="en-US" sz="2400" dirty="0" smtClean="0">
                <a:latin typeface="Arial Narrow" panose="020B0606020202030204" pitchFamily="34" charset="0"/>
              </a:rPr>
              <a:t>	 </a:t>
            </a:r>
            <a:r>
              <a:rPr lang="en-US" altLang="en-US" sz="2400" dirty="0">
                <a:latin typeface="Arial Narrow" panose="020B0606020202030204" pitchFamily="34" charset="0"/>
              </a:rPr>
              <a:t>k. Mn</a:t>
            </a:r>
            <a:r>
              <a:rPr lang="en-US" altLang="en-US" sz="2400" baseline="-25000" dirty="0">
                <a:latin typeface="Arial Narrow" panose="020B0606020202030204" pitchFamily="34" charset="0"/>
              </a:rPr>
              <a:t>2</a:t>
            </a:r>
            <a:r>
              <a:rPr lang="en-US" altLang="en-US" sz="2400" dirty="0">
                <a:latin typeface="Arial Narrow" panose="020B0606020202030204" pitchFamily="34" charset="0"/>
              </a:rPr>
              <a:t>O</a:t>
            </a:r>
            <a:r>
              <a:rPr lang="en-US" altLang="en-US" sz="2400" baseline="-25000" dirty="0">
                <a:latin typeface="Arial Narrow" panose="020B0606020202030204" pitchFamily="34" charset="0"/>
              </a:rPr>
              <a:t>3</a:t>
            </a:r>
            <a:r>
              <a:rPr lang="en-US" altLang="en-US" sz="2400" dirty="0">
                <a:latin typeface="Arial Narrow" panose="020B0606020202030204" pitchFamily="34" charset="0"/>
              </a:rPr>
              <a:t>            l. CoBr</a:t>
            </a:r>
            <a:r>
              <a:rPr lang="en-US" altLang="en-US" sz="2400" baseline="-25000" dirty="0">
                <a:latin typeface="Arial Narrow" panose="020B0606020202030204" pitchFamily="34" charset="0"/>
              </a:rPr>
              <a:t>2</a:t>
            </a:r>
          </a:p>
          <a:p>
            <a:pPr eaLnBrk="1" hangingPunct="1"/>
            <a:r>
              <a:rPr lang="en-US" altLang="en-US" sz="2400" dirty="0">
                <a:latin typeface="Arial Narrow" panose="020B0606020202030204" pitchFamily="34" charset="0"/>
              </a:rPr>
              <a:t>2.  Write the chemical formula for the following binary ionic compounds:</a:t>
            </a:r>
          </a:p>
          <a:p>
            <a:pPr eaLnBrk="1" hangingPunct="1"/>
            <a:r>
              <a:rPr lang="en-US" altLang="en-US" sz="2400" dirty="0">
                <a:latin typeface="Arial Narrow" panose="020B0606020202030204" pitchFamily="34" charset="0"/>
              </a:rPr>
              <a:t>a.  sodium nitride	  b. strontium selenide	  c. cobaltous chloride	  d. aluminum sulfide    </a:t>
            </a:r>
          </a:p>
          <a:p>
            <a:pPr eaLnBrk="1" hangingPunct="1"/>
            <a:r>
              <a:rPr lang="en-US" altLang="en-US" sz="2400" dirty="0">
                <a:latin typeface="Arial Narrow" panose="020B0606020202030204" pitchFamily="34" charset="0"/>
              </a:rPr>
              <a:t>e. beryllium phosphide    f. potassium oxide          g. cesium bromide          h. cupric nitride	 </a:t>
            </a:r>
          </a:p>
          <a:p>
            <a:pPr eaLnBrk="1" hangingPunct="1"/>
            <a:r>
              <a:rPr lang="en-US" altLang="en-US" sz="2400" dirty="0" err="1">
                <a:latin typeface="Arial Narrow" panose="020B0606020202030204" pitchFamily="34" charset="0"/>
              </a:rPr>
              <a:t>i</a:t>
            </a:r>
            <a:r>
              <a:rPr lang="en-US" altLang="en-US" sz="2400" dirty="0">
                <a:latin typeface="Arial Narrow" panose="020B0606020202030204" pitchFamily="34" charset="0"/>
              </a:rPr>
              <a:t>. ferrous phosphide 	     j. </a:t>
            </a:r>
            <a:r>
              <a:rPr lang="en-US" altLang="en-US" sz="2400" dirty="0" err="1">
                <a:latin typeface="Arial Narrow" panose="020B0606020202030204" pitchFamily="34" charset="0"/>
              </a:rPr>
              <a:t>Mercurous</a:t>
            </a:r>
            <a:r>
              <a:rPr lang="en-US" altLang="en-US" sz="2400" dirty="0">
                <a:latin typeface="Arial Narrow" panose="020B0606020202030204" pitchFamily="34" charset="0"/>
              </a:rPr>
              <a:t> Chloride     k.  Cupric Fluoride         l.  </a:t>
            </a:r>
            <a:r>
              <a:rPr lang="en-US" altLang="en-US" sz="2400" dirty="0" err="1">
                <a:latin typeface="Arial Narrow" panose="020B0606020202030204" pitchFamily="34" charset="0"/>
              </a:rPr>
              <a:t>Chromous</a:t>
            </a:r>
            <a:r>
              <a:rPr lang="en-US" altLang="en-US" sz="2400" dirty="0">
                <a:latin typeface="Arial Narrow" panose="020B0606020202030204" pitchFamily="34" charset="0"/>
              </a:rPr>
              <a:t> Sulfide</a:t>
            </a:r>
          </a:p>
          <a:p>
            <a:pPr eaLnBrk="1" hangingPunct="1"/>
            <a:r>
              <a:rPr lang="en-US" altLang="en-US" sz="2400" dirty="0">
                <a:latin typeface="Arial Narrow" panose="020B0606020202030204" pitchFamily="34" charset="0"/>
              </a:rPr>
              <a:t>3. Write the names and chemical formulas for 4 of the diatomic 7</a:t>
            </a:r>
          </a:p>
        </p:txBody>
      </p:sp>
    </p:spTree>
    <p:extLst>
      <p:ext uri="{BB962C8B-B14F-4D97-AF65-F5344CB8AC3E}">
        <p14:creationId xmlns:p14="http://schemas.microsoft.com/office/powerpoint/2010/main" val="939184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Ion</Template>
  <TotalTime>4089</TotalTime>
  <Words>2708</Words>
  <Application>Microsoft Office PowerPoint</Application>
  <PresentationFormat>Widescreen</PresentationFormat>
  <Paragraphs>585</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 Narrow</vt:lpstr>
      <vt:lpstr>Century Gothic</vt:lpstr>
      <vt:lpstr>Ebrima</vt:lpstr>
      <vt:lpstr>Elephant</vt:lpstr>
      <vt:lpstr>Wingdings 3</vt:lpstr>
      <vt:lpstr>Ion</vt:lpstr>
      <vt:lpstr>Default Design</vt:lpstr>
      <vt:lpstr>Nomenclature</vt:lpstr>
      <vt:lpstr>Elements</vt:lpstr>
      <vt:lpstr>PowerPoint Presentation</vt:lpstr>
      <vt:lpstr>Binary Ionic Compounds</vt:lpstr>
      <vt:lpstr>PowerPoint Presentation</vt:lpstr>
      <vt:lpstr>Ionic Compounds Containing Transition Metals:</vt:lpstr>
      <vt:lpstr>PowerPoint Presentation</vt:lpstr>
      <vt:lpstr>HW8.1</vt:lpstr>
      <vt:lpstr>HW8.2</vt:lpstr>
      <vt:lpstr>Polyatomic Ions</vt:lpstr>
      <vt:lpstr>HW8.3</vt:lpstr>
      <vt:lpstr>Naming Covalent (molecular) Compounds</vt:lpstr>
      <vt:lpstr>HW8.4</vt:lpstr>
      <vt:lpstr>Naming Inorganic Acids</vt:lpstr>
      <vt:lpstr>PowerPoint Presentation</vt:lpstr>
      <vt:lpstr>PowerPoint Presentation</vt:lpstr>
      <vt:lpstr>HW8.5</vt:lpstr>
      <vt:lpstr>HW8.6</vt:lpstr>
      <vt:lpstr>PowerPoint Presentation</vt:lpstr>
      <vt:lpstr>HW8.7</vt:lpstr>
      <vt:lpstr>PowerPoint Presentation</vt:lpstr>
      <vt:lpstr>PowerPoint Presentation</vt:lpstr>
      <vt:lpstr>PowerPoint Presentation</vt:lpstr>
      <vt:lpstr>HW8.8</vt:lpstr>
      <vt:lpstr>PowerPoint Presentation</vt:lpstr>
      <vt:lpstr>PowerPoint Presentation</vt:lpstr>
      <vt:lpstr>HW8.9</vt:lpstr>
      <vt:lpstr>HW8.10</vt:lpstr>
    </vt:vector>
  </TitlesOfParts>
  <Company>Hamilton Southeastern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Nomenclature</dc:title>
  <dc:creator>Richardson, Alan</dc:creator>
  <cp:lastModifiedBy>Richardson, Alan</cp:lastModifiedBy>
  <cp:revision>29</cp:revision>
  <dcterms:created xsi:type="dcterms:W3CDTF">2017-11-19T22:06:48Z</dcterms:created>
  <dcterms:modified xsi:type="dcterms:W3CDTF">2017-11-30T14:04:14Z</dcterms:modified>
</cp:coreProperties>
</file>