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298" r:id="rId4"/>
    <p:sldId id="299" r:id="rId5"/>
    <p:sldId id="301" r:id="rId6"/>
    <p:sldId id="300" r:id="rId7"/>
    <p:sldId id="302" r:id="rId8"/>
    <p:sldId id="304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/>
              <a:t>C</a:t>
            </a:r>
            <a:r>
              <a:rPr lang="en-US" dirty="0" smtClean="0"/>
              <a:t>ovalent Molecules</a:t>
            </a:r>
            <a:endParaRPr lang="en-US" dirty="0"/>
          </a:p>
        </p:txBody>
      </p:sp>
      <p:pic>
        <p:nvPicPr>
          <p:cNvPr id="1026" name="Picture 2" descr="Image result for melting points covalent vs ion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9"/>
          <a:stretch/>
        </p:blipFill>
        <p:spPr bwMode="auto">
          <a:xfrm>
            <a:off x="5572365" y="1239741"/>
            <a:ext cx="6527620" cy="40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" y="1361025"/>
            <a:ext cx="5544779" cy="128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Small, nonpolar molecules tend to have very low melting and boiling points.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76688" y="2349093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1513" y="4588553"/>
            <a:ext cx="765744" cy="47174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76688" y="3205153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76688" y="3447722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476688" y="3989117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476688" y="4881966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476688" y="4305746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61513" y="3752266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561513" y="2935109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73380" y="2622650"/>
            <a:ext cx="765744" cy="4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2337674"/>
            <a:ext cx="5544779" cy="27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RECALL: Ionic compounds have no defined shape. They are a gigantic crystal where each anion is bonded to several other cations.</a:t>
            </a:r>
          </a:p>
          <a:p>
            <a:r>
              <a:rPr lang="en-US" dirty="0" smtClean="0"/>
              <a:t>These attractions between anions and cations in an ionic bond are called electrostatic forces.</a:t>
            </a:r>
            <a:endParaRPr lang="en-US" dirty="0"/>
          </a:p>
        </p:txBody>
      </p:sp>
      <p:sp>
        <p:nvSpPr>
          <p:cNvPr id="4" name="AutoShape 4" descr="https://qph.ec.quoracdn.net/main-qimg-12e021964414ab18546adf3108c28b9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71" y="4733053"/>
            <a:ext cx="2022464" cy="19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84" y="7937"/>
            <a:ext cx="9404723" cy="655680"/>
          </a:xfrm>
        </p:spPr>
        <p:txBody>
          <a:bodyPr/>
          <a:lstStyle/>
          <a:p>
            <a:r>
              <a:rPr lang="en-US" dirty="0" smtClean="0"/>
              <a:t>Connections Between Molecules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5576" y="840378"/>
            <a:ext cx="3356882" cy="228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 lot of energy has to go into ionic bonds to separate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the atoms into liquid and then gas phases.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4" name="AutoShape 4" descr="https://qph.ec.quoracdn.net/main-qimg-12e021964414ab18546adf3108c28b9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0" name="Picture 6" descr="Image result for electrostatic forces ionic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1" y="2787785"/>
            <a:ext cx="1703439" cy="17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ates of m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" y="5400675"/>
            <a:ext cx="4489474" cy="13923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946570" y="1175657"/>
            <a:ext cx="4172857" cy="2322285"/>
          </a:xfrm>
        </p:spPr>
        <p:txBody>
          <a:bodyPr/>
          <a:lstStyle/>
          <a:p>
            <a:r>
              <a:rPr lang="en-US" dirty="0" smtClean="0"/>
              <a:t>Pure covalent bonds have very weak intermolecular forces.</a:t>
            </a:r>
          </a:p>
          <a:p>
            <a:r>
              <a:rPr lang="en-US" dirty="0" smtClean="0"/>
              <a:t>Very little energy is required to separate these molecules into liquid and gas states.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82" y="3674703"/>
            <a:ext cx="5174606" cy="291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lecules no at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05" y="2787785"/>
            <a:ext cx="2256074" cy="23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16"/>
          <p:cNvSpPr txBox="1">
            <a:spLocks/>
          </p:cNvSpPr>
          <p:nvPr/>
        </p:nvSpPr>
        <p:spPr>
          <a:xfrm>
            <a:off x="3512457" y="754567"/>
            <a:ext cx="4579257" cy="218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Polar Covalent Bonds have small attractions between the molecules meaning they require an intermediate amount of energy to separate them into gas and liquid phases.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29" y="0"/>
            <a:ext cx="7960776" cy="1400530"/>
          </a:xfrm>
        </p:spPr>
        <p:txBody>
          <a:bodyPr/>
          <a:lstStyle/>
          <a:p>
            <a:r>
              <a:rPr lang="en-US" dirty="0" err="1" smtClean="0"/>
              <a:t>InterMolecular</a:t>
            </a:r>
            <a:r>
              <a:rPr lang="en-US" dirty="0" smtClean="0"/>
              <a:t>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711200"/>
            <a:ext cx="7187293" cy="614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InterMolecular</a:t>
            </a:r>
            <a:r>
              <a:rPr lang="en-US" dirty="0" smtClean="0"/>
              <a:t> </a:t>
            </a:r>
            <a:r>
              <a:rPr lang="en-US" dirty="0"/>
              <a:t>Forces (IMF’s), the forces between molecules, are divided into three </a:t>
            </a:r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Dipole-Dipole </a:t>
            </a:r>
            <a:r>
              <a:rPr lang="en-US" dirty="0"/>
              <a:t>Interactions: Interactions between the polar regions of polar molecules.</a:t>
            </a:r>
          </a:p>
          <a:p>
            <a:pPr lvl="2"/>
            <a:r>
              <a:rPr lang="en-US" dirty="0"/>
              <a:t>Hydrogen Bonds: Special Dipole-Dipole Interactions that exist when Hydrogen is bonded to Nitrogen, Oxygen, or Fluorine. These are the strongest IMF, having the strength of about 5% of a covalent bond.</a:t>
            </a:r>
          </a:p>
          <a:p>
            <a:pPr lvl="1"/>
            <a:r>
              <a:rPr lang="en-US" dirty="0"/>
              <a:t>London Dispersion Forces (LDF’s): Very weak Intermolecular Forces that exist between ALL molecules. LDF’s occur when electrons happen to be more on the side of a molecule closest to its neighboring molecule. </a:t>
            </a:r>
          </a:p>
          <a:p>
            <a:r>
              <a:rPr lang="en-US" dirty="0"/>
              <a:t>IMF’s are also collectively known as van der Waals forces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29" y="4079873"/>
            <a:ext cx="4315029" cy="268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600" y="2059148"/>
            <a:ext cx="2286000" cy="2000250"/>
          </a:xfrm>
          <a:prstGeom prst="rect">
            <a:avLst/>
          </a:prstGeom>
        </p:spPr>
      </p:pic>
      <p:pic>
        <p:nvPicPr>
          <p:cNvPr id="3074" name="Picture 2" descr="Image result for dipole dipo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8" t="73805" r="37547" b="-3431"/>
          <a:stretch/>
        </p:blipFill>
        <p:spPr bwMode="auto">
          <a:xfrm>
            <a:off x="8062841" y="123371"/>
            <a:ext cx="1059388" cy="4942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78" name="Picture 6" descr="Image result for dipole di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29" y="819472"/>
            <a:ext cx="4191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ipole dipo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t="44546" r="65151" b="18286"/>
          <a:stretch/>
        </p:blipFill>
        <p:spPr bwMode="auto">
          <a:xfrm>
            <a:off x="8788089" y="567067"/>
            <a:ext cx="334140" cy="62013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771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Dispersion Forces</a:t>
            </a:r>
            <a:br>
              <a:rPr lang="en-US" dirty="0" smtClean="0"/>
            </a:br>
            <a:r>
              <a:rPr lang="en-US" dirty="0" smtClean="0"/>
              <a:t>(LDF’s)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990424"/>
            <a:ext cx="4010025" cy="2309961"/>
          </a:xfrm>
        </p:spPr>
        <p:txBody>
          <a:bodyPr/>
          <a:lstStyle/>
          <a:p>
            <a:r>
              <a:rPr lang="en-US" dirty="0" smtClean="0"/>
              <a:t>ALL molecules have LDF’s. </a:t>
            </a:r>
          </a:p>
          <a:p>
            <a:r>
              <a:rPr lang="en-US" dirty="0" smtClean="0"/>
              <a:t>The strength of the LDF is determined by the number of electrons in the molecule.</a:t>
            </a:r>
            <a:endParaRPr lang="en-US" dirty="0"/>
          </a:p>
        </p:txBody>
      </p:sp>
      <p:pic>
        <p:nvPicPr>
          <p:cNvPr id="5122" name="Picture 2" descr="Image result for melting points halo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83" y="1791455"/>
            <a:ext cx="8038065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16" y="26360"/>
            <a:ext cx="3556298" cy="16126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6" name="Picture 6" descr="Image result for boiling points of alka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8" y="4437561"/>
            <a:ext cx="4988699" cy="22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69040" y="4715387"/>
            <a:ext cx="4010025" cy="19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C-H is not a polar bond, but as the number of electrons in the molecule increases, so does the boiling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6" y="195225"/>
            <a:ext cx="9404723" cy="959684"/>
          </a:xfrm>
        </p:spPr>
        <p:txBody>
          <a:bodyPr/>
          <a:lstStyle/>
          <a:p>
            <a:r>
              <a:rPr lang="en-US" dirty="0" smtClean="0"/>
              <a:t>Importance of IMF’s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22" y="1253093"/>
            <a:ext cx="5783717" cy="1417546"/>
          </a:xfrm>
        </p:spPr>
        <p:txBody>
          <a:bodyPr/>
          <a:lstStyle/>
          <a:p>
            <a:r>
              <a:rPr lang="en-US" dirty="0" smtClean="0"/>
              <a:t>Hydrogen bonding explains many properties important for life on Earth.</a:t>
            </a:r>
            <a:endParaRPr lang="en-US" dirty="0"/>
          </a:p>
        </p:txBody>
      </p:sp>
      <p:pic>
        <p:nvPicPr>
          <p:cNvPr id="4100" name="Picture 4" descr="Image result for hydrogen bonding temperature vs molecular 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6" y="186373"/>
            <a:ext cx="5931806" cy="49801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38925" y="5514975"/>
            <a:ext cx="5096328" cy="14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Notice the more electrons, the higher the boiling point, LDF’s!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0022" y="2389520"/>
            <a:ext cx="5783717" cy="14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H-bonds increase the boiling point much greater than what would be expected without IMF’s!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29500" y="2201670"/>
            <a:ext cx="4116504" cy="989205"/>
          </a:xfrm>
          <a:prstGeom prst="line">
            <a:avLst/>
          </a:prstGeom>
          <a:ln w="412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683997" y="3905250"/>
            <a:ext cx="4031003" cy="142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What would you drink if water boiled at -90</a:t>
            </a:r>
            <a:r>
              <a:rPr lang="en-US" baseline="30000" dirty="0" smtClean="0"/>
              <a:t>o</a:t>
            </a:r>
            <a:r>
              <a:rPr lang="en-US" dirty="0" smtClean="0"/>
              <a:t>C???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34237" y="3005137"/>
            <a:ext cx="390525" cy="3714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Dissolves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443318"/>
            <a:ext cx="7929800" cy="1690407"/>
          </a:xfrm>
        </p:spPr>
        <p:txBody>
          <a:bodyPr/>
          <a:lstStyle/>
          <a:p>
            <a:r>
              <a:rPr lang="en-US" dirty="0" smtClean="0"/>
              <a:t>Due to waters extreme polarity, it is able to dissolve  many ionic substances.</a:t>
            </a:r>
          </a:p>
          <a:p>
            <a:r>
              <a:rPr lang="en-US" dirty="0" smtClean="0"/>
              <a:t>Water is also able to dissolve other polar molecules.</a:t>
            </a:r>
          </a:p>
          <a:p>
            <a:r>
              <a:rPr lang="en-US" dirty="0" smtClean="0"/>
              <a:t>Nonpolar molecules, like oil, do not dissolve in water.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61" y="76200"/>
            <a:ext cx="3579291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15" y="2999361"/>
            <a:ext cx="6352228" cy="183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34" y="3248438"/>
            <a:ext cx="3723241" cy="3268078"/>
          </a:xfrm>
          <a:prstGeom prst="rect">
            <a:avLst/>
          </a:prstGeom>
        </p:spPr>
      </p:pic>
      <p:pic>
        <p:nvPicPr>
          <p:cNvPr id="8" name="Picture 8" descr="Image result for polarity and phospholipid bila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24" y="4856046"/>
            <a:ext cx="2635625" cy="20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42355" y="5179655"/>
            <a:ext cx="5060997" cy="169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Water interacting with polar molecules, and not interacting with nonpolar molecules is what allows for the phospholipid bilayer!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IMF’s ARE EVERYTHING!!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dna hydrogen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" y="1152983"/>
            <a:ext cx="9516452" cy="57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" y="61654"/>
            <a:ext cx="1844047" cy="956263"/>
          </a:xfrm>
        </p:spPr>
        <p:txBody>
          <a:bodyPr/>
          <a:lstStyle/>
          <a:p>
            <a:r>
              <a:rPr lang="en-US" dirty="0" smtClean="0"/>
              <a:t>HW7.8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19" y="61654"/>
            <a:ext cx="4854665" cy="1190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Assigned: Monday, Nov 13</a:t>
            </a:r>
            <a:br>
              <a:rPr lang="en-US" dirty="0" smtClean="0"/>
            </a:br>
            <a:r>
              <a:rPr lang="en-US" dirty="0" smtClean="0"/>
              <a:t>Due: Tuesday, Nov 14</a:t>
            </a:r>
            <a:br>
              <a:rPr lang="en-US" dirty="0" smtClean="0"/>
            </a:br>
            <a:r>
              <a:rPr lang="en-US" dirty="0" smtClean="0"/>
              <a:t>DUE ON SEPARATE SHEET OF PAPER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783" y="1111200"/>
            <a:ext cx="11971459" cy="566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What determines the strength of London Dispersion Forces?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</a:rPr>
              <a:t>Draw the Lewis dot structure, state the shape and bond angle for the following: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a. </a:t>
            </a:r>
            <a:r>
              <a:rPr lang="en-US" dirty="0" err="1" smtClean="0">
                <a:solidFill>
                  <a:prstClr val="white"/>
                </a:solidFill>
              </a:rPr>
              <a:t>HBr</a:t>
            </a:r>
            <a:r>
              <a:rPr lang="en-US" dirty="0" smtClean="0">
                <a:solidFill>
                  <a:prstClr val="white"/>
                </a:solidFill>
              </a:rPr>
              <a:t>		b. CH</a:t>
            </a:r>
            <a:r>
              <a:rPr lang="en-US" baseline="-25000" dirty="0" smtClean="0">
                <a:solidFill>
                  <a:prstClr val="white"/>
                </a:solidFill>
              </a:rPr>
              <a:t>4</a:t>
            </a:r>
            <a:r>
              <a:rPr lang="en-US" dirty="0" smtClean="0">
                <a:solidFill>
                  <a:prstClr val="white"/>
                </a:solidFill>
              </a:rPr>
              <a:t>		c. NH</a:t>
            </a:r>
            <a:r>
              <a:rPr lang="en-US" baseline="-25000" dirty="0" smtClean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		d. SO</a:t>
            </a:r>
            <a:r>
              <a:rPr lang="en-US" baseline="-25000" dirty="0" smtClean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		e. H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S</a:t>
            </a:r>
          </a:p>
          <a:p>
            <a:pPr marL="457200" indent="-457200">
              <a:buClr>
                <a:srgbClr val="ACD433"/>
              </a:buClr>
              <a:buFont typeface="Wingdings 3" charset="2"/>
              <a:buAutoNum type="arabicPeriod"/>
              <a:defRPr/>
            </a:pPr>
            <a:r>
              <a:rPr lang="en-US" dirty="0" smtClean="0">
                <a:solidFill>
                  <a:prstClr val="white"/>
                </a:solidFill>
              </a:rPr>
              <a:t>Draw the dipole arrow and δ+ </a:t>
            </a:r>
            <a:r>
              <a:rPr lang="en-US" dirty="0">
                <a:solidFill>
                  <a:prstClr val="white"/>
                </a:solidFill>
              </a:rPr>
              <a:t>and δ- charges for each bond in problem </a:t>
            </a:r>
            <a:r>
              <a:rPr lang="en-US" dirty="0" smtClean="0">
                <a:solidFill>
                  <a:prstClr val="white"/>
                </a:solidFill>
              </a:rPr>
              <a:t>2a-e.</a:t>
            </a:r>
          </a:p>
          <a:p>
            <a:pPr marL="457200" indent="-457200">
              <a:buClr>
                <a:srgbClr val="ACD433"/>
              </a:buClr>
              <a:buFont typeface="Wingdings 3" charset="2"/>
              <a:buAutoNum type="arabicPeriod"/>
              <a:defRPr/>
            </a:pPr>
            <a:r>
              <a:rPr lang="en-US" dirty="0" smtClean="0">
                <a:solidFill>
                  <a:prstClr val="white"/>
                </a:solidFill>
              </a:rPr>
              <a:t>Determine whether the molecules in 2a-e are polar or not.</a:t>
            </a:r>
          </a:p>
          <a:p>
            <a:pPr marL="457200" indent="-457200">
              <a:buClr>
                <a:srgbClr val="ACD433"/>
              </a:buClr>
              <a:buFont typeface="Wingdings 3" charset="2"/>
              <a:buAutoNum type="arabicPeriod"/>
              <a:defRPr/>
            </a:pPr>
            <a:r>
              <a:rPr lang="en-US" dirty="0" smtClean="0">
                <a:solidFill>
                  <a:prstClr val="white"/>
                </a:solidFill>
              </a:rPr>
              <a:t>State the intermolecular forces present in 2a-e.</a:t>
            </a:r>
          </a:p>
          <a:p>
            <a:pPr marL="457200" indent="-457200">
              <a:buClr>
                <a:srgbClr val="ACD433"/>
              </a:buClr>
              <a:buFont typeface="Wingdings 3" charset="2"/>
              <a:buAutoNum type="arabicPeriod"/>
              <a:defRPr/>
            </a:pPr>
            <a:r>
              <a:rPr lang="en-US" dirty="0" smtClean="0">
                <a:solidFill>
                  <a:prstClr val="white"/>
                </a:solidFill>
              </a:rPr>
              <a:t>Which of the molecules in 2a-e will dissolve in water?</a:t>
            </a:r>
            <a:endParaRPr lang="en-US" dirty="0">
              <a:solidFill>
                <a:prstClr val="white"/>
              </a:solidFill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64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637</TotalTime>
  <Words>455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Bonding</vt:lpstr>
      <vt:lpstr>Properties of Covalent Molecules</vt:lpstr>
      <vt:lpstr>Connections Between Molecules</vt:lpstr>
      <vt:lpstr>InterMolecular Forces</vt:lpstr>
      <vt:lpstr>London Dispersion Forces (LDF’s)</vt:lpstr>
      <vt:lpstr>Importance of IMF’s</vt:lpstr>
      <vt:lpstr>Like Dissolves Like</vt:lpstr>
      <vt:lpstr>IMF’s ARE EVERYTHING!!</vt:lpstr>
      <vt:lpstr>HW7.8</vt:lpstr>
    </vt:vector>
  </TitlesOfParts>
  <Company>Hamilton Southeastern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</dc:title>
  <dc:creator>Richardson, Alan</dc:creator>
  <cp:lastModifiedBy>Richardson, Alan</cp:lastModifiedBy>
  <cp:revision>53</cp:revision>
  <dcterms:created xsi:type="dcterms:W3CDTF">2017-10-31T22:20:40Z</dcterms:created>
  <dcterms:modified xsi:type="dcterms:W3CDTF">2017-11-13T12:35:59Z</dcterms:modified>
</cp:coreProperties>
</file>