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91" r:id="rId4"/>
    <p:sldId id="295" r:id="rId5"/>
    <p:sldId id="292" r:id="rId6"/>
    <p:sldId id="293" r:id="rId7"/>
    <p:sldId id="294" r:id="rId8"/>
    <p:sldId id="2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>
        <p:scale>
          <a:sx n="75" d="100"/>
          <a:sy n="75" d="100"/>
        </p:scale>
        <p:origin x="-1662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Ionic/Covalent Bond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60" y="1433940"/>
            <a:ext cx="10854226" cy="1365532"/>
          </a:xfrm>
        </p:spPr>
        <p:txBody>
          <a:bodyPr/>
          <a:lstStyle/>
          <a:p>
            <a:r>
              <a:rPr lang="en-US" dirty="0" smtClean="0"/>
              <a:t>So far we have been treating every bond as either ionic or covalent. </a:t>
            </a:r>
          </a:p>
          <a:p>
            <a:r>
              <a:rPr lang="en-US" dirty="0" smtClean="0"/>
              <a:t>But really, there is a ‘most ionic’ bond (</a:t>
            </a:r>
            <a:r>
              <a:rPr lang="en-US" dirty="0" err="1" smtClean="0"/>
              <a:t>FrF</a:t>
            </a:r>
            <a:r>
              <a:rPr lang="en-US" dirty="0" smtClean="0"/>
              <a:t>) and a ‘most covalent bond’ (H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All other bonds fall somewhere in between.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123" b="34156"/>
          <a:stretch/>
        </p:blipFill>
        <p:spPr>
          <a:xfrm>
            <a:off x="2849773" y="2907411"/>
            <a:ext cx="5352752" cy="19976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6568" y="3009022"/>
            <a:ext cx="2681215" cy="2712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In other bonds, electrons are taken form one element, resulting in cations (+ charge) and anions (-charge) forming pure ionic bonds.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9698" y="5045328"/>
            <a:ext cx="4812847" cy="10945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But most bonds exist somewhere in the middle, with some properties of both ionic and covalent bonds.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67810" y="3054061"/>
            <a:ext cx="4114799" cy="1961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Some bonds, like H2 share electrons perfectly equal, resulting in a purely covalent bond.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100293"/>
            <a:ext cx="6602414" cy="1400530"/>
          </a:xfrm>
        </p:spPr>
        <p:txBody>
          <a:bodyPr/>
          <a:lstStyle/>
          <a:p>
            <a:r>
              <a:rPr lang="en-US" dirty="0" smtClean="0"/>
              <a:t>Electronegativity and Shared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26" y="1500824"/>
            <a:ext cx="6268549" cy="1856344"/>
          </a:xfrm>
        </p:spPr>
        <p:txBody>
          <a:bodyPr/>
          <a:lstStyle/>
          <a:p>
            <a:r>
              <a:rPr lang="en-US" dirty="0" smtClean="0"/>
              <a:t>RECALL: Electronegativity is a measure of how well atoms share electrons when they are in a bond. </a:t>
            </a:r>
          </a:p>
          <a:p>
            <a:r>
              <a:rPr lang="en-US" dirty="0" smtClean="0"/>
              <a:t>The more the electronegative the atom, the more it will pull on shared electrons.</a:t>
            </a:r>
          </a:p>
        </p:txBody>
      </p:sp>
      <p:pic>
        <p:nvPicPr>
          <p:cNvPr id="2050" name="Picture 2" descr="Image result for electronegativity values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40" y="174140"/>
            <a:ext cx="4879876" cy="38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0" y="4511077"/>
            <a:ext cx="3758406" cy="21133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4637" y="3287383"/>
            <a:ext cx="4887916" cy="1143000"/>
            <a:chOff x="1055686" y="3298885"/>
            <a:chExt cx="4887916" cy="1143000"/>
          </a:xfrm>
        </p:grpSpPr>
        <p:grpSp>
          <p:nvGrpSpPr>
            <p:cNvPr id="10" name="Group 9"/>
            <p:cNvGrpSpPr/>
            <p:nvPr/>
          </p:nvGrpSpPr>
          <p:grpSpPr>
            <a:xfrm>
              <a:off x="1055686" y="3298885"/>
              <a:ext cx="4887916" cy="1143000"/>
              <a:chOff x="1055686" y="3298885"/>
              <a:chExt cx="4887916" cy="1143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t="33193" b="9246"/>
              <a:stretch/>
            </p:blipFill>
            <p:spPr>
              <a:xfrm>
                <a:off x="1055686" y="3298885"/>
                <a:ext cx="4887916" cy="1143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017886" y="3807125"/>
                <a:ext cx="34133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Cl</a:t>
                </a:r>
                <a:endParaRPr lang="en-US" sz="1200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242868" y="3807125"/>
              <a:ext cx="74762" cy="1848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479985" y="4511077"/>
            <a:ext cx="7464723" cy="214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 large difference in electronegativity's results in a polar covalent bond. </a:t>
            </a:r>
          </a:p>
          <a:p>
            <a:r>
              <a:rPr lang="en-US" dirty="0" smtClean="0"/>
              <a:t>In a polar covalent bond, the bonding electrons are not shared equally, resulting in a partial negative (</a:t>
            </a:r>
            <a:r>
              <a:rPr lang="el-GR" dirty="0" smtClean="0"/>
              <a:t>δ</a:t>
            </a:r>
            <a:r>
              <a:rPr lang="en-US" dirty="0" smtClean="0"/>
              <a:t> -) side (more electronegative atom) and a partial positive (</a:t>
            </a:r>
            <a:r>
              <a:rPr lang="el-GR" dirty="0"/>
              <a:t>δ </a:t>
            </a:r>
            <a:r>
              <a:rPr lang="en-US" dirty="0" smtClean="0"/>
              <a:t>+) side (less electronegative atom.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77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0341"/>
            <a:ext cx="9404723" cy="1400530"/>
          </a:xfrm>
        </p:spPr>
        <p:txBody>
          <a:bodyPr/>
          <a:lstStyle/>
          <a:p>
            <a:r>
              <a:rPr lang="en-US" dirty="0" smtClean="0"/>
              <a:t>These values will be given 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lectronegativity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606"/>
            <a:ext cx="12192000" cy="61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91" y="0"/>
            <a:ext cx="9404723" cy="1400530"/>
          </a:xfrm>
        </p:spPr>
        <p:txBody>
          <a:bodyPr/>
          <a:lstStyle/>
          <a:p>
            <a:r>
              <a:rPr lang="en-US" dirty="0" smtClean="0"/>
              <a:t>Ionic, Polar Covalent, and Nonpolar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" y="1286098"/>
            <a:ext cx="6164048" cy="2201168"/>
          </a:xfrm>
        </p:spPr>
        <p:txBody>
          <a:bodyPr/>
          <a:lstStyle/>
          <a:p>
            <a:r>
              <a:rPr lang="en-US" dirty="0" smtClean="0"/>
              <a:t>Differences in electronegativity's (</a:t>
            </a:r>
            <a:r>
              <a:rPr lang="el-GR" dirty="0"/>
              <a:t>Δ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EN) result in bonds either being classified as: </a:t>
            </a:r>
          </a:p>
          <a:p>
            <a:pPr lvl="1"/>
            <a:r>
              <a:rPr lang="en-US" dirty="0" smtClean="0"/>
              <a:t>Ionic: </a:t>
            </a:r>
            <a:r>
              <a:rPr lang="el-GR" dirty="0"/>
              <a:t>Δ </a:t>
            </a:r>
            <a:r>
              <a:rPr lang="en-US" dirty="0" smtClean="0"/>
              <a:t>EN &gt; 1.7</a:t>
            </a:r>
          </a:p>
          <a:p>
            <a:pPr lvl="1"/>
            <a:r>
              <a:rPr lang="en-US" dirty="0" smtClean="0"/>
              <a:t>Polar Covalent:  1.7 &gt; </a:t>
            </a:r>
            <a:r>
              <a:rPr lang="el-GR" dirty="0"/>
              <a:t>Δ </a:t>
            </a:r>
            <a:r>
              <a:rPr lang="en-US" dirty="0" smtClean="0"/>
              <a:t>EN &gt; 0.5</a:t>
            </a:r>
            <a:endParaRPr lang="en-US" dirty="0"/>
          </a:p>
          <a:p>
            <a:pPr lvl="1"/>
            <a:r>
              <a:rPr lang="en-US" dirty="0" smtClean="0"/>
              <a:t>Nonpolar Covalent: </a:t>
            </a:r>
            <a:r>
              <a:rPr lang="el-GR" dirty="0"/>
              <a:t>Δ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EN &lt; 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07" t="39485" r="3255" b="14480"/>
          <a:stretch/>
        </p:blipFill>
        <p:spPr>
          <a:xfrm>
            <a:off x="460375" y="3160048"/>
            <a:ext cx="4679263" cy="18238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21195" y="1331564"/>
            <a:ext cx="5396993" cy="173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Special note: Ionic = Metal + Nonmetal supersedes </a:t>
            </a:r>
            <a:r>
              <a:rPr lang="el-GR" dirty="0" smtClean="0">
                <a:solidFill>
                  <a:srgbClr val="FFFF00"/>
                </a:solidFill>
              </a:rPr>
              <a:t>Δ</a:t>
            </a:r>
            <a:r>
              <a:rPr lang="en-US" dirty="0" smtClean="0">
                <a:solidFill>
                  <a:srgbClr val="FFFF00"/>
                </a:solidFill>
              </a:rPr>
              <a:t>EN. So even if a metal and nonmetal have a difference less than 1.7, it would still be considered an ionic bond.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0249" y="3069780"/>
            <a:ext cx="4757364" cy="120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Special note: bonds with </a:t>
            </a:r>
            <a:r>
              <a:rPr lang="el-GR" dirty="0">
                <a:solidFill>
                  <a:schemeClr val="accent3"/>
                </a:solidFill>
              </a:rPr>
              <a:t>Δ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EN &lt; 0.5 still have </a:t>
            </a:r>
            <a:r>
              <a:rPr lang="en-US" i="1" dirty="0" smtClean="0">
                <a:solidFill>
                  <a:schemeClr val="accent3"/>
                </a:solidFill>
              </a:rPr>
              <a:t>some</a:t>
            </a:r>
            <a:r>
              <a:rPr lang="en-US" dirty="0" smtClean="0">
                <a:solidFill>
                  <a:schemeClr val="accent3"/>
                </a:solidFill>
              </a:rPr>
              <a:t> polarity, we just classify them as nonpolar covalent.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AutoShape 2" descr="Image result for polar b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37167"/>
            <a:ext cx="6421197" cy="20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Polar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48" y="1424718"/>
            <a:ext cx="4440597" cy="8570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Draw your Lewis Dot Structure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97053" y="612257"/>
            <a:ext cx="4574246" cy="3799937"/>
            <a:chOff x="1213450" y="1771290"/>
            <a:chExt cx="4574246" cy="37999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9747" t="21216" r="47045" b="44150"/>
            <a:stretch/>
          </p:blipFill>
          <p:spPr>
            <a:xfrm>
              <a:off x="1213450" y="2518914"/>
              <a:ext cx="3950898" cy="23751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18294" y="1771290"/>
              <a:ext cx="10811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</a:rPr>
                <a:t>..</a:t>
              </a:r>
              <a:endParaRPr 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4316083" y="2775460"/>
              <a:ext cx="10811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</a:rPr>
                <a:t>..</a:t>
              </a:r>
              <a:endParaRPr 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0800000">
              <a:off x="3256786" y="3709179"/>
              <a:ext cx="10811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</a:rPr>
                <a:t>..</a:t>
              </a:r>
              <a:endParaRPr lang="en-US" sz="1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88744" y="2126242"/>
            <a:ext cx="4905641" cy="149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2. Determine which (if any) element has the greater electronegativity. Assign that element a 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n-US" dirty="0" smtClean="0"/>
              <a:t>– and the other element a 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n-US" dirty="0" smtClean="0"/>
              <a:t>+.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2831" y="3911275"/>
            <a:ext cx="4905641" cy="149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3. Draw a bond dipole arrow pointing in the direction of the least electronegative element.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49113" y="2714097"/>
            <a:ext cx="3749615" cy="972258"/>
            <a:chOff x="5449113" y="2714097"/>
            <a:chExt cx="3749615" cy="972258"/>
          </a:xfrm>
        </p:grpSpPr>
        <p:sp>
          <p:nvSpPr>
            <p:cNvPr id="11" name="Rectangle 10"/>
            <p:cNvSpPr/>
            <p:nvPr/>
          </p:nvSpPr>
          <p:spPr>
            <a:xfrm>
              <a:off x="5449113" y="3171202"/>
              <a:ext cx="3749615" cy="5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17000" y="2714097"/>
              <a:ext cx="607755" cy="5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03572" y="1402287"/>
            <a:ext cx="2504307" cy="515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drawing polar bo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8" b="66328"/>
          <a:stretch/>
        </p:blipFill>
        <p:spPr bwMode="auto">
          <a:xfrm>
            <a:off x="6485319" y="4192126"/>
            <a:ext cx="3247863" cy="22180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Rectangle 18"/>
          <p:cNvSpPr/>
          <p:nvPr/>
        </p:nvSpPr>
        <p:spPr>
          <a:xfrm rot="2195661">
            <a:off x="7952770" y="4576652"/>
            <a:ext cx="910217" cy="3492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4430896">
            <a:off x="7125607" y="5513562"/>
            <a:ext cx="910217" cy="2450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9477074">
            <a:off x="6643166" y="4676012"/>
            <a:ext cx="825113" cy="2731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8987" t="22453" r="75537" b="69505"/>
          <a:stretch/>
        </p:blipFill>
        <p:spPr>
          <a:xfrm>
            <a:off x="6124755" y="5233567"/>
            <a:ext cx="365424" cy="402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4306" t="21216" r="59424" b="69107"/>
          <a:stretch/>
        </p:blipFill>
        <p:spPr>
          <a:xfrm>
            <a:off x="7246113" y="3857651"/>
            <a:ext cx="388552" cy="449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8987" t="22453" r="75537" b="69505"/>
          <a:stretch/>
        </p:blipFill>
        <p:spPr>
          <a:xfrm>
            <a:off x="8305828" y="5899947"/>
            <a:ext cx="365424" cy="4024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8987" t="22453" r="75537" b="69505"/>
          <a:stretch/>
        </p:blipFill>
        <p:spPr>
          <a:xfrm>
            <a:off x="8840363" y="5162804"/>
            <a:ext cx="365424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69148"/>
            <a:ext cx="8946541" cy="1407378"/>
          </a:xfrm>
        </p:spPr>
        <p:txBody>
          <a:bodyPr/>
          <a:lstStyle/>
          <a:p>
            <a:r>
              <a:rPr lang="en-US" dirty="0" smtClean="0"/>
              <a:t>In order for molecules to be polar, it must have satisfy 2 criteria:</a:t>
            </a:r>
          </a:p>
          <a:p>
            <a:pPr lvl="1"/>
            <a:r>
              <a:rPr lang="en-US" dirty="0" smtClean="0"/>
              <a:t>1. Must have polar bonds</a:t>
            </a:r>
          </a:p>
          <a:p>
            <a:pPr lvl="1"/>
            <a:r>
              <a:rPr lang="en-US" dirty="0" smtClean="0"/>
              <a:t>2. Must have oppositely charged regions.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61" r="26160" b="50706"/>
          <a:stretch/>
        </p:blipFill>
        <p:spPr>
          <a:xfrm>
            <a:off x="9044780" y="2208848"/>
            <a:ext cx="2325115" cy="21411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83380" y="3671999"/>
            <a:ext cx="2783072" cy="15583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ven though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has polar bonds, both ends of the molecule are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resulting in a non-polar molecule.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83380" y="2436159"/>
            <a:ext cx="2783072" cy="1235840"/>
            <a:chOff x="5542360" y="2752389"/>
            <a:chExt cx="2783072" cy="1235840"/>
          </a:xfrm>
        </p:grpSpPr>
        <p:pic>
          <p:nvPicPr>
            <p:cNvPr id="5122" name="Picture 2" descr="Image result for nonpolar co2 bond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20912" r="14626" b="36273"/>
            <a:stretch/>
          </p:blipFill>
          <p:spPr bwMode="auto">
            <a:xfrm>
              <a:off x="5542360" y="2752389"/>
              <a:ext cx="2783072" cy="12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72250" y="2895600"/>
              <a:ext cx="0" cy="22556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322820" y="2895600"/>
              <a:ext cx="0" cy="22556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0" y="3142979"/>
            <a:ext cx="5767316" cy="349331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9044780" y="1708150"/>
            <a:ext cx="2325115" cy="50069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3.0 – 3.0 = 0 </a:t>
            </a:r>
            <a:r>
              <a:rPr lang="el-GR" dirty="0">
                <a:solidFill>
                  <a:schemeClr val="bg1"/>
                </a:solidFill>
              </a:rPr>
              <a:t>Δ </a:t>
            </a:r>
            <a:r>
              <a:rPr lang="en-US" dirty="0">
                <a:solidFill>
                  <a:schemeClr val="bg1"/>
                </a:solidFill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42004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" y="61654"/>
            <a:ext cx="1844047" cy="956263"/>
          </a:xfrm>
        </p:spPr>
        <p:txBody>
          <a:bodyPr/>
          <a:lstStyle/>
          <a:p>
            <a:r>
              <a:rPr lang="en-US" dirty="0" smtClean="0"/>
              <a:t>HW7.7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19" y="61654"/>
            <a:ext cx="4854665" cy="1190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Assigned: </a:t>
            </a:r>
            <a:r>
              <a:rPr lang="en-US" dirty="0" smtClean="0"/>
              <a:t>Friday</a:t>
            </a:r>
            <a:r>
              <a:rPr lang="en-US" dirty="0" smtClean="0"/>
              <a:t>, Nov </a:t>
            </a:r>
            <a:r>
              <a:rPr lang="en-US" dirty="0" smtClean="0"/>
              <a:t>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Due: </a:t>
            </a:r>
            <a:r>
              <a:rPr lang="en-US" dirty="0" smtClean="0"/>
              <a:t>Monday, </a:t>
            </a:r>
            <a:r>
              <a:rPr lang="en-US" dirty="0" smtClean="0"/>
              <a:t>Nov </a:t>
            </a:r>
            <a:r>
              <a:rPr lang="en-US" dirty="0" smtClean="0"/>
              <a:t>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 ON SEPARATE SHEET OF PAPER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783" y="1111200"/>
            <a:ext cx="11971459" cy="566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Determine if each of the following would be ionic, polar covalent, or nonpolar covalent:</a:t>
            </a:r>
            <a:r>
              <a:rPr lang="en-US" baseline="-25000" dirty="0">
                <a:solidFill>
                  <a:prstClr val="white"/>
                </a:solidFill>
                <a:latin typeface="Century Gothic" panose="020B0502020202020204"/>
              </a:rPr>
              <a:t/>
            </a:r>
            <a:br>
              <a:rPr lang="en-US" baseline="-25000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a. Ca and Cl		b. C and S		c. Mg and F	d. N and O		e. H and O		f. S and O		</a:t>
            </a:r>
            <a:endParaRPr lang="en-US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Draw the Lewis dot structure, state the shape and the bond angle for the following:</a:t>
            </a:r>
            <a:b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a. H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S		b. </a:t>
            </a:r>
            <a:r>
              <a:rPr lang="en-US" dirty="0" err="1" smtClean="0">
                <a:solidFill>
                  <a:prstClr val="white"/>
                </a:solidFill>
                <a:latin typeface="Century Gothic" panose="020B0502020202020204"/>
              </a:rPr>
              <a:t>HCl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		c. Br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		d.  PCl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3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		e. CCl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4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		f. O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  <a:p>
            <a:pPr marL="457200" lvl="0" indent="-457200">
              <a:buClr>
                <a:srgbClr val="ACD433"/>
              </a:buClr>
              <a:buFont typeface="Wingdings 3" charset="2"/>
              <a:buAutoNum type="arabicPeriod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Draw the dipole arrow </a:t>
            </a:r>
            <a:r>
              <a:rPr lang="en-US" dirty="0">
                <a:solidFill>
                  <a:prstClr val="white"/>
                </a:solidFill>
              </a:rPr>
              <a:t>and δ+ and δ- charges for each bond in problem </a:t>
            </a:r>
            <a:r>
              <a:rPr lang="en-US" dirty="0" smtClean="0">
                <a:solidFill>
                  <a:prstClr val="white"/>
                </a:solidFill>
              </a:rPr>
              <a:t>2a-f.</a:t>
            </a:r>
          </a:p>
          <a:p>
            <a:pPr marL="457200" lvl="0" indent="-457200">
              <a:buClr>
                <a:srgbClr val="ACD433"/>
              </a:buClr>
              <a:buFont typeface="Wingdings 3" charset="2"/>
              <a:buAutoNum type="arabicPeriod"/>
              <a:defRPr/>
            </a:pPr>
            <a:r>
              <a:rPr lang="en-US" dirty="0" smtClean="0">
                <a:solidFill>
                  <a:prstClr val="white"/>
                </a:solidFill>
              </a:rPr>
              <a:t>Determine whether the molecules in 2a-f are polar or not polar.</a:t>
            </a:r>
            <a:endParaRPr lang="en-US" dirty="0">
              <a:solidFill>
                <a:prstClr val="white"/>
              </a:solidFill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271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458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Ion</vt:lpstr>
      <vt:lpstr>Bonding</vt:lpstr>
      <vt:lpstr>Ionic/Covalent Bond Spectrum</vt:lpstr>
      <vt:lpstr>Electronegativity and Shared Electrons</vt:lpstr>
      <vt:lpstr>These values will be given on Test</vt:lpstr>
      <vt:lpstr>Ionic, Polar Covalent, and Nonpolar Covalent Bonds</vt:lpstr>
      <vt:lpstr>Drawing Polar Bonds</vt:lpstr>
      <vt:lpstr>Polar Molecules</vt:lpstr>
      <vt:lpstr>HW7.7</vt:lpstr>
    </vt:vector>
  </TitlesOfParts>
  <Company>Hamilton Southeastern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</dc:title>
  <dc:creator>Richardson, Alan</dc:creator>
  <cp:lastModifiedBy>Richardson, Alan</cp:lastModifiedBy>
  <cp:revision>38</cp:revision>
  <dcterms:created xsi:type="dcterms:W3CDTF">2017-10-31T22:20:40Z</dcterms:created>
  <dcterms:modified xsi:type="dcterms:W3CDTF">2017-11-09T22:54:34Z</dcterms:modified>
</cp:coreProperties>
</file>