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83" r:id="rId4"/>
    <p:sldId id="284" r:id="rId5"/>
    <p:sldId id="286" r:id="rId6"/>
    <p:sldId id="288" r:id="rId7"/>
    <p:sldId id="289" r:id="rId8"/>
    <p:sldId id="285" r:id="rId9"/>
    <p:sldId id="29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53" d="100"/>
          <a:sy n="53" d="100"/>
        </p:scale>
        <p:origin x="63" y="8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20" y="30153"/>
            <a:ext cx="11545889" cy="1109284"/>
          </a:xfrm>
        </p:spPr>
        <p:txBody>
          <a:bodyPr/>
          <a:lstStyle/>
          <a:p>
            <a:r>
              <a:rPr lang="en-US" dirty="0" smtClean="0"/>
              <a:t>VSEPR Theory</a:t>
            </a:r>
            <a:br>
              <a:rPr lang="en-US" dirty="0" smtClean="0"/>
            </a:br>
            <a:r>
              <a:rPr lang="en-US" b="1" dirty="0" smtClean="0"/>
              <a:t>V</a:t>
            </a:r>
            <a:r>
              <a:rPr lang="en-US" dirty="0" smtClean="0"/>
              <a:t>alence </a:t>
            </a:r>
            <a:r>
              <a:rPr lang="en-US" b="1" dirty="0" smtClean="0"/>
              <a:t>S</a:t>
            </a:r>
            <a:r>
              <a:rPr lang="en-US" dirty="0" smtClean="0"/>
              <a:t>hell </a:t>
            </a:r>
            <a:r>
              <a:rPr lang="en-US" b="1" dirty="0" smtClean="0"/>
              <a:t>E</a:t>
            </a:r>
            <a:r>
              <a:rPr lang="en-US" dirty="0" smtClean="0"/>
              <a:t>lectron </a:t>
            </a:r>
            <a:r>
              <a:rPr lang="en-US" b="1" dirty="0" smtClean="0"/>
              <a:t>P</a:t>
            </a:r>
            <a:r>
              <a:rPr lang="en-US" dirty="0" smtClean="0"/>
              <a:t>air </a:t>
            </a:r>
            <a:r>
              <a:rPr lang="en-US" b="1" dirty="0" smtClean="0"/>
              <a:t>R</a:t>
            </a:r>
            <a:r>
              <a:rPr lang="en-US" dirty="0" smtClean="0"/>
              <a:t>epulsion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587" y="2243038"/>
            <a:ext cx="8946541" cy="2155636"/>
          </a:xfrm>
        </p:spPr>
        <p:txBody>
          <a:bodyPr/>
          <a:lstStyle/>
          <a:p>
            <a:r>
              <a:rPr lang="en-US" dirty="0" smtClean="0"/>
              <a:t>Groups of negatively charged electrons will repel one another.</a:t>
            </a:r>
          </a:p>
          <a:p>
            <a:r>
              <a:rPr lang="en-US" dirty="0" smtClean="0"/>
              <a:t>Groups of electrons can be:</a:t>
            </a:r>
          </a:p>
          <a:p>
            <a:pPr lvl="1"/>
            <a:r>
              <a:rPr lang="en-US" dirty="0" smtClean="0"/>
              <a:t>Lone Pairs</a:t>
            </a:r>
          </a:p>
          <a:p>
            <a:pPr lvl="1"/>
            <a:r>
              <a:rPr lang="en-US" dirty="0" smtClean="0"/>
              <a:t>Bonding Groups</a:t>
            </a:r>
          </a:p>
          <a:p>
            <a:pPr lvl="2"/>
            <a:r>
              <a:rPr lang="en-US" dirty="0" smtClean="0"/>
              <a:t>Single Bond, Double Bond, Triple each count as </a:t>
            </a:r>
            <a:r>
              <a:rPr lang="en-US" b="1" dirty="0" smtClean="0"/>
              <a:t>1 Bonding Group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-270823" y="1279545"/>
            <a:ext cx="9895107" cy="1315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lvl="1" indent="0">
              <a:buNone/>
            </a:pPr>
            <a:r>
              <a:rPr lang="en-US" dirty="0" smtClean="0"/>
              <a:t>VSEPR Theory provides an explanation for the 3-dimensional shape of </a:t>
            </a:r>
            <a:r>
              <a:rPr lang="en-US" u="sng" dirty="0" smtClean="0"/>
              <a:t>molecules.</a:t>
            </a:r>
          </a:p>
          <a:p>
            <a:pPr marL="457200" lvl="1" indent="0">
              <a:buNone/>
            </a:pPr>
            <a:r>
              <a:rPr lang="en-US" dirty="0" smtClean="0"/>
              <a:t>	RECALL: Ionic compounds are formula units (for. u.)</a:t>
            </a:r>
            <a:br>
              <a:rPr lang="en-US" dirty="0" smtClean="0"/>
            </a:br>
            <a:r>
              <a:rPr lang="en-US" dirty="0" smtClean="0"/>
              <a:t>			Covalent compounds are molecules.</a:t>
            </a:r>
            <a:endParaRPr lang="en-US" dirty="0"/>
          </a:p>
        </p:txBody>
      </p:sp>
      <p:pic>
        <p:nvPicPr>
          <p:cNvPr id="6" name="Picture 4" descr="Image result for lone pairs of elect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701" y="4645745"/>
            <a:ext cx="3844966" cy="16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1915241" y="6241428"/>
            <a:ext cx="1892943" cy="629298"/>
          </a:xfrm>
          <a:prstGeom prst="wedgeRoundRectCallout">
            <a:avLst>
              <a:gd name="adj1" fmla="val 39977"/>
              <a:gd name="adj2" fmla="val -16401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ular Callout 8"/>
          <p:cNvSpPr/>
          <p:nvPr/>
        </p:nvSpPr>
        <p:spPr>
          <a:xfrm>
            <a:off x="5207989" y="6025258"/>
            <a:ext cx="1892943" cy="825447"/>
          </a:xfrm>
          <a:prstGeom prst="wedgeRoundRectCallout">
            <a:avLst>
              <a:gd name="adj1" fmla="val -44274"/>
              <a:gd name="adj2" fmla="val -96843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935182" y="6278574"/>
            <a:ext cx="1902542" cy="3453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b="1" dirty="0" smtClean="0"/>
              <a:t>2 Lone Pairs</a:t>
            </a:r>
            <a:endParaRPr lang="en-US" b="1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15241" y="6578918"/>
            <a:ext cx="1902542" cy="30952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b="1" dirty="0" smtClean="0"/>
              <a:t>2 Bonding Pairs</a:t>
            </a:r>
            <a:endParaRPr lang="en-US" b="1" dirty="0"/>
          </a:p>
        </p:txBody>
      </p:sp>
      <p:pic>
        <p:nvPicPr>
          <p:cNvPr id="14" name="Picture 6" descr="Image result for hc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44" y="4088126"/>
            <a:ext cx="2705100" cy="1762126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15" name="Rounded Rectangular Callout 14"/>
          <p:cNvSpPr/>
          <p:nvPr/>
        </p:nvSpPr>
        <p:spPr>
          <a:xfrm>
            <a:off x="8262123" y="5883488"/>
            <a:ext cx="1892943" cy="772250"/>
          </a:xfrm>
          <a:prstGeom prst="wedgeRoundRectCallout">
            <a:avLst>
              <a:gd name="adj1" fmla="val -47712"/>
              <a:gd name="adj2" fmla="val -121411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172372" y="6425720"/>
            <a:ext cx="1902542" cy="479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b="1" dirty="0" smtClean="0"/>
              <a:t>1 Bonding Pair</a:t>
            </a:r>
            <a:endParaRPr lang="en-US" b="1" dirty="0"/>
          </a:p>
        </p:txBody>
      </p:sp>
      <p:sp>
        <p:nvSpPr>
          <p:cNvPr id="17" name="Oval 16"/>
          <p:cNvSpPr/>
          <p:nvPr/>
        </p:nvSpPr>
        <p:spPr>
          <a:xfrm rot="20091969">
            <a:off x="8302488" y="4400119"/>
            <a:ext cx="902930" cy="630288"/>
          </a:xfrm>
          <a:prstGeom prst="ellipse">
            <a:avLst/>
          </a:prstGeom>
          <a:noFill/>
          <a:ln w="635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19436917">
            <a:off x="7326291" y="5067892"/>
            <a:ext cx="736693" cy="572972"/>
          </a:xfrm>
          <a:prstGeom prst="ellipse">
            <a:avLst/>
          </a:prstGeom>
          <a:noFill/>
          <a:ln w="635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536061" y="5497022"/>
            <a:ext cx="358140" cy="479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1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8850454" y="4824064"/>
            <a:ext cx="358140" cy="479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>
                <a:solidFill>
                  <a:srgbClr val="92D050"/>
                </a:solidFill>
              </a:rPr>
              <a:t>2</a:t>
            </a:r>
          </a:p>
        </p:txBody>
      </p:sp>
      <p:pic>
        <p:nvPicPr>
          <p:cNvPr id="21" name="Picture 8" descr="Image result for co2 lewis 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651" y="3313551"/>
            <a:ext cx="26860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ounded Rectangular Callout 21"/>
          <p:cNvSpPr/>
          <p:nvPr/>
        </p:nvSpPr>
        <p:spPr>
          <a:xfrm>
            <a:off x="10012362" y="4853532"/>
            <a:ext cx="1892943" cy="772250"/>
          </a:xfrm>
          <a:prstGeom prst="wedgeRoundRectCallout">
            <a:avLst>
              <a:gd name="adj1" fmla="val -19627"/>
              <a:gd name="adj2" fmla="val -166670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10029784" y="5089297"/>
            <a:ext cx="1902542" cy="479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b="1" dirty="0" smtClean="0"/>
              <a:t>2 Bonding Pairs</a:t>
            </a:r>
            <a:endParaRPr lang="en-US" b="1" dirty="0"/>
          </a:p>
        </p:txBody>
      </p:sp>
      <p:sp>
        <p:nvSpPr>
          <p:cNvPr id="24" name="Oval 23"/>
          <p:cNvSpPr/>
          <p:nvPr/>
        </p:nvSpPr>
        <p:spPr>
          <a:xfrm>
            <a:off x="9644606" y="3386088"/>
            <a:ext cx="902930" cy="630288"/>
          </a:xfrm>
          <a:prstGeom prst="ellipse">
            <a:avLst/>
          </a:prstGeom>
          <a:noFill/>
          <a:ln w="635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 rot="21350745">
            <a:off x="10818252" y="3396142"/>
            <a:ext cx="835205" cy="559609"/>
          </a:xfrm>
          <a:prstGeom prst="ellipse">
            <a:avLst/>
          </a:prstGeom>
          <a:noFill/>
          <a:ln w="6350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9833292" y="3012290"/>
            <a:ext cx="358140" cy="479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 smtClean="0">
                <a:solidFill>
                  <a:srgbClr val="92D050"/>
                </a:solidFill>
              </a:rPr>
              <a:t>1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1093548" y="2994536"/>
            <a:ext cx="358140" cy="479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>
                <a:solidFill>
                  <a:srgbClr val="92D050"/>
                </a:solidFill>
              </a:rPr>
              <a:t>2</a:t>
            </a:r>
          </a:p>
        </p:txBody>
      </p:sp>
      <p:sp>
        <p:nvSpPr>
          <p:cNvPr id="28" name="Rounded Rectangular Callout 27"/>
          <p:cNvSpPr/>
          <p:nvPr/>
        </p:nvSpPr>
        <p:spPr>
          <a:xfrm>
            <a:off x="162587" y="4314630"/>
            <a:ext cx="2045343" cy="713618"/>
          </a:xfrm>
          <a:prstGeom prst="wedgeRoundRectCallout">
            <a:avLst>
              <a:gd name="adj1" fmla="val 51837"/>
              <a:gd name="adj2" fmla="val 61176"/>
              <a:gd name="adj3" fmla="val 16667"/>
            </a:avLst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279857" y="4303046"/>
            <a:ext cx="1902542" cy="479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" indent="0">
              <a:buFont typeface="Wingdings 3" charset="2"/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1 Lone Pair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79857" y="4729527"/>
            <a:ext cx="1902542" cy="479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b="1" dirty="0" smtClean="0"/>
              <a:t>3 Bonding Pairs</a:t>
            </a:r>
            <a:endParaRPr lang="en-US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07989" y="6055502"/>
            <a:ext cx="1902542" cy="4793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b="1" dirty="0" smtClean="0"/>
              <a:t>3 Lone Pairs</a:t>
            </a:r>
            <a:endParaRPr lang="en-US" b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277474" y="6114815"/>
            <a:ext cx="1902542" cy="47932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b="1" dirty="0" smtClean="0"/>
              <a:t>2 Bonding Pairs</a:t>
            </a:r>
            <a:endParaRPr lang="en-US" b="1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606" y="1201407"/>
            <a:ext cx="2331884" cy="174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39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/>
      <p:bldP spid="13" grpId="0"/>
      <p:bldP spid="15" grpId="0" animBg="1"/>
      <p:bldP spid="16" grpId="0"/>
      <p:bldP spid="17" grpId="0" animBg="1"/>
      <p:bldP spid="18" grpId="0" animBg="1"/>
      <p:bldP spid="19" grpId="0"/>
      <p:bldP spid="20" grpId="0"/>
      <p:bldP spid="22" grpId="0" animBg="1"/>
      <p:bldP spid="23" grpId="0"/>
      <p:bldP spid="24" grpId="0" animBg="1"/>
      <p:bldP spid="25" grpId="0" animBg="1"/>
      <p:bldP spid="26" grpId="0"/>
      <p:bldP spid="27" grpId="0"/>
      <p:bldP spid="28" grpId="0" animBg="1"/>
      <p:bldP spid="11" grpId="0"/>
      <p:bldP spid="8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732503"/>
          </a:xfrm>
        </p:spPr>
        <p:txBody>
          <a:bodyPr/>
          <a:lstStyle/>
          <a:p>
            <a:r>
              <a:rPr lang="en-US" dirty="0" smtClean="0"/>
              <a:t>Linear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649" y="1535711"/>
            <a:ext cx="9872871" cy="892277"/>
          </a:xfrm>
        </p:spPr>
        <p:txBody>
          <a:bodyPr/>
          <a:lstStyle/>
          <a:p>
            <a:r>
              <a:rPr lang="en-US" dirty="0" smtClean="0"/>
              <a:t>Any compound that is only 2 elements, regardless of bond type or lone pairs is linear in shape.</a:t>
            </a:r>
            <a:endParaRPr lang="en-US" dirty="0"/>
          </a:p>
        </p:txBody>
      </p:sp>
      <p:pic>
        <p:nvPicPr>
          <p:cNvPr id="4" name="Picture 2" descr="Image result for lone pairs and bonding pai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18" y="7012859"/>
            <a:ext cx="5238750" cy="768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3d linear sh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229"/>
            <a:ext cx="3667125" cy="149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diatomic lewis d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37" y="1957427"/>
            <a:ext cx="6667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253804" y="3714128"/>
            <a:ext cx="9872871" cy="8922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Any molecule with 2 bonding pairs and 0 lone pairs will be linear, with a 180</a:t>
            </a:r>
            <a:r>
              <a:rPr lang="en-US" baseline="30000" dirty="0" smtClean="0"/>
              <a:t>o</a:t>
            </a:r>
            <a:r>
              <a:rPr lang="en-US" dirty="0" smtClean="0"/>
              <a:t> bond angle. </a:t>
            </a:r>
            <a:endParaRPr lang="en-US" dirty="0"/>
          </a:p>
        </p:txBody>
      </p:sp>
      <p:pic>
        <p:nvPicPr>
          <p:cNvPr id="3078" name="Picture 6" descr="Image result for co2 lewis dot bond ang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83" y="5298147"/>
            <a:ext cx="2412833" cy="1398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co2 lewis dot 1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583" y="4116845"/>
            <a:ext cx="3276600" cy="1143001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3084" name="Picture 12" descr="Image result for hcn bond ang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148" y="4327389"/>
            <a:ext cx="3264527" cy="228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mage result for linear molecu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6" y="4641431"/>
            <a:ext cx="3602357" cy="1657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Image result for no3- lewis d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614"/>
          <a:stretch/>
        </p:blipFill>
        <p:spPr bwMode="auto">
          <a:xfrm>
            <a:off x="6231835" y="3720889"/>
            <a:ext cx="4422628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Trigonal Planar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06475" y="4270268"/>
            <a:ext cx="766520" cy="404971"/>
          </a:xfrm>
        </p:spPr>
        <p:txBody>
          <a:bodyPr/>
          <a:lstStyle/>
          <a:p>
            <a:pPr marL="4572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120</a:t>
            </a:r>
            <a:r>
              <a:rPr lang="en-US" baseline="30000" dirty="0" smtClean="0">
                <a:solidFill>
                  <a:schemeClr val="accent1"/>
                </a:solidFill>
              </a:rPr>
              <a:t>o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122" name="Picture 2" descr="Image result for trigonal plan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3052916"/>
            <a:ext cx="3822192" cy="336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h2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26" t="-8539" b="-8887"/>
          <a:stretch/>
        </p:blipFill>
        <p:spPr bwMode="auto">
          <a:xfrm>
            <a:off x="4092904" y="3711819"/>
            <a:ext cx="2856038" cy="2409371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6" name="Arc 5"/>
          <p:cNvSpPr/>
          <p:nvPr/>
        </p:nvSpPr>
        <p:spPr>
          <a:xfrm>
            <a:off x="8421329" y="4454012"/>
            <a:ext cx="922910" cy="1120877"/>
          </a:xfrm>
          <a:prstGeom prst="arc">
            <a:avLst>
              <a:gd name="adj1" fmla="val 16737644"/>
              <a:gd name="adj2" fmla="val 124135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295401" y="1463040"/>
            <a:ext cx="7600864" cy="4785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Any molecule with 3 bonding pairs and 0 lone pairs will be trigonal planar with a 120</a:t>
            </a:r>
            <a:r>
              <a:rPr lang="en-US" baseline="30000" dirty="0" smtClean="0"/>
              <a:t>o</a:t>
            </a:r>
            <a:r>
              <a:rPr lang="en-US" dirty="0" smtClean="0"/>
              <a:t> bond angle.</a:t>
            </a:r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465942" y="5716219"/>
            <a:ext cx="766520" cy="404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dirty="0" smtClean="0"/>
              <a:t>120</a:t>
            </a:r>
            <a:r>
              <a:rPr lang="en-US" baseline="30000" dirty="0" smtClean="0"/>
              <a:t>o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718323" y="4310710"/>
            <a:ext cx="766520" cy="404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dirty="0" smtClean="0"/>
              <a:t>120</a:t>
            </a:r>
            <a:r>
              <a:rPr lang="en-US" baseline="30000" dirty="0" smtClean="0"/>
              <a:t>o</a:t>
            </a:r>
            <a:endParaRPr lang="en-US" dirty="0"/>
          </a:p>
        </p:txBody>
      </p:sp>
      <p:sp>
        <p:nvSpPr>
          <p:cNvPr id="14" name="Arc 13"/>
          <p:cNvSpPr/>
          <p:nvPr/>
        </p:nvSpPr>
        <p:spPr>
          <a:xfrm rot="13742964">
            <a:off x="8296626" y="4333093"/>
            <a:ext cx="922910" cy="1120877"/>
          </a:xfrm>
          <a:prstGeom prst="arc">
            <a:avLst>
              <a:gd name="adj1" fmla="val 16737644"/>
              <a:gd name="adj2" fmla="val 124135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6874862">
            <a:off x="8279613" y="4605524"/>
            <a:ext cx="922910" cy="1120877"/>
          </a:xfrm>
          <a:prstGeom prst="arc">
            <a:avLst>
              <a:gd name="adj1" fmla="val 16737644"/>
              <a:gd name="adj2" fmla="val 1241353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08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2" grpId="0"/>
      <p:bldP spid="13" grpId="0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Tetrahedral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there are 4 bonding pairs of electrons, the shape is tetrahedral with bond angles of 109</a:t>
            </a:r>
            <a:r>
              <a:rPr lang="en-US" baseline="30000" dirty="0" smtClean="0"/>
              <a:t>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Image result for tetrahed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484" y="3122332"/>
            <a:ext cx="2735109" cy="287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methane 3 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19" y="3205714"/>
            <a:ext cx="26098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silicon tetrachlori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096" y="2872413"/>
            <a:ext cx="3533775" cy="3209926"/>
          </a:xfrm>
          <a:prstGeom prst="rect">
            <a:avLst/>
          </a:prstGeom>
          <a:solidFill>
            <a:schemeClr val="tx1"/>
          </a:solidFill>
          <a:extLst/>
        </p:spPr>
      </p:pic>
    </p:spTree>
    <p:extLst>
      <p:ext uri="{BB962C8B-B14F-4D97-AF65-F5344CB8AC3E}">
        <p14:creationId xmlns:p14="http://schemas.microsoft.com/office/powerpoint/2010/main" val="3553149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Trigonal Pyramidal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molecule with 3 bonding pairs and 1 lone pair is called trigonal pyramidal and has </a:t>
            </a:r>
            <a:r>
              <a:rPr lang="en-US" dirty="0" smtClean="0"/>
              <a:t>109</a:t>
            </a:r>
            <a:r>
              <a:rPr lang="en-US" baseline="30000" dirty="0"/>
              <a:t>o</a:t>
            </a:r>
            <a:r>
              <a:rPr lang="en-US" dirty="0" smtClean="0"/>
              <a:t> </a:t>
            </a:r>
            <a:r>
              <a:rPr lang="en-US" dirty="0" smtClean="0"/>
              <a:t>angles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4" name="Picture 2" descr="Image result for trigonal pyramid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08" y="3292660"/>
            <a:ext cx="3339792" cy="267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Image result for trigonal pyramid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928" y="3201016"/>
            <a:ext cx="2928273" cy="27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737122" y="5152103"/>
            <a:ext cx="818537" cy="4055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dirty="0" smtClean="0"/>
              <a:t>109</a:t>
            </a:r>
            <a:r>
              <a:rPr lang="en-US" baseline="30000" dirty="0" smtClean="0"/>
              <a:t>0</a:t>
            </a:r>
            <a:endParaRPr lang="en-US" dirty="0"/>
          </a:p>
        </p:txBody>
      </p:sp>
      <p:pic>
        <p:nvPicPr>
          <p:cNvPr id="8200" name="Picture 8" descr="Image result for pf3 lewis 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788" y="3411792"/>
            <a:ext cx="3267075" cy="1943101"/>
          </a:xfrm>
          <a:prstGeom prst="rect">
            <a:avLst/>
          </a:prstGeom>
          <a:solidFill>
            <a:schemeClr val="tx1"/>
          </a:solidFill>
          <a:extLst/>
        </p:spPr>
      </p:pic>
    </p:spTree>
    <p:extLst>
      <p:ext uri="{BB962C8B-B14F-4D97-AF65-F5344CB8AC3E}">
        <p14:creationId xmlns:p14="http://schemas.microsoft.com/office/powerpoint/2010/main" val="204214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 109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14359"/>
            <a:ext cx="9872871" cy="4038600"/>
          </a:xfrm>
        </p:spPr>
        <p:txBody>
          <a:bodyPr/>
          <a:lstStyle/>
          <a:p>
            <a:r>
              <a:rPr lang="en-US" dirty="0" smtClean="0"/>
              <a:t>When there are 2 bonding pairs and 2 lone pairs, the shape is bent with 109</a:t>
            </a:r>
            <a:r>
              <a:rPr lang="en-US" baseline="30000" dirty="0" smtClean="0"/>
              <a:t>o </a:t>
            </a:r>
            <a:r>
              <a:rPr lang="en-US" dirty="0" smtClean="0"/>
              <a:t>angle.</a:t>
            </a:r>
            <a:endParaRPr lang="en-US" dirty="0"/>
          </a:p>
        </p:txBody>
      </p:sp>
      <p:pic>
        <p:nvPicPr>
          <p:cNvPr id="9218" name="Picture 2" descr="Image result for bent 109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35" t="-28290" r="-6191" b="-24325"/>
          <a:stretch/>
        </p:blipFill>
        <p:spPr bwMode="auto">
          <a:xfrm>
            <a:off x="4164037" y="3629465"/>
            <a:ext cx="4431323" cy="2180492"/>
          </a:xfrm>
          <a:prstGeom prst="rect">
            <a:avLst/>
          </a:prstGeom>
          <a:solidFill>
            <a:schemeClr val="tx1"/>
          </a:solidFill>
          <a:extLst/>
        </p:spPr>
      </p:pic>
      <p:pic>
        <p:nvPicPr>
          <p:cNvPr id="9220" name="Picture 4" descr="Image result for bent 1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37" y="3212588"/>
            <a:ext cx="3810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scl2 lewis d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1806" y="4210664"/>
            <a:ext cx="2821836" cy="86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c 8"/>
          <p:cNvSpPr/>
          <p:nvPr/>
        </p:nvSpPr>
        <p:spPr>
          <a:xfrm rot="20320323">
            <a:off x="9731268" y="4084355"/>
            <a:ext cx="922910" cy="1120877"/>
          </a:xfrm>
          <a:prstGeom prst="arc">
            <a:avLst>
              <a:gd name="adj1" fmla="val 3206187"/>
              <a:gd name="adj2" fmla="val 1035109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9731404" y="5170364"/>
            <a:ext cx="766520" cy="4049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orbel" pitchFamily="34" charset="0"/>
              <a:buNone/>
            </a:pPr>
            <a:r>
              <a:rPr lang="en-US" dirty="0" smtClean="0"/>
              <a:t>109</a:t>
            </a:r>
            <a:r>
              <a:rPr lang="en-US" baseline="30000" dirty="0" smtClean="0"/>
              <a:t>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9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Bent 120</a:t>
            </a:r>
            <a:r>
              <a:rPr lang="en-US" baseline="30000" dirty="0" smtClean="0"/>
              <a:t>o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813" y="1322657"/>
            <a:ext cx="12023188" cy="1061182"/>
          </a:xfrm>
        </p:spPr>
        <p:txBody>
          <a:bodyPr/>
          <a:lstStyle/>
          <a:p>
            <a:r>
              <a:rPr lang="en-US" dirty="0" smtClean="0"/>
              <a:t>A molecule with 2 bonding pairs and 1 lone pair still has a 120</a:t>
            </a:r>
            <a:r>
              <a:rPr lang="en-US" baseline="30000" dirty="0" smtClean="0"/>
              <a:t>o</a:t>
            </a:r>
            <a:r>
              <a:rPr lang="en-US" dirty="0" smtClean="0"/>
              <a:t> angle (3 groups of electrons) but the shape we see is bent 120</a:t>
            </a:r>
            <a:r>
              <a:rPr lang="en-US" baseline="30000" dirty="0" smtClean="0"/>
              <a:t>o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Image result for bent 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25" y="2786743"/>
            <a:ext cx="3838263" cy="2610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no2 b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932" y="3456499"/>
            <a:ext cx="3282555" cy="230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mage result for hno lewis d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317" y="2106562"/>
            <a:ext cx="3086100" cy="44577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extLst/>
        </p:spPr>
      </p:pic>
    </p:spTree>
    <p:extLst>
      <p:ext uri="{BB962C8B-B14F-4D97-AF65-F5344CB8AC3E}">
        <p14:creationId xmlns:p14="http://schemas.microsoft.com/office/powerpoint/2010/main" val="296026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3" y="61654"/>
            <a:ext cx="1844047" cy="956263"/>
          </a:xfrm>
        </p:spPr>
        <p:txBody>
          <a:bodyPr/>
          <a:lstStyle/>
          <a:p>
            <a:r>
              <a:rPr lang="en-US" dirty="0" smtClean="0"/>
              <a:t>HW7.6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19" y="61654"/>
            <a:ext cx="4854665" cy="1190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Assigned: </a:t>
            </a:r>
            <a:r>
              <a:rPr lang="en-US" dirty="0" smtClean="0"/>
              <a:t>Thursday, Nov 9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Due: </a:t>
            </a:r>
            <a:r>
              <a:rPr lang="en-US" dirty="0" smtClean="0"/>
              <a:t>Friday, Nov 10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DUE ON SEPARATE SHEET OF PAPER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8783" y="1111200"/>
            <a:ext cx="11971459" cy="566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Draw the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Lewis Dot Structure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, then state the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shape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 and the 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bond angle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for the</a:t>
            </a: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 following: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HCN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AutoNum type="arabicPeriod"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NO</a:t>
            </a:r>
            <a:r>
              <a:rPr lang="en-US" baseline="-25000" dirty="0" smtClean="0">
                <a:solidFill>
                  <a:prstClr val="white"/>
                </a:solidFill>
                <a:latin typeface="Century Gothic" panose="020B0502020202020204"/>
              </a:rPr>
              <a:t>2</a:t>
            </a:r>
            <a:r>
              <a:rPr lang="en-US" baseline="30000" dirty="0" smtClean="0">
                <a:solidFill>
                  <a:prstClr val="white"/>
                </a:solidFill>
                <a:latin typeface="Century Gothic" panose="020B0502020202020204"/>
              </a:rPr>
              <a:t>-1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2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S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AutoNum type="arabicPeriod"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SO</a:t>
            </a:r>
            <a:r>
              <a:rPr lang="en-US" baseline="-25000" dirty="0" smtClean="0">
                <a:solidFill>
                  <a:prstClr val="white"/>
                </a:solidFill>
                <a:latin typeface="Century Gothic" panose="020B0502020202020204"/>
              </a:rPr>
              <a:t>4</a:t>
            </a:r>
            <a:r>
              <a:rPr lang="en-US" baseline="30000" dirty="0" smtClean="0">
                <a:solidFill>
                  <a:prstClr val="white"/>
                </a:solidFill>
                <a:latin typeface="Century Gothic" panose="020B0502020202020204"/>
              </a:rPr>
              <a:t>-2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AutoNum type="arabicPeriod"/>
              <a:tabLst/>
              <a:defRPr/>
            </a:pP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PH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</a:rPr>
              <a:t>3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CD433"/>
              </a:buClr>
              <a:buSzPct val="80000"/>
              <a:buFont typeface="Wingdings 3" charset="2"/>
              <a:buAutoNum type="arabicPeriod"/>
              <a:tabLst/>
              <a:defRPr/>
            </a:pPr>
            <a:r>
              <a:rPr lang="en-US" dirty="0" smtClean="0">
                <a:solidFill>
                  <a:prstClr val="white"/>
                </a:solidFill>
                <a:latin typeface="Century Gothic" panose="020B0502020202020204"/>
              </a:rPr>
              <a:t>SeS</a:t>
            </a:r>
            <a:r>
              <a:rPr lang="en-US" baseline="-25000" dirty="0" smtClean="0">
                <a:solidFill>
                  <a:prstClr val="white"/>
                </a:solidFill>
                <a:latin typeface="Century Gothic" panose="020B0502020202020204"/>
              </a:rPr>
              <a:t>3</a:t>
            </a:r>
            <a:endParaRPr kumimoji="0" lang="en-US" sz="2000" b="0" i="0" u="none" strike="noStrike" kern="1200" cap="none" spc="0" normalizeH="0" baseline="-2500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8279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286</TotalTime>
  <Words>271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Corbel</vt:lpstr>
      <vt:lpstr>Wingdings 3</vt:lpstr>
      <vt:lpstr>Ion</vt:lpstr>
      <vt:lpstr>Bonding</vt:lpstr>
      <vt:lpstr>VSEPR Theory Valence Shell Electron Pair Repulsion</vt:lpstr>
      <vt:lpstr>Linear</vt:lpstr>
      <vt:lpstr>Trigonal Planar</vt:lpstr>
      <vt:lpstr>Tetrahedral</vt:lpstr>
      <vt:lpstr>Trigonal Pyramidal</vt:lpstr>
      <vt:lpstr>Bent 109o</vt:lpstr>
      <vt:lpstr>Bent 120o</vt:lpstr>
      <vt:lpstr>HW7.6</vt:lpstr>
    </vt:vector>
  </TitlesOfParts>
  <Company>Hamilton Southeastern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</dc:title>
  <dc:creator>Richardson, Alan</dc:creator>
  <cp:lastModifiedBy>Richardson, Alan</cp:lastModifiedBy>
  <cp:revision>27</cp:revision>
  <dcterms:created xsi:type="dcterms:W3CDTF">2017-10-31T22:20:40Z</dcterms:created>
  <dcterms:modified xsi:type="dcterms:W3CDTF">2017-11-08T22:24:23Z</dcterms:modified>
</cp:coreProperties>
</file>