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72" r:id="rId4"/>
    <p:sldId id="27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77" d="100"/>
          <a:sy n="77" d="100"/>
        </p:scale>
        <p:origin x="75" y="6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4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Covalent Bonds</a:t>
            </a:r>
            <a:br>
              <a:rPr lang="en-US" dirty="0" smtClean="0"/>
            </a:br>
            <a:r>
              <a:rPr lang="en-US" dirty="0" smtClean="0"/>
              <a:t>(Resonance Structures)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9"/>
            <a:ext cx="1189038" cy="5442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Ex: SO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5951" y="2564472"/>
            <a:ext cx="2807887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Need: 8+8 +8=24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5951" y="2934705"/>
            <a:ext cx="2863305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Have: 6+6+6=18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5950" y="3351998"/>
            <a:ext cx="2863305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Share: 24-18=6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5950" y="3786071"/>
            <a:ext cx="2863305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Bond: 6/2=3 bonds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9020" y="2118840"/>
            <a:ext cx="859611" cy="8413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170" y="2118840"/>
            <a:ext cx="859611" cy="841321"/>
          </a:xfrm>
          <a:prstGeom prst="rect">
            <a:avLst/>
          </a:prstGeom>
        </p:spPr>
      </p:pic>
      <p:pic>
        <p:nvPicPr>
          <p:cNvPr id="11" name="Picture 2" descr="Image result for sulfur dot diagra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38" r="31671"/>
          <a:stretch/>
        </p:blipFill>
        <p:spPr bwMode="auto">
          <a:xfrm>
            <a:off x="6140898" y="2113282"/>
            <a:ext cx="939138" cy="85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3959890" y="3753889"/>
            <a:ext cx="1250951" cy="685802"/>
            <a:chOff x="4939949" y="3837821"/>
            <a:chExt cx="1033244" cy="512634"/>
          </a:xfrm>
        </p:grpSpPr>
        <p:pic>
          <p:nvPicPr>
            <p:cNvPr id="16" name="Picture 2" descr="Image result for so2 dot diagram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73" t="16389" r="49934" b="56130"/>
            <a:stretch/>
          </p:blipFill>
          <p:spPr bwMode="auto">
            <a:xfrm>
              <a:off x="4939949" y="3837821"/>
              <a:ext cx="1033244" cy="512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ounded Rectangle 16"/>
            <p:cNvSpPr/>
            <p:nvPr/>
          </p:nvSpPr>
          <p:spPr>
            <a:xfrm>
              <a:off x="5600700" y="4088013"/>
              <a:ext cx="171450" cy="2413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2" descr="Image result for so2 dot diagra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3" t="16638" r="40514" b="66567"/>
          <a:stretch/>
        </p:blipFill>
        <p:spPr bwMode="auto">
          <a:xfrm>
            <a:off x="3684821" y="3818728"/>
            <a:ext cx="2012950" cy="41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646111" y="4709559"/>
            <a:ext cx="4234168" cy="2103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Although this may look like 1 double bond and 1 single bond, it is NOT!</a:t>
            </a:r>
          </a:p>
          <a:p>
            <a:pPr marL="0" indent="0">
              <a:buFont typeface="Wingdings 3" charset="2"/>
              <a:buNone/>
            </a:pPr>
            <a:r>
              <a:rPr lang="en-US" dirty="0" smtClean="0"/>
              <a:t>The double bond is actually half split between both </a:t>
            </a:r>
            <a:r>
              <a:rPr lang="en-US" dirty="0" err="1" smtClean="0"/>
              <a:t>oxygens</a:t>
            </a:r>
            <a:r>
              <a:rPr lang="en-US" dirty="0" smtClean="0"/>
              <a:t>, resulting in a 1.5 bond.</a:t>
            </a:r>
            <a:endParaRPr 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672522" y="4939794"/>
            <a:ext cx="4094468" cy="1469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This is called resonance and is shown by diagraming all possible resonance structures.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5803384" y="3209806"/>
            <a:ext cx="5734050" cy="1485900"/>
            <a:chOff x="5871781" y="3177149"/>
            <a:chExt cx="5734050" cy="1485900"/>
          </a:xfrm>
        </p:grpSpPr>
        <p:grpSp>
          <p:nvGrpSpPr>
            <p:cNvPr id="23" name="Group 22"/>
            <p:cNvGrpSpPr/>
            <p:nvPr/>
          </p:nvGrpSpPr>
          <p:grpSpPr>
            <a:xfrm>
              <a:off x="5871781" y="3177149"/>
              <a:ext cx="5734050" cy="1485900"/>
              <a:chOff x="5871781" y="3177149"/>
              <a:chExt cx="5734050" cy="1485900"/>
            </a:xfrm>
          </p:grpSpPr>
          <p:pic>
            <p:nvPicPr>
              <p:cNvPr id="14340" name="Picture 4" descr="Image result for so2 resonance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71781" y="3177149"/>
                <a:ext cx="5734050" cy="1485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7" name="Rectangle 26"/>
              <p:cNvSpPr/>
              <p:nvPr/>
            </p:nvSpPr>
            <p:spPr>
              <a:xfrm>
                <a:off x="10526318" y="3354238"/>
                <a:ext cx="226606" cy="30633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7226300" y="3351998"/>
              <a:ext cx="260350" cy="3063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603311" y="3632902"/>
              <a:ext cx="226606" cy="3063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73411" y="3613761"/>
              <a:ext cx="226606" cy="3063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Content Placeholder 2"/>
          <p:cNvSpPr txBox="1">
            <a:spLocks/>
          </p:cNvSpPr>
          <p:nvPr/>
        </p:nvSpPr>
        <p:spPr>
          <a:xfrm>
            <a:off x="7316276" y="2289860"/>
            <a:ext cx="4094468" cy="753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Don’t worry about why its bent. We will get to that later.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421493" y="3434649"/>
            <a:ext cx="2298700" cy="1093865"/>
            <a:chOff x="4425950" y="3532091"/>
            <a:chExt cx="1898650" cy="817659"/>
          </a:xfrm>
        </p:grpSpPr>
        <p:pic>
          <p:nvPicPr>
            <p:cNvPr id="14338" name="Picture 2" descr="Image result for so2 dot diagram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96" r="40515" b="56167"/>
            <a:stretch/>
          </p:blipFill>
          <p:spPr bwMode="auto">
            <a:xfrm>
              <a:off x="4425950" y="3532091"/>
              <a:ext cx="1898650" cy="8176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5600700" y="4088013"/>
              <a:ext cx="171450" cy="2413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466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21" grpId="0"/>
      <p:bldP spid="22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69273"/>
            <a:ext cx="9404723" cy="1129145"/>
          </a:xfrm>
        </p:spPr>
        <p:txBody>
          <a:bodyPr/>
          <a:lstStyle/>
          <a:p>
            <a:r>
              <a:rPr lang="en-US" dirty="0" smtClean="0"/>
              <a:t>Drawing Covalent Bonds</a:t>
            </a:r>
            <a:br>
              <a:rPr lang="en-US" dirty="0" smtClean="0"/>
            </a:br>
            <a:r>
              <a:rPr lang="en-US" dirty="0" smtClean="0"/>
              <a:t>(Polyatomic 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266" y="1946608"/>
            <a:ext cx="2090161" cy="5309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Example: SO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-2</a:t>
            </a:r>
            <a:endParaRPr lang="en-US" baseline="30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20292" y="1447593"/>
            <a:ext cx="9060873" cy="2251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These are what is called polyatomic ions. (poly=many, atoms as an ion).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These are covalently bonded structures that act collectively as an ion.</a:t>
            </a:r>
            <a:r>
              <a:rPr lang="en-US" baseline="30000" dirty="0" smtClean="0"/>
              <a:t/>
            </a:r>
            <a:br>
              <a:rPr lang="en-US" baseline="30000" dirty="0" smtClean="0"/>
            </a:br>
            <a:r>
              <a:rPr lang="en-US" baseline="30000" dirty="0" smtClean="0"/>
              <a:t/>
            </a:r>
            <a:br>
              <a:rPr lang="en-US" baseline="30000" dirty="0" smtClean="0"/>
            </a:br>
            <a:r>
              <a:rPr lang="en-US" dirty="0" smtClean="0"/>
              <a:t>When the charge is negative, add that many electrons.</a:t>
            </a:r>
            <a:br>
              <a:rPr lang="en-US" dirty="0" smtClean="0"/>
            </a:br>
            <a:r>
              <a:rPr lang="en-US" dirty="0" smtClean="0"/>
              <a:t>When the charge is positive, subtract that many electrons.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3766" y="3225753"/>
            <a:ext cx="2807887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Need: 8+8 +8 + 8=32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3766" y="3595986"/>
            <a:ext cx="2863305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Have: 6+6+6+6+2=26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13765" y="4013279"/>
            <a:ext cx="2863305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Share: 32-26=6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13765" y="4447352"/>
            <a:ext cx="2863305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Bond: 6/2=3 bonds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070" y="3448972"/>
            <a:ext cx="859611" cy="8413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685" y="3417769"/>
            <a:ext cx="859611" cy="8413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022" y="3448972"/>
            <a:ext cx="859611" cy="841321"/>
          </a:xfrm>
          <a:prstGeom prst="rect">
            <a:avLst/>
          </a:prstGeom>
        </p:spPr>
      </p:pic>
      <p:pic>
        <p:nvPicPr>
          <p:cNvPr id="13314" name="Picture 2" descr="Image result for sulfur dot diagra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38" r="31671"/>
          <a:stretch/>
        </p:blipFill>
        <p:spPr bwMode="auto">
          <a:xfrm>
            <a:off x="6623498" y="3448972"/>
            <a:ext cx="939138" cy="85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sulfur dot diagra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15" t="17512" r="42265" b="22353"/>
          <a:stretch/>
        </p:blipFill>
        <p:spPr bwMode="auto">
          <a:xfrm>
            <a:off x="4436681" y="5125173"/>
            <a:ext cx="387928" cy="51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Image result for sulfite ion dot diagra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2" t="15061" r="82061" b="50117"/>
          <a:stretch/>
        </p:blipFill>
        <p:spPr bwMode="auto">
          <a:xfrm>
            <a:off x="4058376" y="5199207"/>
            <a:ext cx="378305" cy="364549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5" name="Picture 4" descr="Image result for sulfite ion dot diagra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2" t="15061" r="82061" b="50117"/>
          <a:stretch/>
        </p:blipFill>
        <p:spPr bwMode="auto">
          <a:xfrm>
            <a:off x="4824609" y="5199206"/>
            <a:ext cx="378305" cy="364549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6" name="Picture 4" descr="Image result for sulfite ion dot diagra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2" t="15061" r="82061" b="50117"/>
          <a:stretch/>
        </p:blipFill>
        <p:spPr bwMode="auto">
          <a:xfrm rot="5400000">
            <a:off x="4441492" y="5644668"/>
            <a:ext cx="378305" cy="364549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26197" t="29582" r="30338" b="20776"/>
          <a:stretch/>
        </p:blipFill>
        <p:spPr>
          <a:xfrm>
            <a:off x="3682277" y="5146098"/>
            <a:ext cx="373627" cy="41765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l="26197" t="29582" r="30338" b="20776"/>
          <a:stretch/>
        </p:blipFill>
        <p:spPr>
          <a:xfrm>
            <a:off x="4436680" y="6011357"/>
            <a:ext cx="373627" cy="41765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26197" t="29582" r="30338" b="20776"/>
          <a:stretch/>
        </p:blipFill>
        <p:spPr>
          <a:xfrm>
            <a:off x="5177724" y="5161612"/>
            <a:ext cx="373627" cy="41765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25665" t="5146" r="30012" b="74476"/>
          <a:stretch/>
        </p:blipFill>
        <p:spPr>
          <a:xfrm>
            <a:off x="4440143" y="4974304"/>
            <a:ext cx="381001" cy="17145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25665" t="5146" r="30012" b="74476"/>
          <a:stretch/>
        </p:blipFill>
        <p:spPr>
          <a:xfrm>
            <a:off x="5174259" y="5012242"/>
            <a:ext cx="381001" cy="17145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l="25665" t="5146" r="30012" b="74476"/>
          <a:stretch/>
        </p:blipFill>
        <p:spPr>
          <a:xfrm rot="5400000">
            <a:off x="5417521" y="5284715"/>
            <a:ext cx="381001" cy="17145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/>
          <a:srcRect l="25665" t="5146" r="30012" b="74476"/>
          <a:stretch/>
        </p:blipFill>
        <p:spPr>
          <a:xfrm rot="5400000">
            <a:off x="4705531" y="6152789"/>
            <a:ext cx="381001" cy="1714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/>
          <a:srcRect l="25665" t="5146" r="30012" b="74476"/>
          <a:stretch/>
        </p:blipFill>
        <p:spPr>
          <a:xfrm rot="5400000">
            <a:off x="3410028" y="5250530"/>
            <a:ext cx="381001" cy="171450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/>
          <a:srcRect l="25665" t="5146" r="30012" b="74476"/>
          <a:stretch/>
        </p:blipFill>
        <p:spPr>
          <a:xfrm>
            <a:off x="4430612" y="6384781"/>
            <a:ext cx="381001" cy="17145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/>
          <a:srcRect l="25665" t="5146" r="30012" b="74476"/>
          <a:stretch/>
        </p:blipFill>
        <p:spPr>
          <a:xfrm rot="5400000">
            <a:off x="4172144" y="6130673"/>
            <a:ext cx="381001" cy="17145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/>
          <a:srcRect l="25665" t="5146" r="30012" b="74476"/>
          <a:stretch/>
        </p:blipFill>
        <p:spPr>
          <a:xfrm>
            <a:off x="3654630" y="5540684"/>
            <a:ext cx="381001" cy="17145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/>
          <a:srcRect l="25665" t="5146" r="30012" b="74476"/>
          <a:stretch/>
        </p:blipFill>
        <p:spPr>
          <a:xfrm>
            <a:off x="3664655" y="4983952"/>
            <a:ext cx="381001" cy="171450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/>
          <a:srcRect l="25665" t="5146" r="30012" b="74476"/>
          <a:stretch/>
        </p:blipFill>
        <p:spPr>
          <a:xfrm>
            <a:off x="5169181" y="5549249"/>
            <a:ext cx="381001" cy="171450"/>
          </a:xfrm>
          <a:prstGeom prst="rect">
            <a:avLst/>
          </a:prstGeom>
        </p:spPr>
      </p:pic>
      <p:sp>
        <p:nvSpPr>
          <p:cNvPr id="12" name="Double Bracket 11"/>
          <p:cNvSpPr/>
          <p:nvPr/>
        </p:nvSpPr>
        <p:spPr>
          <a:xfrm>
            <a:off x="3359150" y="4705350"/>
            <a:ext cx="2578100" cy="2032000"/>
          </a:xfrm>
          <a:prstGeom prst="bracketPair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5903921" y="4573612"/>
            <a:ext cx="536396" cy="61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113107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3" y="61654"/>
            <a:ext cx="1844047" cy="956263"/>
          </a:xfrm>
        </p:spPr>
        <p:txBody>
          <a:bodyPr/>
          <a:lstStyle/>
          <a:p>
            <a:r>
              <a:rPr lang="en-US" dirty="0" smtClean="0"/>
              <a:t>HW7.5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719" y="61654"/>
            <a:ext cx="4854665" cy="11906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Assigned: Friday, Nov 3</a:t>
            </a:r>
            <a:br>
              <a:rPr lang="en-US" dirty="0" smtClean="0"/>
            </a:br>
            <a:r>
              <a:rPr lang="en-US" dirty="0" smtClean="0"/>
              <a:t>Due: Monday, Nov 6</a:t>
            </a:r>
            <a:br>
              <a:rPr lang="en-US" dirty="0" smtClean="0"/>
            </a:br>
            <a:r>
              <a:rPr lang="en-US" dirty="0" smtClean="0"/>
              <a:t>DUE ON SEPARATE SHEET OF PAPER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8783" y="1111200"/>
            <a:ext cx="11971459" cy="5669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Draw all possible resonance structures for:</a:t>
            </a:r>
          </a:p>
          <a:p>
            <a:pPr marL="457200" indent="-457200">
              <a:buAutoNum type="arabicPeriod"/>
            </a:pPr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-1</a:t>
            </a:r>
            <a:r>
              <a:rPr lang="en-US" dirty="0" smtClean="0"/>
              <a:t> 	(3 possible)</a:t>
            </a:r>
          </a:p>
          <a:p>
            <a:pPr marL="457200" indent="-457200">
              <a:buAutoNum type="arabicPeriod"/>
            </a:pP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	(2 possible)</a:t>
            </a:r>
          </a:p>
          <a:p>
            <a:pPr marL="457200" indent="-457200">
              <a:buAutoNum type="arabicPeriod"/>
            </a:pPr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r>
              <a:rPr lang="en-US" dirty="0" smtClean="0"/>
              <a:t>		(2 possible)</a:t>
            </a:r>
          </a:p>
          <a:p>
            <a:pPr marL="457200" indent="-457200">
              <a:buAutoNum type="arabicPeriod"/>
            </a:pP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		(3 possible)</a:t>
            </a:r>
          </a:p>
          <a:p>
            <a:pPr marL="457200" indent="-457200">
              <a:buAutoNum type="arabicPeriod"/>
            </a:pP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Compare the bond lengths of the different C-O bonds in 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smtClean="0"/>
              <a:t>OF</a:t>
            </a:r>
            <a:r>
              <a:rPr lang="en-US" baseline="-25000" dirty="0" smtClean="0"/>
              <a:t>2</a:t>
            </a:r>
          </a:p>
          <a:p>
            <a:pPr marL="457200" indent="-457200">
              <a:buAutoNum type="arabicPeriod"/>
            </a:pPr>
            <a:r>
              <a:rPr lang="en-US" dirty="0" smtClean="0"/>
              <a:t>CaBr</a:t>
            </a:r>
            <a:r>
              <a:rPr lang="en-US" baseline="-25000" dirty="0" smtClean="0"/>
              <a:t>2</a:t>
            </a:r>
          </a:p>
          <a:p>
            <a:pPr marL="457200" indent="-457200">
              <a:buAutoNum type="arabicPeriod"/>
            </a:pPr>
            <a:r>
              <a:rPr lang="en-US" dirty="0" smtClean="0"/>
              <a:t>Na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</a:p>
          <a:p>
            <a:pPr marL="457200" indent="-457200">
              <a:buAutoNum type="arabicPeriod"/>
            </a:pPr>
            <a:r>
              <a:rPr lang="en-US" dirty="0" smtClean="0"/>
              <a:t>COF2</a:t>
            </a:r>
            <a:endParaRPr lang="en-US" baseline="-25000" dirty="0" smtClean="0"/>
          </a:p>
          <a:p>
            <a:pPr marL="457200" indent="-457200">
              <a:buAutoNum type="arabicPeriod"/>
            </a:pPr>
            <a:r>
              <a:rPr lang="en-US" dirty="0" smtClean="0"/>
              <a:t>Compare the bond lengths of C-O and C-F in the molecule COF</a:t>
            </a:r>
            <a:r>
              <a:rPr lang="en-US" baseline="-25000" dirty="0" smtClean="0"/>
              <a:t>2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972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211</TotalTime>
  <Words>142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Ion</vt:lpstr>
      <vt:lpstr>Bonding</vt:lpstr>
      <vt:lpstr>Drawing Covalent Bonds (Resonance Structures)</vt:lpstr>
      <vt:lpstr>Drawing Covalent Bonds (Polyatomic Ions)</vt:lpstr>
      <vt:lpstr>HW7.5</vt:lpstr>
    </vt:vector>
  </TitlesOfParts>
  <Company>Hamilton Southeastern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</dc:title>
  <dc:creator>Richardson, Alan</dc:creator>
  <cp:lastModifiedBy>Richardson, Alan</cp:lastModifiedBy>
  <cp:revision>20</cp:revision>
  <dcterms:created xsi:type="dcterms:W3CDTF">2017-10-31T22:20:40Z</dcterms:created>
  <dcterms:modified xsi:type="dcterms:W3CDTF">2017-11-08T12:26:23Z</dcterms:modified>
</cp:coreProperties>
</file>