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4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-63720" y="579352"/>
            <a:ext cx="9802674" cy="6908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Use the following steps to write the Lewis dot diagram for a covalent bond. </a:t>
            </a:r>
            <a:br>
              <a:rPr lang="en-US" dirty="0" smtClean="0"/>
            </a:br>
            <a:r>
              <a:rPr lang="en-US" dirty="0" smtClean="0"/>
              <a:t>We will use water as an example.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1" y="0"/>
            <a:ext cx="9404723" cy="865909"/>
          </a:xfrm>
        </p:spPr>
        <p:txBody>
          <a:bodyPr/>
          <a:lstStyle/>
          <a:p>
            <a:r>
              <a:rPr lang="en-US" dirty="0" smtClean="0"/>
              <a:t>Drawing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764" y="2206244"/>
            <a:ext cx="1956461" cy="612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2+2+8=12</a:t>
            </a:r>
          </a:p>
        </p:txBody>
      </p:sp>
      <p:pic>
        <p:nvPicPr>
          <p:cNvPr id="11266" name="Picture 2" descr="Image result for dot structure for hydro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05"/>
          <a:stretch/>
        </p:blipFill>
        <p:spPr bwMode="auto">
          <a:xfrm>
            <a:off x="9755145" y="1351410"/>
            <a:ext cx="475436" cy="60021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" name="Picture 2" descr="Image result for dot structure for hydro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05"/>
          <a:stretch/>
        </p:blipFill>
        <p:spPr bwMode="auto">
          <a:xfrm>
            <a:off x="10508672" y="1321462"/>
            <a:ext cx="475436" cy="60021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268" name="Picture 4" descr="Image result for dot structure for oxy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691" y="1199239"/>
            <a:ext cx="858982" cy="84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080764" y="2746216"/>
            <a:ext cx="1956461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1+1+6=8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27175" y="4095701"/>
            <a:ext cx="1956461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4/2=2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241078" y="3383874"/>
            <a:ext cx="1956461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12-8=4</a:t>
            </a:r>
          </a:p>
        </p:txBody>
      </p:sp>
      <p:pic>
        <p:nvPicPr>
          <p:cNvPr id="11270" name="Picture 6" descr="Image result for water dot structu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3" t="26029" r="19026" b="28449"/>
          <a:stretch/>
        </p:blipFill>
        <p:spPr bwMode="auto">
          <a:xfrm>
            <a:off x="10149175" y="4889867"/>
            <a:ext cx="1399309" cy="48490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2" name="Picture 6" descr="Image result for water dot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145" y="5601694"/>
            <a:ext cx="2219294" cy="1065262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Rectangle 3"/>
          <p:cNvSpPr/>
          <p:nvPr/>
        </p:nvSpPr>
        <p:spPr>
          <a:xfrm>
            <a:off x="10575588" y="5601694"/>
            <a:ext cx="635866" cy="2574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530896" y="6409458"/>
            <a:ext cx="635866" cy="2574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7163" y="1321463"/>
            <a:ext cx="9357981" cy="9691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write the Lewis dot diagram for each element present.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7162" y="3351698"/>
            <a:ext cx="9802674" cy="90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d. Subtract the actual number of electrons from the number needed. This is the number of electrons to be shared (bonded).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7162" y="1907890"/>
            <a:ext cx="8230534" cy="10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b. Determine how many total electrons are needed to have 8 valance electrons (2 for H) for each atom.</a:t>
            </a:r>
            <a:br>
              <a:rPr lang="en-US" dirty="0" smtClean="0"/>
            </a:b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97162" y="2763507"/>
            <a:ext cx="8164948" cy="879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c. Count how many valance electrons there actually are.</a:t>
            </a:r>
            <a:br>
              <a:rPr lang="en-US" dirty="0" smtClean="0"/>
            </a:b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13353" y="4179885"/>
            <a:ext cx="9802674" cy="965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e. Divide the number of shared electrons by 2 to determine the number of bonds. (2 electrons per bond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13353" y="5805705"/>
            <a:ext cx="9220644" cy="86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g. Be sure each atom has 8 valance electrons (Except H, which only needs 2) by placing pairs of electron dots around the atoms.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7162" y="4930020"/>
            <a:ext cx="9802674" cy="752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f. Write the least electronegative element in the middle with the appropriate number of bonds to it (H will always be outside).</a:t>
            </a:r>
          </a:p>
        </p:txBody>
      </p:sp>
    </p:spTree>
    <p:extLst>
      <p:ext uri="{BB962C8B-B14F-4D97-AF65-F5344CB8AC3E}">
        <p14:creationId xmlns:p14="http://schemas.microsoft.com/office/powerpoint/2010/main" val="183407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4" grpId="0" animBg="1"/>
      <p:bldP spid="4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-124691"/>
            <a:ext cx="9404723" cy="1977939"/>
          </a:xfrm>
        </p:spPr>
        <p:txBody>
          <a:bodyPr/>
          <a:lstStyle/>
          <a:p>
            <a:r>
              <a:rPr lang="en-US" dirty="0" smtClean="0"/>
              <a:t>Drawing Covalent Bonds</a:t>
            </a:r>
            <a:br>
              <a:rPr lang="en-US" dirty="0" smtClean="0"/>
            </a:br>
            <a:r>
              <a:rPr lang="en-US" dirty="0" smtClean="0"/>
              <a:t>(Multiple Bonds)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28573"/>
            <a:ext cx="1231179" cy="5101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Ex: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12290" name="Picture 2" descr="Image result for carbon do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38" y="1853248"/>
            <a:ext cx="815617" cy="81561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290" y="1874269"/>
            <a:ext cx="859611" cy="841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336" y="1827544"/>
            <a:ext cx="859611" cy="84132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80440" y="3139276"/>
            <a:ext cx="2807887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Need: 8+8+8=24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0440" y="3583983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Have: 4+6+6=16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0440" y="4069395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Share: 24-16=8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0440" y="4554807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Bond: 8/2=4 bonds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92025" y="5232537"/>
            <a:ext cx="2339543" cy="1313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HINT: The element named first usually has the lowest electronegativity</a:t>
            </a:r>
            <a:endParaRPr lang="en-US" baseline="-25000" dirty="0"/>
          </a:p>
        </p:txBody>
      </p:sp>
      <p:pic>
        <p:nvPicPr>
          <p:cNvPr id="12292" name="Picture 4" descr="Image result for carbon dioxide dot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336" y="5525631"/>
            <a:ext cx="2426453" cy="76433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3" name="Rectangle 12"/>
          <p:cNvSpPr/>
          <p:nvPr/>
        </p:nvSpPr>
        <p:spPr>
          <a:xfrm>
            <a:off x="4957570" y="5525629"/>
            <a:ext cx="545219" cy="1287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66923" y="6161215"/>
            <a:ext cx="635866" cy="1287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76335" y="5525630"/>
            <a:ext cx="567410" cy="1287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76335" y="6161215"/>
            <a:ext cx="535213" cy="1287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46448" y="5525629"/>
            <a:ext cx="545219" cy="7643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19513" y="5525629"/>
            <a:ext cx="545219" cy="7643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250835" y="4912951"/>
            <a:ext cx="2339543" cy="131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Triple bonds are the strongest and shortest of covalent bonds.</a:t>
            </a:r>
            <a:endParaRPr lang="en-US" baseline="-250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984566" y="1411735"/>
            <a:ext cx="1231179" cy="510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Ex: 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0100601" y="1827544"/>
            <a:ext cx="985323" cy="852664"/>
            <a:chOff x="7529945" y="2132255"/>
            <a:chExt cx="1274619" cy="1007021"/>
          </a:xfrm>
        </p:grpSpPr>
        <p:grpSp>
          <p:nvGrpSpPr>
            <p:cNvPr id="27" name="Group 26"/>
            <p:cNvGrpSpPr/>
            <p:nvPr/>
          </p:nvGrpSpPr>
          <p:grpSpPr>
            <a:xfrm>
              <a:off x="7529945" y="2132255"/>
              <a:ext cx="1274619" cy="1007021"/>
              <a:chOff x="7065817" y="1184037"/>
              <a:chExt cx="1274619" cy="1007021"/>
            </a:xfrm>
          </p:grpSpPr>
          <p:pic>
            <p:nvPicPr>
              <p:cNvPr id="29" name="Picture 6" descr="Image result for nitrogen dot diagram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500" t="41264" r="30682"/>
              <a:stretch/>
            </p:blipFill>
            <p:spPr bwMode="auto">
              <a:xfrm>
                <a:off x="7065817" y="1184037"/>
                <a:ext cx="1274619" cy="10070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6" descr="Image result for nitrogen dot diagram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773" t="55167" r="58409" b="8873"/>
              <a:stretch/>
            </p:blipFill>
            <p:spPr bwMode="auto">
              <a:xfrm>
                <a:off x="7978799" y="1437668"/>
                <a:ext cx="207819" cy="616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8" name="Picture 6" descr="Image result for nitrogen dot diagram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272" t="59791" r="34546" b="13946"/>
            <a:stretch/>
          </p:blipFill>
          <p:spPr bwMode="auto">
            <a:xfrm>
              <a:off x="7714071" y="2470937"/>
              <a:ext cx="249382" cy="450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/>
          <p:cNvGrpSpPr/>
          <p:nvPr/>
        </p:nvGrpSpPr>
        <p:grpSpPr>
          <a:xfrm>
            <a:off x="8758174" y="1847577"/>
            <a:ext cx="985323" cy="852664"/>
            <a:chOff x="7529945" y="2132255"/>
            <a:chExt cx="1274619" cy="1007021"/>
          </a:xfrm>
        </p:grpSpPr>
        <p:grpSp>
          <p:nvGrpSpPr>
            <p:cNvPr id="32" name="Group 31"/>
            <p:cNvGrpSpPr/>
            <p:nvPr/>
          </p:nvGrpSpPr>
          <p:grpSpPr>
            <a:xfrm>
              <a:off x="7529945" y="2132255"/>
              <a:ext cx="1274619" cy="1007021"/>
              <a:chOff x="7065817" y="1184037"/>
              <a:chExt cx="1274619" cy="1007021"/>
            </a:xfrm>
          </p:grpSpPr>
          <p:pic>
            <p:nvPicPr>
              <p:cNvPr id="34" name="Picture 6" descr="Image result for nitrogen dot diagram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500" t="41264" r="30682"/>
              <a:stretch/>
            </p:blipFill>
            <p:spPr bwMode="auto">
              <a:xfrm>
                <a:off x="7065817" y="1184037"/>
                <a:ext cx="1274619" cy="10070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6" descr="Image result for nitrogen dot diagram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773" t="55167" r="58409" b="8873"/>
              <a:stretch/>
            </p:blipFill>
            <p:spPr bwMode="auto">
              <a:xfrm>
                <a:off x="7978799" y="1437668"/>
                <a:ext cx="207819" cy="616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3" name="Picture 6" descr="Image result for nitrogen dot diagram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272" t="59791" r="34546" b="13946"/>
            <a:stretch/>
          </p:blipFill>
          <p:spPr bwMode="auto">
            <a:xfrm>
              <a:off x="7714071" y="2470937"/>
              <a:ext cx="249382" cy="450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8105165" y="3076761"/>
            <a:ext cx="2807887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Need: 8+8=16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122110" y="3481497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Have: 5+5=10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112612" y="3938858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Share: 16-10=6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130073" y="4403461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Bond: 6/2=3 bonds</a:t>
            </a:r>
          </a:p>
        </p:txBody>
      </p:sp>
      <p:pic>
        <p:nvPicPr>
          <p:cNvPr id="12296" name="Picture 8" descr="Image result for nitrogen dot diagra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52"/>
          <a:stretch/>
        </p:blipFill>
        <p:spPr bwMode="auto">
          <a:xfrm>
            <a:off x="6718977" y="5412691"/>
            <a:ext cx="1905000" cy="69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Image result for nitrogen dot diagra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5" t="1" r="12508" b="64493"/>
          <a:stretch/>
        </p:blipFill>
        <p:spPr bwMode="auto">
          <a:xfrm>
            <a:off x="6927167" y="5412691"/>
            <a:ext cx="1461655" cy="67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ontent Placeholder 2"/>
          <p:cNvSpPr txBox="1">
            <a:spLocks/>
          </p:cNvSpPr>
          <p:nvPr/>
        </p:nvSpPr>
        <p:spPr>
          <a:xfrm>
            <a:off x="3695228" y="4042721"/>
            <a:ext cx="2339543" cy="1313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Double bonds are stronger and shorter than single bonds.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5580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36" grpId="0"/>
      <p:bldP spid="37" grpId="0"/>
      <p:bldP spid="38" grpId="0"/>
      <p:bldP spid="39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3" y="61654"/>
            <a:ext cx="1844047" cy="956263"/>
          </a:xfrm>
        </p:spPr>
        <p:txBody>
          <a:bodyPr/>
          <a:lstStyle/>
          <a:p>
            <a:r>
              <a:rPr lang="en-US" dirty="0" smtClean="0"/>
              <a:t>HW7.4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19" y="61654"/>
            <a:ext cx="4854665" cy="11906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Tuesday, Nov 7</a:t>
            </a:r>
            <a:br>
              <a:rPr lang="en-US" dirty="0" smtClean="0"/>
            </a:br>
            <a:r>
              <a:rPr lang="en-US" dirty="0" smtClean="0"/>
              <a:t>Due: Wednesday, Nov 8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8783" y="1111200"/>
            <a:ext cx="11971459" cy="566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Draw the Lewis structures for the following bonded elements: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</a:p>
          <a:p>
            <a:pPr marL="457200" indent="-457200">
              <a:buAutoNum type="arabi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457200" indent="-457200">
              <a:buAutoNum type="arabicPeriod"/>
            </a:pPr>
            <a:r>
              <a:rPr lang="en-US" dirty="0" smtClean="0"/>
              <a:t>Cl</a:t>
            </a:r>
            <a:r>
              <a:rPr lang="en-US" baseline="-25000" dirty="0" smtClean="0"/>
              <a:t>2</a:t>
            </a:r>
          </a:p>
          <a:p>
            <a:pPr marL="457200" indent="-457200">
              <a:buAutoNum type="arabicPeriod"/>
            </a:pP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pPr marL="457200" indent="-457200">
              <a:buAutoNum type="arabicPeriod"/>
            </a:pPr>
            <a:r>
              <a:rPr lang="en-US" dirty="0" smtClean="0"/>
              <a:t>CH</a:t>
            </a:r>
            <a:r>
              <a:rPr lang="en-US" baseline="-25000" dirty="0" smtClean="0"/>
              <a:t>4</a:t>
            </a:r>
          </a:p>
          <a:p>
            <a:pPr marL="457200" indent="-457200">
              <a:buAutoNum type="arabicPeriod"/>
            </a:pPr>
            <a:r>
              <a:rPr lang="en-US" dirty="0" smtClean="0"/>
              <a:t>HF</a:t>
            </a:r>
          </a:p>
          <a:p>
            <a:pPr marL="457200" indent="-457200">
              <a:buAutoNum type="arabicPeriod"/>
            </a:pPr>
            <a:r>
              <a:rPr lang="en-US" dirty="0" smtClean="0"/>
              <a:t>NBr</a:t>
            </a:r>
            <a:r>
              <a:rPr lang="en-US" baseline="-25000" dirty="0" smtClean="0"/>
              <a:t>3</a:t>
            </a:r>
          </a:p>
          <a:p>
            <a:pPr marL="457200" indent="-457200">
              <a:buAutoNum type="arabicPeriod"/>
            </a:pPr>
            <a:r>
              <a:rPr lang="en-US" dirty="0" smtClean="0"/>
              <a:t>CCl</a:t>
            </a:r>
            <a:r>
              <a:rPr lang="en-US" baseline="-25000" dirty="0" smtClean="0"/>
              <a:t>4</a:t>
            </a:r>
          </a:p>
          <a:p>
            <a:pPr marL="457200" indent="-457200">
              <a:buAutoNum type="arabicPeriod"/>
            </a:pP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457200" indent="-457200">
              <a:buAutoNum type="arabicPeriod"/>
            </a:pPr>
            <a:r>
              <a:rPr lang="en-US" dirty="0" smtClean="0"/>
              <a:t>PI</a:t>
            </a:r>
            <a:r>
              <a:rPr lang="en-US" baseline="-25000" dirty="0" smtClean="0"/>
              <a:t>3</a:t>
            </a:r>
          </a:p>
          <a:p>
            <a:pPr marL="457200" indent="-457200">
              <a:buAutoNum type="arabicPeriod"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marL="457200" indent="-457200">
              <a:buAutoNum type="arabicPeriod"/>
            </a:pPr>
            <a:r>
              <a:rPr lang="en-US" dirty="0" smtClean="0"/>
              <a:t>HCN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23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270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Bonding</vt:lpstr>
      <vt:lpstr>Drawing Covalent Bonds</vt:lpstr>
      <vt:lpstr>Drawing Covalent Bonds (Multiple Bonds)</vt:lpstr>
      <vt:lpstr>HW7.4</vt:lpstr>
    </vt:vector>
  </TitlesOfParts>
  <Company>Hamilton Southeastern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Richardson, Alan</dc:creator>
  <cp:lastModifiedBy>Richardson, Alan</cp:lastModifiedBy>
  <cp:revision>19</cp:revision>
  <dcterms:created xsi:type="dcterms:W3CDTF">2017-10-31T22:20:40Z</dcterms:created>
  <dcterms:modified xsi:type="dcterms:W3CDTF">2017-11-07T11:55:24Z</dcterms:modified>
</cp:coreProperties>
</file>