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8" r:id="rId4"/>
    <p:sldId id="277" r:id="rId5"/>
    <p:sldId id="269" r:id="rId6"/>
    <p:sldId id="27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p:scale>
          <a:sx n="66" d="100"/>
          <a:sy n="66" d="100"/>
        </p:scale>
        <p:origin x="36" y="8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Bonding</a:t>
            </a:r>
            <a:endParaRPr lang="en-US" dirty="0"/>
          </a:p>
        </p:txBody>
      </p:sp>
      <p:sp>
        <p:nvSpPr>
          <p:cNvPr id="3" name="Subtitle 2"/>
          <p:cNvSpPr>
            <a:spLocks noGrp="1"/>
          </p:cNvSpPr>
          <p:nvPr>
            <p:ph type="subTitle" idx="1"/>
          </p:nvPr>
        </p:nvSpPr>
        <p:spPr/>
        <p:txBody>
          <a:bodyPr/>
          <a:lstStyle/>
          <a:p>
            <a:r>
              <a:rPr lang="en-US" dirty="0" smtClean="0"/>
              <a:t>Unit 7</a:t>
            </a:r>
            <a:endParaRPr lang="en-US" dirty="0"/>
          </a:p>
        </p:txBody>
      </p:sp>
    </p:spTree>
    <p:extLst>
      <p:ext uri="{BB962C8B-B14F-4D97-AF65-F5344CB8AC3E}">
        <p14:creationId xmlns:p14="http://schemas.microsoft.com/office/powerpoint/2010/main" val="691742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7639" t="4327" r="46089" b="71188"/>
          <a:stretch/>
        </p:blipFill>
        <p:spPr>
          <a:xfrm>
            <a:off x="8440931" y="3526155"/>
            <a:ext cx="1660241" cy="922357"/>
          </a:xfrm>
          <a:prstGeom prst="rect">
            <a:avLst/>
          </a:prstGeom>
        </p:spPr>
      </p:pic>
      <p:pic>
        <p:nvPicPr>
          <p:cNvPr id="6" name="Picture 5"/>
          <p:cNvPicPr>
            <a:picLocks noChangeAspect="1"/>
          </p:cNvPicPr>
          <p:nvPr/>
        </p:nvPicPr>
        <p:blipFill rotWithShape="1">
          <a:blip r:embed="rId2"/>
          <a:srcRect l="7639" t="4327" r="46089" b="71188"/>
          <a:stretch/>
        </p:blipFill>
        <p:spPr>
          <a:xfrm>
            <a:off x="9346055" y="2675078"/>
            <a:ext cx="1660241" cy="922357"/>
          </a:xfrm>
          <a:prstGeom prst="rect">
            <a:avLst/>
          </a:prstGeom>
        </p:spPr>
      </p:pic>
      <p:pic>
        <p:nvPicPr>
          <p:cNvPr id="17" name="Picture 16"/>
          <p:cNvPicPr>
            <a:picLocks noChangeAspect="1"/>
          </p:cNvPicPr>
          <p:nvPr/>
        </p:nvPicPr>
        <p:blipFill rotWithShape="1">
          <a:blip r:embed="rId2"/>
          <a:srcRect l="7639" t="4327" r="46089" b="71188"/>
          <a:stretch/>
        </p:blipFill>
        <p:spPr>
          <a:xfrm>
            <a:off x="7758545" y="2667765"/>
            <a:ext cx="1660241" cy="922357"/>
          </a:xfrm>
          <a:prstGeom prst="rect">
            <a:avLst/>
          </a:prstGeom>
        </p:spPr>
      </p:pic>
      <p:pic>
        <p:nvPicPr>
          <p:cNvPr id="16" name="Picture 15"/>
          <p:cNvPicPr>
            <a:picLocks noChangeAspect="1"/>
          </p:cNvPicPr>
          <p:nvPr/>
        </p:nvPicPr>
        <p:blipFill rotWithShape="1">
          <a:blip r:embed="rId2"/>
          <a:srcRect l="7639" t="4327" r="46089" b="71188"/>
          <a:stretch/>
        </p:blipFill>
        <p:spPr>
          <a:xfrm>
            <a:off x="8481406" y="1766136"/>
            <a:ext cx="1660241" cy="922357"/>
          </a:xfrm>
          <a:prstGeom prst="rect">
            <a:avLst/>
          </a:prstGeom>
        </p:spPr>
      </p:pic>
      <p:pic>
        <p:nvPicPr>
          <p:cNvPr id="11" name="Picture 2" descr="Image result for crystal lat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917" y="1917785"/>
            <a:ext cx="2827947" cy="2686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5489" y="19260"/>
            <a:ext cx="9404723" cy="1400530"/>
          </a:xfrm>
        </p:spPr>
        <p:txBody>
          <a:bodyPr/>
          <a:lstStyle/>
          <a:p>
            <a:r>
              <a:rPr lang="en-US" dirty="0" smtClean="0"/>
              <a:t>Properties of Ionic Compounds</a:t>
            </a:r>
            <a:endParaRPr lang="en-US" dirty="0"/>
          </a:p>
        </p:txBody>
      </p:sp>
      <p:sp>
        <p:nvSpPr>
          <p:cNvPr id="3" name="Content Placeholder 2"/>
          <p:cNvSpPr>
            <a:spLocks noGrp="1"/>
          </p:cNvSpPr>
          <p:nvPr>
            <p:ph idx="1"/>
          </p:nvPr>
        </p:nvSpPr>
        <p:spPr>
          <a:xfrm>
            <a:off x="271462" y="674516"/>
            <a:ext cx="8946541" cy="2900536"/>
          </a:xfrm>
        </p:spPr>
        <p:txBody>
          <a:bodyPr/>
          <a:lstStyle/>
          <a:p>
            <a:r>
              <a:rPr lang="en-US" dirty="0" smtClean="0"/>
              <a:t>In an ionic compound,  large numbers of positive and negative ions exist together in a ratio determined by the number of electrons transferred from the metal atom to the nonmetal atom.</a:t>
            </a:r>
          </a:p>
          <a:p>
            <a:r>
              <a:rPr lang="en-US" dirty="0" smtClean="0"/>
              <a:t>Each sodium ion is bonded with six chloride ions. And</a:t>
            </a:r>
            <a:br>
              <a:rPr lang="en-US" dirty="0" smtClean="0"/>
            </a:br>
            <a:r>
              <a:rPr lang="en-US" dirty="0" smtClean="0"/>
              <a:t>each chloride is bonded to six sodium ions in what is</a:t>
            </a:r>
            <a:br>
              <a:rPr lang="en-US" dirty="0" smtClean="0"/>
            </a:br>
            <a:r>
              <a:rPr lang="en-US" dirty="0" smtClean="0"/>
              <a:t>called the crystal lattice.</a:t>
            </a:r>
          </a:p>
        </p:txBody>
      </p:sp>
      <p:pic>
        <p:nvPicPr>
          <p:cNvPr id="3074" name="Picture 2" descr="Image result for crystal lat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761" y="2209184"/>
            <a:ext cx="2827947" cy="2686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453745" y="5102733"/>
            <a:ext cx="4211782" cy="21272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In the case of </a:t>
            </a:r>
            <a:r>
              <a:rPr lang="en-US" dirty="0" err="1" smtClean="0"/>
              <a:t>NaCl</a:t>
            </a:r>
            <a:r>
              <a:rPr lang="en-US" dirty="0" smtClean="0"/>
              <a:t>, there is no such thing as 1 Na and 1 Cl. Which one would it be?</a:t>
            </a:r>
          </a:p>
          <a:p>
            <a:pPr marL="0" indent="0">
              <a:buNone/>
            </a:pPr>
            <a:r>
              <a:rPr lang="en-US" dirty="0" smtClean="0"/>
              <a:t>Rather it is a 1:1 </a:t>
            </a:r>
            <a:r>
              <a:rPr lang="en-US" i="1" dirty="0" smtClean="0"/>
              <a:t>ratio</a:t>
            </a:r>
            <a:r>
              <a:rPr lang="en-US" dirty="0" smtClean="0"/>
              <a:t>.</a:t>
            </a:r>
            <a:endParaRPr lang="en-US" dirty="0"/>
          </a:p>
        </p:txBody>
      </p:sp>
      <p:sp>
        <p:nvSpPr>
          <p:cNvPr id="9" name="Content Placeholder 2"/>
          <p:cNvSpPr txBox="1">
            <a:spLocks/>
          </p:cNvSpPr>
          <p:nvPr/>
        </p:nvSpPr>
        <p:spPr>
          <a:xfrm>
            <a:off x="203345" y="2763983"/>
            <a:ext cx="7416656" cy="40940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Due to the strength of the crystal lattice structure, ionic compounds have:</a:t>
            </a:r>
          </a:p>
          <a:p>
            <a:pPr lvl="1"/>
            <a:r>
              <a:rPr lang="en-US" dirty="0" smtClean="0"/>
              <a:t>High melting points (solids at room temperature)</a:t>
            </a:r>
          </a:p>
          <a:p>
            <a:pPr lvl="1"/>
            <a:r>
              <a:rPr lang="en-US" dirty="0" smtClean="0"/>
              <a:t>High boiling points</a:t>
            </a:r>
          </a:p>
          <a:p>
            <a:pPr lvl="1"/>
            <a:r>
              <a:rPr lang="en-US" dirty="0" smtClean="0"/>
              <a:t>High hardness</a:t>
            </a:r>
          </a:p>
          <a:p>
            <a:pPr lvl="1"/>
            <a:r>
              <a:rPr lang="en-US" dirty="0" smtClean="0"/>
              <a:t>High conductivity when dissolved or melted</a:t>
            </a:r>
          </a:p>
          <a:p>
            <a:pPr lvl="1"/>
            <a:r>
              <a:rPr lang="en-US" dirty="0" smtClean="0"/>
              <a:t>Shatter when force is applied</a:t>
            </a:r>
          </a:p>
        </p:txBody>
      </p:sp>
      <p:pic>
        <p:nvPicPr>
          <p:cNvPr id="3076" name="Picture 4" descr="Image result for hammer to ionic b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89" y="5474716"/>
            <a:ext cx="5921900" cy="13832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rystal lat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786" y="2500583"/>
            <a:ext cx="2827947" cy="2686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rystal lat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942" y="522187"/>
            <a:ext cx="2827947" cy="2686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rystal lat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8786" y="793050"/>
            <a:ext cx="2827947" cy="268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fad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fade">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xEl>
                                              <p:pRg st="3" end="3"/>
                                            </p:txEl>
                                          </p:spTgt>
                                        </p:tgtEl>
                                        <p:attrNameLst>
                                          <p:attrName>style.visibility</p:attrName>
                                        </p:attrNameLst>
                                      </p:cBhvr>
                                      <p:to>
                                        <p:strVal val="visible"/>
                                      </p:to>
                                    </p:set>
                                    <p:animEffect transition="in" filter="fade">
                                      <p:cBhvr>
                                        <p:cTn id="82" dur="500"/>
                                        <p:tgtEl>
                                          <p:spTgt spid="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4" end="4"/>
                                            </p:txEl>
                                          </p:spTgt>
                                        </p:tgtEl>
                                        <p:attrNameLst>
                                          <p:attrName>style.visibility</p:attrName>
                                        </p:attrNameLst>
                                      </p:cBhvr>
                                      <p:to>
                                        <p:strVal val="visible"/>
                                      </p:to>
                                    </p:set>
                                    <p:animEffect transition="in" filter="fade">
                                      <p:cBhvr>
                                        <p:cTn id="87" dur="500"/>
                                        <p:tgtEl>
                                          <p:spTgt spid="9">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xEl>
                                              <p:pRg st="5" end="5"/>
                                            </p:txEl>
                                          </p:spTgt>
                                        </p:tgtEl>
                                        <p:attrNameLst>
                                          <p:attrName>style.visibility</p:attrName>
                                        </p:attrNameLst>
                                      </p:cBhvr>
                                      <p:to>
                                        <p:strVal val="visible"/>
                                      </p:to>
                                    </p:set>
                                    <p:animEffect transition="in" filter="fade">
                                      <p:cBhvr>
                                        <p:cTn id="92" dur="500"/>
                                        <p:tgtEl>
                                          <p:spTgt spid="9">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76"/>
                                        </p:tgtEl>
                                        <p:attrNameLst>
                                          <p:attrName>style.visibility</p:attrName>
                                        </p:attrNameLst>
                                      </p:cBhvr>
                                      <p:to>
                                        <p:strVal val="visible"/>
                                      </p:to>
                                    </p:set>
                                    <p:animEffect transition="in" filter="fade">
                                      <p:cBhvr>
                                        <p:cTn id="9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Metallic Bonds</a:t>
            </a:r>
            <a:endParaRPr lang="en-US" dirty="0"/>
          </a:p>
        </p:txBody>
      </p:sp>
      <p:sp>
        <p:nvSpPr>
          <p:cNvPr id="3" name="Content Placeholder 2"/>
          <p:cNvSpPr>
            <a:spLocks noGrp="1"/>
          </p:cNvSpPr>
          <p:nvPr>
            <p:ph idx="1"/>
          </p:nvPr>
        </p:nvSpPr>
        <p:spPr>
          <a:xfrm>
            <a:off x="562985" y="1283991"/>
            <a:ext cx="11012488" cy="1424573"/>
          </a:xfrm>
        </p:spPr>
        <p:txBody>
          <a:bodyPr/>
          <a:lstStyle/>
          <a:p>
            <a:r>
              <a:rPr lang="en-US" dirty="0" smtClean="0"/>
              <a:t>When two metal elements bond, they do not lose their valance electrons, nor do they share their valance electrons. Instead, they outer energy levels of the metal atoms overlap. This unique arrangement is described as the ‘electron sea’.</a:t>
            </a:r>
            <a:endParaRPr lang="en-US" dirty="0"/>
          </a:p>
        </p:txBody>
      </p:sp>
      <p:pic>
        <p:nvPicPr>
          <p:cNvPr id="1026" name="Picture 2" descr="Image result for metallic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775" y="2612252"/>
            <a:ext cx="3597998" cy="20559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925842" y="2764449"/>
            <a:ext cx="2354387" cy="4867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2">
                    <a:lumMod val="40000"/>
                    <a:lumOff val="60000"/>
                  </a:schemeClr>
                </a:solidFill>
              </a:rPr>
              <a:t>Metal Ion</a:t>
            </a:r>
            <a:endParaRPr lang="en-US" dirty="0">
              <a:solidFill>
                <a:schemeClr val="bg2">
                  <a:lumMod val="40000"/>
                  <a:lumOff val="60000"/>
                </a:schemeClr>
              </a:solidFill>
            </a:endParaRPr>
          </a:p>
        </p:txBody>
      </p:sp>
      <p:cxnSp>
        <p:nvCxnSpPr>
          <p:cNvPr id="6" name="Straight Arrow Connector 5"/>
          <p:cNvCxnSpPr/>
          <p:nvPr/>
        </p:nvCxnSpPr>
        <p:spPr>
          <a:xfrm>
            <a:off x="2334638" y="3007824"/>
            <a:ext cx="160506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34638" y="3007824"/>
            <a:ext cx="1605064" cy="74705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925841" y="3968188"/>
            <a:ext cx="2354387" cy="4867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bg1"/>
                </a:solidFill>
              </a:rPr>
              <a:t>Sea of Electrons</a:t>
            </a:r>
            <a:endParaRPr lang="en-US" dirty="0">
              <a:solidFill>
                <a:schemeClr val="bg1"/>
              </a:solidFill>
            </a:endParaRPr>
          </a:p>
        </p:txBody>
      </p:sp>
      <p:cxnSp>
        <p:nvCxnSpPr>
          <p:cNvPr id="18" name="Straight Arrow Connector 17"/>
          <p:cNvCxnSpPr/>
          <p:nvPr/>
        </p:nvCxnSpPr>
        <p:spPr>
          <a:xfrm flipV="1">
            <a:off x="3054485" y="4010204"/>
            <a:ext cx="1031132" cy="201359"/>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1483869" y="4976738"/>
            <a:ext cx="11012488" cy="7798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smtClean="0">
                <a:solidFill>
                  <a:srgbClr val="FFFF00"/>
                </a:solidFill>
              </a:rPr>
              <a:t>Ag: 1s</a:t>
            </a:r>
            <a:r>
              <a:rPr lang="en-US" sz="3200" b="1" baseline="30000" dirty="0" smtClean="0">
                <a:solidFill>
                  <a:srgbClr val="FFFF00"/>
                </a:solidFill>
              </a:rPr>
              <a:t>2</a:t>
            </a:r>
            <a:r>
              <a:rPr lang="en-US" sz="3200" b="1" dirty="0" smtClean="0">
                <a:solidFill>
                  <a:srgbClr val="FFFF00"/>
                </a:solidFill>
              </a:rPr>
              <a:t>2s</a:t>
            </a:r>
            <a:r>
              <a:rPr lang="en-US" sz="3200" b="1" baseline="30000" dirty="0" smtClean="0">
                <a:solidFill>
                  <a:srgbClr val="FFFF00"/>
                </a:solidFill>
              </a:rPr>
              <a:t>2</a:t>
            </a:r>
            <a:r>
              <a:rPr lang="en-US" sz="3200" b="1" dirty="0" smtClean="0">
                <a:solidFill>
                  <a:srgbClr val="FFFF00"/>
                </a:solidFill>
              </a:rPr>
              <a:t>2p</a:t>
            </a:r>
            <a:r>
              <a:rPr lang="en-US" sz="3200" b="1" baseline="30000" dirty="0" smtClean="0">
                <a:solidFill>
                  <a:srgbClr val="FFFF00"/>
                </a:solidFill>
              </a:rPr>
              <a:t>6</a:t>
            </a:r>
            <a:r>
              <a:rPr lang="en-US" sz="3200" b="1" dirty="0" smtClean="0">
                <a:solidFill>
                  <a:srgbClr val="FFFF00"/>
                </a:solidFill>
              </a:rPr>
              <a:t>3s</a:t>
            </a:r>
            <a:r>
              <a:rPr lang="en-US" sz="3200" b="1" baseline="30000" dirty="0" smtClean="0">
                <a:solidFill>
                  <a:srgbClr val="FFFF00"/>
                </a:solidFill>
              </a:rPr>
              <a:t>2</a:t>
            </a:r>
            <a:r>
              <a:rPr lang="en-US" sz="3200" b="1" dirty="0" smtClean="0">
                <a:solidFill>
                  <a:srgbClr val="FFFF00"/>
                </a:solidFill>
              </a:rPr>
              <a:t>3p</a:t>
            </a:r>
            <a:r>
              <a:rPr lang="en-US" sz="3200" b="1" baseline="30000" dirty="0" smtClean="0">
                <a:solidFill>
                  <a:srgbClr val="FFFF00"/>
                </a:solidFill>
              </a:rPr>
              <a:t>6</a:t>
            </a:r>
            <a:r>
              <a:rPr lang="en-US" sz="3200" b="1" dirty="0" smtClean="0">
                <a:solidFill>
                  <a:srgbClr val="FFFF00"/>
                </a:solidFill>
              </a:rPr>
              <a:t>4s</a:t>
            </a:r>
            <a:r>
              <a:rPr lang="en-US" sz="3200" b="1" baseline="30000" dirty="0" smtClean="0">
                <a:solidFill>
                  <a:srgbClr val="FFFF00"/>
                </a:solidFill>
              </a:rPr>
              <a:t>2</a:t>
            </a:r>
            <a:r>
              <a:rPr lang="en-US" sz="3200" b="1" dirty="0" smtClean="0">
                <a:solidFill>
                  <a:srgbClr val="FFFF00"/>
                </a:solidFill>
              </a:rPr>
              <a:t>3d</a:t>
            </a:r>
            <a:r>
              <a:rPr lang="en-US" sz="3200" b="1" baseline="30000" dirty="0" smtClean="0">
                <a:solidFill>
                  <a:srgbClr val="FFFF00"/>
                </a:solidFill>
              </a:rPr>
              <a:t>10</a:t>
            </a:r>
            <a:r>
              <a:rPr lang="en-US" sz="3200" b="1" dirty="0" smtClean="0">
                <a:solidFill>
                  <a:srgbClr val="FFFF00"/>
                </a:solidFill>
              </a:rPr>
              <a:t>4p</a:t>
            </a:r>
            <a:r>
              <a:rPr lang="en-US" sz="3200" b="1" baseline="30000" dirty="0" smtClean="0">
                <a:solidFill>
                  <a:srgbClr val="FFFF00"/>
                </a:solidFill>
              </a:rPr>
              <a:t>6</a:t>
            </a:r>
            <a:endParaRPr lang="en-US" sz="3200" b="1" baseline="30000" dirty="0">
              <a:solidFill>
                <a:srgbClr val="FFFF00"/>
              </a:solidFill>
            </a:endParaRPr>
          </a:p>
        </p:txBody>
      </p:sp>
      <p:sp>
        <p:nvSpPr>
          <p:cNvPr id="22" name="Content Placeholder 2"/>
          <p:cNvSpPr txBox="1">
            <a:spLocks/>
          </p:cNvSpPr>
          <p:nvPr/>
        </p:nvSpPr>
        <p:spPr>
          <a:xfrm>
            <a:off x="5496128" y="5745123"/>
            <a:ext cx="5622204" cy="10665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smtClean="0">
                <a:solidFill>
                  <a:schemeClr val="accent6"/>
                </a:solidFill>
              </a:rPr>
              <a:t>Valence electrons</a:t>
            </a:r>
          </a:p>
          <a:p>
            <a:pPr marL="0" indent="0">
              <a:buNone/>
            </a:pPr>
            <a:r>
              <a:rPr lang="en-US" sz="3200" b="1" baseline="30000" dirty="0" smtClean="0">
                <a:solidFill>
                  <a:schemeClr val="accent6"/>
                </a:solidFill>
              </a:rPr>
              <a:t>Contributed to the sea of electrons</a:t>
            </a:r>
            <a:endParaRPr lang="en-US" sz="3200" b="1" baseline="30000" dirty="0">
              <a:solidFill>
                <a:schemeClr val="accent6"/>
              </a:solidFill>
            </a:endParaRPr>
          </a:p>
        </p:txBody>
      </p:sp>
      <p:sp>
        <p:nvSpPr>
          <p:cNvPr id="16" name="Pentagon 15"/>
          <p:cNvSpPr/>
          <p:nvPr/>
        </p:nvSpPr>
        <p:spPr>
          <a:xfrm rot="16200000">
            <a:off x="7498204" y="5400082"/>
            <a:ext cx="231475" cy="48151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7277138" y="4993998"/>
            <a:ext cx="1155126" cy="7798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smtClean="0">
                <a:solidFill>
                  <a:schemeClr val="accent6"/>
                </a:solidFill>
              </a:rPr>
              <a:t>5s</a:t>
            </a:r>
            <a:r>
              <a:rPr lang="en-US" sz="3200" b="1" baseline="30000" dirty="0" smtClean="0">
                <a:solidFill>
                  <a:schemeClr val="accent6"/>
                </a:solidFill>
              </a:rPr>
              <a:t>1</a:t>
            </a:r>
            <a:endParaRPr lang="en-US" sz="3200" b="1" baseline="30000" dirty="0">
              <a:solidFill>
                <a:srgbClr val="FFFF00"/>
              </a:solidFill>
            </a:endParaRPr>
          </a:p>
        </p:txBody>
      </p:sp>
      <p:sp>
        <p:nvSpPr>
          <p:cNvPr id="25" name="Content Placeholder 2"/>
          <p:cNvSpPr txBox="1">
            <a:spLocks/>
          </p:cNvSpPr>
          <p:nvPr/>
        </p:nvSpPr>
        <p:spPr>
          <a:xfrm>
            <a:off x="7854701" y="4993997"/>
            <a:ext cx="1162839" cy="7798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smtClean="0">
                <a:solidFill>
                  <a:srgbClr val="FFFF00"/>
                </a:solidFill>
              </a:rPr>
              <a:t>4d</a:t>
            </a:r>
            <a:r>
              <a:rPr lang="en-US" sz="3200" b="1" baseline="30000" dirty="0" smtClean="0">
                <a:solidFill>
                  <a:srgbClr val="FFFF00"/>
                </a:solidFill>
              </a:rPr>
              <a:t>10</a:t>
            </a:r>
            <a:endParaRPr lang="en-US" sz="3200" b="1" baseline="30000" dirty="0">
              <a:solidFill>
                <a:srgbClr val="FFFF00"/>
              </a:solidFill>
            </a:endParaRPr>
          </a:p>
        </p:txBody>
      </p:sp>
      <p:pic>
        <p:nvPicPr>
          <p:cNvPr id="26" name="Picture 2" descr="Image result for metallic bond"/>
          <p:cNvPicPr>
            <a:picLocks noChangeAspect="1" noChangeArrowheads="1"/>
          </p:cNvPicPr>
          <p:nvPr/>
        </p:nvPicPr>
        <p:blipFill rotWithShape="1">
          <a:blip r:embed="rId2">
            <a:extLst>
              <a:ext uri="{28A0092B-C50C-407E-A947-70E740481C1C}">
                <a14:useLocalDpi xmlns:a14="http://schemas.microsoft.com/office/drawing/2010/main" val="0"/>
              </a:ext>
            </a:extLst>
          </a:blip>
          <a:srcRect l="87994" t="67384" r="-323" b="7957"/>
          <a:stretch/>
        </p:blipFill>
        <p:spPr bwMode="auto">
          <a:xfrm>
            <a:off x="4225666" y="5018109"/>
            <a:ext cx="443619" cy="506994"/>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txBox="1">
            <a:spLocks/>
          </p:cNvSpPr>
          <p:nvPr/>
        </p:nvSpPr>
        <p:spPr>
          <a:xfrm>
            <a:off x="758949" y="5742973"/>
            <a:ext cx="5622204" cy="10665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smtClean="0">
                <a:solidFill>
                  <a:schemeClr val="accent4"/>
                </a:solidFill>
              </a:rPr>
              <a:t>Metal ion</a:t>
            </a:r>
          </a:p>
          <a:p>
            <a:pPr marL="0" indent="0">
              <a:buNone/>
            </a:pPr>
            <a:r>
              <a:rPr lang="en-US" sz="3200" b="1" baseline="30000" dirty="0" smtClean="0">
                <a:solidFill>
                  <a:schemeClr val="accent4"/>
                </a:solidFill>
              </a:rPr>
              <a:t>Now </a:t>
            </a:r>
            <a:r>
              <a:rPr lang="en-US" sz="3200" b="1" baseline="30000" dirty="0">
                <a:solidFill>
                  <a:schemeClr val="accent4"/>
                </a:solidFill>
              </a:rPr>
              <a:t>bonds to sea of electrons</a:t>
            </a:r>
          </a:p>
          <a:p>
            <a:pPr marL="0" indent="0">
              <a:buNone/>
            </a:pPr>
            <a:endParaRPr lang="en-US" sz="3200" b="1" dirty="0" smtClean="0">
              <a:solidFill>
                <a:schemeClr val="accent6"/>
              </a:solidFill>
            </a:endParaRPr>
          </a:p>
        </p:txBody>
      </p:sp>
    </p:spTree>
    <p:extLst>
      <p:ext uri="{BB962C8B-B14F-4D97-AF65-F5344CB8AC3E}">
        <p14:creationId xmlns:p14="http://schemas.microsoft.com/office/powerpoint/2010/main" val="21327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fade">
                                      <p:cBhvr>
                                        <p:cTn id="31" dur="500"/>
                                        <p:tgtEl>
                                          <p:spTgt spid="21">
                                            <p:txEl>
                                              <p:pRg st="0" end="0"/>
                                            </p:txEl>
                                          </p:spTgt>
                                        </p:tgtEl>
                                      </p:cBhvr>
                                    </p:animEffect>
                                  </p:childTnLst>
                                </p:cTn>
                              </p:par>
                              <p:par>
                                <p:cTn id="32" presetID="10" presetClass="entr" presetSubtype="0" fill="hold" grpId="3"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fade">
                                      <p:cBhvr>
                                        <p:cTn id="42" dur="500"/>
                                        <p:tgtEl>
                                          <p:spTgt spid="2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xEl>
                                              <p:pRg st="1" end="1"/>
                                            </p:txEl>
                                          </p:spTgt>
                                        </p:tgtEl>
                                        <p:attrNameLst>
                                          <p:attrName>style.visibility</p:attrName>
                                        </p:attrNameLst>
                                      </p:cBhvr>
                                      <p:to>
                                        <p:strVal val="visible"/>
                                      </p:to>
                                    </p:set>
                                    <p:animEffect transition="in" filter="fade">
                                      <p:cBhvr>
                                        <p:cTn id="52" dur="500"/>
                                        <p:tgtEl>
                                          <p:spTgt spid="2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8.33333E-7 -3.7037E-6 L -0.07174 -0.18402 " pathEditMode="relative" rAng="0" ptsTypes="AA">
                                      <p:cBhvr>
                                        <p:cTn id="56" dur="2000" fill="hold"/>
                                        <p:tgtEl>
                                          <p:spTgt spid="24"/>
                                        </p:tgtEl>
                                        <p:attrNameLst>
                                          <p:attrName>ppt_x</p:attrName>
                                          <p:attrName>ppt_y</p:attrName>
                                        </p:attrNameLst>
                                      </p:cBhvr>
                                      <p:rCtr x="-3594" y="-9213"/>
                                    </p:animMotion>
                                  </p:childTnLst>
                                </p:cTn>
                              </p:par>
                              <p:par>
                                <p:cTn id="57" presetID="6" presetClass="emph" presetSubtype="0" fill="hold" grpId="1" nodeType="withEffect">
                                  <p:stCondLst>
                                    <p:cond delay="0"/>
                                  </p:stCondLst>
                                  <p:childTnLst>
                                    <p:animScale>
                                      <p:cBhvr>
                                        <p:cTn id="58" dur="2000" fill="hold"/>
                                        <p:tgtEl>
                                          <p:spTgt spid="24"/>
                                        </p:tgtEl>
                                      </p:cBhvr>
                                      <p:by x="25000" y="25000"/>
                                    </p:animScale>
                                  </p:childTnLst>
                                </p:cTn>
                              </p:par>
                            </p:childTnLst>
                          </p:cTn>
                        </p:par>
                        <p:par>
                          <p:cTn id="59" fill="hold">
                            <p:stCondLst>
                              <p:cond delay="2000"/>
                            </p:stCondLst>
                            <p:childTnLst>
                              <p:par>
                                <p:cTn id="60" presetID="42" presetClass="exit" presetSubtype="0" fill="hold" grpId="2" nodeType="afterEffect">
                                  <p:stCondLst>
                                    <p:cond delay="0"/>
                                  </p:stCondLst>
                                  <p:childTnLst>
                                    <p:animEffect transition="out" filter="fade">
                                      <p:cBhvr>
                                        <p:cTn id="61" dur="1000"/>
                                        <p:tgtEl>
                                          <p:spTgt spid="24"/>
                                        </p:tgtEl>
                                      </p:cBhvr>
                                    </p:animEffect>
                                    <p:anim calcmode="lin" valueType="num">
                                      <p:cBhvr>
                                        <p:cTn id="62" dur="1000"/>
                                        <p:tgtEl>
                                          <p:spTgt spid="24"/>
                                        </p:tgtEl>
                                        <p:attrNameLst>
                                          <p:attrName>ppt_x</p:attrName>
                                        </p:attrNameLst>
                                      </p:cBhvr>
                                      <p:tavLst>
                                        <p:tav tm="0">
                                          <p:val>
                                            <p:strVal val="ppt_x"/>
                                          </p:val>
                                        </p:tav>
                                        <p:tav tm="100000">
                                          <p:val>
                                            <p:strVal val="ppt_x"/>
                                          </p:val>
                                        </p:tav>
                                      </p:tavLst>
                                    </p:anim>
                                    <p:anim calcmode="lin" valueType="num">
                                      <p:cBhvr>
                                        <p:cTn id="63" dur="1000"/>
                                        <p:tgtEl>
                                          <p:spTgt spid="24"/>
                                        </p:tgtEl>
                                        <p:attrNameLst>
                                          <p:attrName>ppt_y</p:attrName>
                                        </p:attrNameLst>
                                      </p:cBhvr>
                                      <p:tavLst>
                                        <p:tav tm="0">
                                          <p:val>
                                            <p:strVal val="ppt_y"/>
                                          </p:val>
                                        </p:tav>
                                        <p:tav tm="100000">
                                          <p:val>
                                            <p:strVal val="ppt_y+.1"/>
                                          </p:val>
                                        </p:tav>
                                      </p:tavLst>
                                    </p:anim>
                                    <p:set>
                                      <p:cBhvr>
                                        <p:cTn id="64" dur="1" fill="hold">
                                          <p:stCondLst>
                                            <p:cond delay="999"/>
                                          </p:stCondLst>
                                        </p:cTn>
                                        <p:tgtEl>
                                          <p:spTgt spid="2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4.16667E-7 -3.7037E-7 L -8.33333E-7 4.44444E-6 " pathEditMode="relative" rAng="0" ptsTypes="AA">
                                      <p:cBhvr>
                                        <p:cTn id="68" dur="2000" fill="hold"/>
                                        <p:tgtEl>
                                          <p:spTgt spid="25">
                                            <p:txEl>
                                              <p:pRg st="0" end="0"/>
                                            </p:txEl>
                                          </p:spTgt>
                                        </p:tgtEl>
                                        <p:attrNameLst>
                                          <p:attrName>ppt_x</p:attrName>
                                          <p:attrName>ppt_y</p:attrName>
                                        </p:attrNameLst>
                                      </p:cBhvr>
                                      <p:rCtr x="-2174" y="810"/>
                                    </p:animMotion>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0" nodeType="clickEffect">
                                  <p:stCondLst>
                                    <p:cond delay="0"/>
                                  </p:stCondLst>
                                  <p:childTnLst>
                                    <p:animScale>
                                      <p:cBhvr>
                                        <p:cTn id="72" dur="2000" fill="hold"/>
                                        <p:tgtEl>
                                          <p:spTgt spid="21">
                                            <p:txEl>
                                              <p:pRg st="0" end="0"/>
                                            </p:txEl>
                                          </p:spTgt>
                                        </p:tgtEl>
                                      </p:cBhvr>
                                      <p:by x="25000" y="100000"/>
                                    </p:animScale>
                                  </p:childTnLst>
                                </p:cTn>
                              </p:par>
                              <p:par>
                                <p:cTn id="73" presetID="10" presetClass="exit" presetSubtype="0" fill="hold" grpId="1" nodeType="withEffect">
                                  <p:stCondLst>
                                    <p:cond delay="0"/>
                                  </p:stCondLst>
                                  <p:childTnLst>
                                    <p:animEffect transition="out" filter="fade">
                                      <p:cBhvr>
                                        <p:cTn id="74" dur="500"/>
                                        <p:tgtEl>
                                          <p:spTgt spid="25">
                                            <p:txEl>
                                              <p:pRg st="0" end="0"/>
                                            </p:txEl>
                                          </p:spTgt>
                                        </p:tgtEl>
                                      </p:cBhvr>
                                    </p:animEffect>
                                    <p:set>
                                      <p:cBhvr>
                                        <p:cTn id="75" dur="1" fill="hold">
                                          <p:stCondLst>
                                            <p:cond delay="499"/>
                                          </p:stCondLst>
                                        </p:cTn>
                                        <p:tgtEl>
                                          <p:spTgt spid="25">
                                            <p:txEl>
                                              <p:pRg st="0" end="0"/>
                                            </p:txEl>
                                          </p:spTgt>
                                        </p:tgtEl>
                                        <p:attrNameLst>
                                          <p:attrName>style.visibility</p:attrName>
                                        </p:attrNameLst>
                                      </p:cBhvr>
                                      <p:to>
                                        <p:strVal val="hidden"/>
                                      </p:to>
                                    </p:set>
                                  </p:childTnLst>
                                </p:cTn>
                              </p:par>
                            </p:childTnLst>
                          </p:cTn>
                        </p:par>
                        <p:par>
                          <p:cTn id="76" fill="hold">
                            <p:stCondLst>
                              <p:cond delay="2000"/>
                            </p:stCondLst>
                            <p:childTnLst>
                              <p:par>
                                <p:cTn id="77" presetID="10" presetClass="exit" presetSubtype="0" fill="hold" grpId="1" nodeType="afterEffect">
                                  <p:stCondLst>
                                    <p:cond delay="0"/>
                                  </p:stCondLst>
                                  <p:childTnLst>
                                    <p:animEffect transition="out" filter="fade">
                                      <p:cBhvr>
                                        <p:cTn id="78" dur="500"/>
                                        <p:tgtEl>
                                          <p:spTgt spid="21">
                                            <p:txEl>
                                              <p:pRg st="0" end="0"/>
                                            </p:txEl>
                                          </p:spTgt>
                                        </p:tgtEl>
                                      </p:cBhvr>
                                    </p:animEffect>
                                    <p:set>
                                      <p:cBhvr>
                                        <p:cTn id="79" dur="1" fill="hold">
                                          <p:stCondLst>
                                            <p:cond delay="499"/>
                                          </p:stCondLst>
                                        </p:cTn>
                                        <p:tgtEl>
                                          <p:spTgt spid="21">
                                            <p:txEl>
                                              <p:pRg st="0" end="0"/>
                                            </p:txEl>
                                          </p:spTgt>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7">
                                            <p:txEl>
                                              <p:pRg st="0" end="0"/>
                                            </p:txEl>
                                          </p:spTgt>
                                        </p:tgtEl>
                                        <p:attrNameLst>
                                          <p:attrName>style.visibility</p:attrName>
                                        </p:attrNameLst>
                                      </p:cBhvr>
                                      <p:to>
                                        <p:strVal val="visible"/>
                                      </p:to>
                                    </p:set>
                                    <p:animEffect transition="in" filter="fade">
                                      <p:cBhvr>
                                        <p:cTn id="87" dur="500"/>
                                        <p:tgtEl>
                                          <p:spTgt spid="27">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xEl>
                                              <p:pRg st="1" end="1"/>
                                            </p:txEl>
                                          </p:spTgt>
                                        </p:tgtEl>
                                        <p:attrNameLst>
                                          <p:attrName>style.visibility</p:attrName>
                                        </p:attrNameLst>
                                      </p:cBhvr>
                                      <p:to>
                                        <p:strVal val="visible"/>
                                      </p:to>
                                    </p:set>
                                    <p:animEffect transition="in" filter="fade">
                                      <p:cBhvr>
                                        <p:cTn id="92" dur="500"/>
                                        <p:tgtEl>
                                          <p:spTgt spid="27">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3.54167E-6 1.48148E-6 L 0.03334 -0.14398 " pathEditMode="relative" rAng="0" ptsTypes="AA">
                                      <p:cBhvr>
                                        <p:cTn id="96" dur="2000" fill="hold"/>
                                        <p:tgtEl>
                                          <p:spTgt spid="26"/>
                                        </p:tgtEl>
                                        <p:attrNameLst>
                                          <p:attrName>ppt_x</p:attrName>
                                          <p:attrName>ppt_y</p:attrName>
                                        </p:attrNameLst>
                                      </p:cBhvr>
                                      <p:rCtr x="1667" y="-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1" grpId="1" build="allAtOnce"/>
      <p:bldP spid="16" grpId="0" animBg="1"/>
      <p:bldP spid="24" grpId="0"/>
      <p:bldP spid="24" grpId="1"/>
      <p:bldP spid="24" grpId="2"/>
      <p:bldP spid="24" grpId="3"/>
      <p:bldP spid="25" grpId="0" build="allAtOnce"/>
      <p:bldP spid="25"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Metallic Bonds</a:t>
            </a:r>
            <a:endParaRPr lang="en-US" dirty="0"/>
          </a:p>
        </p:txBody>
      </p:sp>
      <p:pic>
        <p:nvPicPr>
          <p:cNvPr id="6146" name="Picture 2" descr="Image result for metallic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85" y="1386552"/>
            <a:ext cx="4165736" cy="261417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973782" y="1445711"/>
            <a:ext cx="7218218" cy="22790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Metals often form lattices like ionic compounds. </a:t>
            </a:r>
          </a:p>
          <a:p>
            <a:r>
              <a:rPr lang="en-US" dirty="0" smtClean="0"/>
              <a:t>The bond is not between ions, but between each metallic cation and the delocalized electrons in the electron sea.</a:t>
            </a:r>
          </a:p>
          <a:p>
            <a:r>
              <a:rPr lang="en-US" dirty="0" smtClean="0"/>
              <a:t>These outer, delocalized electrons are free to move about.</a:t>
            </a:r>
            <a:endParaRPr lang="en-US"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884" y="3460022"/>
            <a:ext cx="4829775" cy="25155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00435" y="4322129"/>
            <a:ext cx="6440488" cy="25358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When different elements form the metallic crystal, the mixture is called an alloy.</a:t>
            </a:r>
          </a:p>
          <a:p>
            <a:pPr lvl="1"/>
            <a:r>
              <a:rPr lang="en-US" dirty="0" smtClean="0"/>
              <a:t>Steel, brass, and cast iron are few useful alloys.</a:t>
            </a:r>
          </a:p>
          <a:p>
            <a:pPr lvl="1"/>
            <a:r>
              <a:rPr lang="en-US" dirty="0" smtClean="0"/>
              <a:t>Alloys have the advantage of having the properties of each metal present.</a:t>
            </a:r>
            <a:endParaRPr lang="en-US" dirty="0"/>
          </a:p>
        </p:txBody>
      </p:sp>
      <p:sp>
        <p:nvSpPr>
          <p:cNvPr id="9" name="Content Placeholder 2"/>
          <p:cNvSpPr txBox="1">
            <a:spLocks/>
          </p:cNvSpPr>
          <p:nvPr/>
        </p:nvSpPr>
        <p:spPr>
          <a:xfrm>
            <a:off x="7125240" y="5975530"/>
            <a:ext cx="2064028" cy="4388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Pure metal (K)</a:t>
            </a:r>
            <a:endParaRPr lang="en-US" dirty="0"/>
          </a:p>
        </p:txBody>
      </p:sp>
      <p:sp>
        <p:nvSpPr>
          <p:cNvPr id="10" name="Content Placeholder 2"/>
          <p:cNvSpPr txBox="1">
            <a:spLocks/>
          </p:cNvSpPr>
          <p:nvPr/>
        </p:nvSpPr>
        <p:spPr>
          <a:xfrm>
            <a:off x="9980429" y="5975530"/>
            <a:ext cx="2064028" cy="95489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Metal Alloy</a:t>
            </a:r>
          </a:p>
          <a:p>
            <a:pPr marL="0" indent="0">
              <a:buNone/>
            </a:pPr>
            <a:r>
              <a:rPr lang="en-US" dirty="0" smtClean="0"/>
              <a:t>(Sodium potassium)</a:t>
            </a:r>
            <a:endParaRPr lang="en-US" dirty="0"/>
          </a:p>
        </p:txBody>
      </p:sp>
    </p:spTree>
    <p:extLst>
      <p:ext uri="{BB962C8B-B14F-4D97-AF65-F5344CB8AC3E}">
        <p14:creationId xmlns:p14="http://schemas.microsoft.com/office/powerpoint/2010/main" val="31668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fade">
                                      <p:cBhvr>
                                        <p:cTn id="32" dur="5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75" y="50937"/>
            <a:ext cx="9404723" cy="1400530"/>
          </a:xfrm>
        </p:spPr>
        <p:txBody>
          <a:bodyPr/>
          <a:lstStyle/>
          <a:p>
            <a:r>
              <a:rPr lang="en-US" dirty="0" smtClean="0"/>
              <a:t>Properties of Metallic Bonds</a:t>
            </a:r>
            <a:endParaRPr lang="en-US" dirty="0"/>
          </a:p>
        </p:txBody>
      </p:sp>
      <p:sp>
        <p:nvSpPr>
          <p:cNvPr id="3" name="Content Placeholder 2"/>
          <p:cNvSpPr>
            <a:spLocks noGrp="1"/>
          </p:cNvSpPr>
          <p:nvPr>
            <p:ph idx="1"/>
          </p:nvPr>
        </p:nvSpPr>
        <p:spPr>
          <a:xfrm>
            <a:off x="0" y="782782"/>
            <a:ext cx="12192000" cy="3834485"/>
          </a:xfrm>
        </p:spPr>
        <p:txBody>
          <a:bodyPr>
            <a:normAutofit/>
          </a:bodyPr>
          <a:lstStyle/>
          <a:p>
            <a:r>
              <a:rPr lang="en-US" dirty="0" smtClean="0"/>
              <a:t>Because of the nature of the metallic bond, metals have varying properties.</a:t>
            </a:r>
          </a:p>
          <a:p>
            <a:pPr lvl="1"/>
            <a:r>
              <a:rPr lang="en-US" dirty="0" smtClean="0"/>
              <a:t>Melting points: some are low (mercury is a liquid at room temperature) others are extremely high, (tungsten, used in light bulb filaments has a melting point of 3422</a:t>
            </a:r>
            <a:r>
              <a:rPr lang="en-US" baseline="30000" dirty="0" smtClean="0"/>
              <a:t>o</a:t>
            </a:r>
            <a:r>
              <a:rPr lang="en-US" dirty="0" smtClean="0"/>
              <a:t>C!)</a:t>
            </a:r>
          </a:p>
          <a:p>
            <a:pPr lvl="1"/>
            <a:r>
              <a:rPr lang="en-US" dirty="0" smtClean="0"/>
              <a:t>Boiling points are much more extreme. Although it doesn’t require too much energy to get metal atoms to slide past one another in the liquid state, high amounts of energy is required to break atoms free from the sea of electros as required for the gas stage.</a:t>
            </a:r>
          </a:p>
          <a:p>
            <a:pPr lvl="1"/>
            <a:r>
              <a:rPr lang="en-US" dirty="0" smtClean="0"/>
              <a:t>Metals are very conductive, due to the free movement allowed the delocalized electrons. These same electrons interact with light giving most metals high luster.</a:t>
            </a:r>
          </a:p>
          <a:p>
            <a:pPr lvl="1"/>
            <a:r>
              <a:rPr lang="en-US" dirty="0"/>
              <a:t>Metals are malleable and ductile because the cations can be easily pushed or pulled past one another.</a:t>
            </a:r>
          </a:p>
          <a:p>
            <a:pPr lvl="1"/>
            <a:endParaRPr lang="en-US" dirty="0" smtClean="0"/>
          </a:p>
        </p:txBody>
      </p:sp>
      <p:sp>
        <p:nvSpPr>
          <p:cNvPr id="5" name="Content Placeholder 2"/>
          <p:cNvSpPr txBox="1">
            <a:spLocks/>
          </p:cNvSpPr>
          <p:nvPr/>
        </p:nvSpPr>
        <p:spPr>
          <a:xfrm>
            <a:off x="108064" y="4128380"/>
            <a:ext cx="2242162" cy="272961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Notice how stress does not alter the structure of the lattice as it did with ionic compounds? This leads to metals malleable and ductile properties.</a:t>
            </a:r>
            <a:endParaRPr lang="en-US" dirty="0"/>
          </a:p>
        </p:txBody>
      </p:sp>
      <p:pic>
        <p:nvPicPr>
          <p:cNvPr id="3074" name="Picture 2" descr="Image result for brittle 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674" y="4299764"/>
            <a:ext cx="4259504" cy="21256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458290" y="4299764"/>
            <a:ext cx="5276850" cy="1457325"/>
          </a:xfrm>
          <a:prstGeom prst="rect">
            <a:avLst/>
          </a:prstGeom>
        </p:spPr>
      </p:pic>
      <p:sp>
        <p:nvSpPr>
          <p:cNvPr id="6" name="Pentagon 5"/>
          <p:cNvSpPr/>
          <p:nvPr/>
        </p:nvSpPr>
        <p:spPr>
          <a:xfrm>
            <a:off x="2231927" y="4356481"/>
            <a:ext cx="252133" cy="13438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241178" y="5770766"/>
            <a:ext cx="2242162" cy="9008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Ionics are brittle and break.</a:t>
            </a:r>
            <a:endParaRPr lang="en-US" dirty="0"/>
          </a:p>
        </p:txBody>
      </p:sp>
      <p:sp>
        <p:nvSpPr>
          <p:cNvPr id="9" name="Pentagon 8"/>
          <p:cNvSpPr/>
          <p:nvPr/>
        </p:nvSpPr>
        <p:spPr>
          <a:xfrm>
            <a:off x="7510886" y="5871269"/>
            <a:ext cx="464043" cy="5221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5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3" y="61654"/>
            <a:ext cx="1844047" cy="956263"/>
          </a:xfrm>
        </p:spPr>
        <p:txBody>
          <a:bodyPr/>
          <a:lstStyle/>
          <a:p>
            <a:r>
              <a:rPr lang="en-US" dirty="0" smtClean="0"/>
              <a:t>HW7.3</a:t>
            </a:r>
            <a:endParaRPr lang="en-US" dirty="0"/>
          </a:p>
        </p:txBody>
      </p:sp>
      <p:sp>
        <p:nvSpPr>
          <p:cNvPr id="3" name="Content Placeholder 2"/>
          <p:cNvSpPr>
            <a:spLocks noGrp="1"/>
          </p:cNvSpPr>
          <p:nvPr>
            <p:ph idx="1"/>
          </p:nvPr>
        </p:nvSpPr>
        <p:spPr>
          <a:xfrm>
            <a:off x="2063719" y="61654"/>
            <a:ext cx="4854665" cy="1190614"/>
          </a:xfrm>
        </p:spPr>
        <p:txBody>
          <a:bodyPr/>
          <a:lstStyle/>
          <a:p>
            <a:pPr marL="0" indent="0">
              <a:buNone/>
            </a:pPr>
            <a:r>
              <a:rPr lang="en-US" dirty="0" smtClean="0"/>
              <a:t>Assigned: Monday, Nov 6</a:t>
            </a:r>
            <a:br>
              <a:rPr lang="en-US" dirty="0" smtClean="0"/>
            </a:br>
            <a:r>
              <a:rPr lang="en-US" dirty="0" smtClean="0"/>
              <a:t>Due: Tuesday, Nov 7</a:t>
            </a:r>
            <a:br>
              <a:rPr lang="en-US" dirty="0" smtClean="0"/>
            </a:br>
            <a:r>
              <a:rPr lang="en-US" dirty="0" smtClean="0"/>
              <a:t>DUE ON SEPARATE SHEET OF PAPER</a:t>
            </a:r>
          </a:p>
        </p:txBody>
      </p:sp>
      <p:sp>
        <p:nvSpPr>
          <p:cNvPr id="4" name="Content Placeholder 2"/>
          <p:cNvSpPr txBox="1">
            <a:spLocks/>
          </p:cNvSpPr>
          <p:nvPr/>
        </p:nvSpPr>
        <p:spPr>
          <a:xfrm>
            <a:off x="168783" y="1111200"/>
            <a:ext cx="11971459" cy="56691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indent="-457200">
              <a:buAutoNum type="arabicPeriod"/>
            </a:pPr>
            <a:r>
              <a:rPr lang="en-US" dirty="0" smtClean="0"/>
              <a:t>What properties characterize ionic compounds?</a:t>
            </a:r>
          </a:p>
          <a:p>
            <a:pPr marL="457200" indent="-457200">
              <a:buAutoNum type="arabicPeriod"/>
            </a:pPr>
            <a:r>
              <a:rPr lang="en-US" dirty="0" smtClean="0"/>
              <a:t>Why are alloys more useful than pure metals?</a:t>
            </a:r>
          </a:p>
          <a:p>
            <a:pPr marL="457200" indent="-457200">
              <a:buAutoNum type="arabicPeriod"/>
            </a:pPr>
            <a:r>
              <a:rPr lang="en-US" dirty="0" smtClean="0"/>
              <a:t>What is meant by the terms ductile and malleable?</a:t>
            </a:r>
          </a:p>
          <a:p>
            <a:pPr marL="457200" indent="-457200">
              <a:buAutoNum type="arabicPeriod"/>
            </a:pPr>
            <a:r>
              <a:rPr lang="en-US" dirty="0" smtClean="0"/>
              <a:t>Which of the following pairs of atoms would you expect to combine chemically to form an ionic compound?</a:t>
            </a:r>
            <a:br>
              <a:rPr lang="en-US" dirty="0" smtClean="0"/>
            </a:br>
            <a:r>
              <a:rPr lang="en-US" dirty="0" smtClean="0"/>
              <a:t>a. Li and S		b. O and S		c. Al and O		d. F and Cl		e. I and K		f. H and N</a:t>
            </a:r>
          </a:p>
          <a:p>
            <a:pPr marL="457200" indent="-457200">
              <a:buAutoNum type="arabicPeriod"/>
            </a:pPr>
            <a:r>
              <a:rPr lang="en-US" dirty="0" smtClean="0"/>
              <a:t>Show the bonds and write the correct formula unit for the following ionic compounds:</a:t>
            </a:r>
            <a:br>
              <a:rPr lang="en-US" dirty="0" smtClean="0"/>
            </a:br>
            <a:r>
              <a:rPr lang="en-US" dirty="0" smtClean="0"/>
              <a:t>a. K &amp; Cl		b. Ba &amp; S		c. Mg &amp; Br		d. Li &amp; O</a:t>
            </a:r>
          </a:p>
        </p:txBody>
      </p:sp>
    </p:spTree>
    <p:extLst>
      <p:ext uri="{BB962C8B-B14F-4D97-AF65-F5344CB8AC3E}">
        <p14:creationId xmlns:p14="http://schemas.microsoft.com/office/powerpoint/2010/main" val="2179827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218</TotalTime>
  <Words>519</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Bonding</vt:lpstr>
      <vt:lpstr>Properties of Ionic Compounds</vt:lpstr>
      <vt:lpstr>Metallic Bonds</vt:lpstr>
      <vt:lpstr>Metallic Bonds</vt:lpstr>
      <vt:lpstr>Properties of Metallic Bonds</vt:lpstr>
      <vt:lpstr>HW7.3</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Bonding</dc:title>
  <dc:creator>Richardson, Alan</dc:creator>
  <cp:lastModifiedBy>Richardson, Alan</cp:lastModifiedBy>
  <cp:revision>20</cp:revision>
  <dcterms:created xsi:type="dcterms:W3CDTF">2017-10-31T22:20:40Z</dcterms:created>
  <dcterms:modified xsi:type="dcterms:W3CDTF">2017-11-06T11:22:13Z</dcterms:modified>
</cp:coreProperties>
</file>