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76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7" y="6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4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Ionic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11" y="1259948"/>
            <a:ext cx="2976852" cy="5933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Ex: sodium chloride: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55576"/>
          <a:stretch/>
        </p:blipFill>
        <p:spPr>
          <a:xfrm>
            <a:off x="646110" y="2487296"/>
            <a:ext cx="4419829" cy="1963476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46110" y="1894810"/>
            <a:ext cx="3579526" cy="634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/>
              <a:t>1. Draw the dot diagrams: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35371" y="4559877"/>
            <a:ext cx="3579526" cy="2060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/>
              <a:t>2. Draw a line to show the transfer of electrons from the cation to the anion.</a:t>
            </a:r>
            <a:br>
              <a:rPr lang="en-US" dirty="0" smtClean="0"/>
            </a:br>
            <a:r>
              <a:rPr lang="en-US" dirty="0" smtClean="0"/>
              <a:t>(I prefer curved lines for ionic compounds)</a:t>
            </a:r>
            <a:endParaRPr lang="en-US" dirty="0"/>
          </a:p>
        </p:txBody>
      </p:sp>
      <p:cxnSp>
        <p:nvCxnSpPr>
          <p:cNvPr id="8" name="Curved Connector 7"/>
          <p:cNvCxnSpPr/>
          <p:nvPr/>
        </p:nvCxnSpPr>
        <p:spPr>
          <a:xfrm>
            <a:off x="2597724" y="3323154"/>
            <a:ext cx="1074127" cy="757010"/>
          </a:xfrm>
          <a:prstGeom prst="curvedConnector3">
            <a:avLst>
              <a:gd name="adj1" fmla="val -8688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t="61636"/>
          <a:stretch/>
        </p:blipFill>
        <p:spPr>
          <a:xfrm>
            <a:off x="6449688" y="2528859"/>
            <a:ext cx="3663286" cy="140537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4908086" y="3323154"/>
            <a:ext cx="1707459" cy="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6511593" y="4117451"/>
            <a:ext cx="3943622" cy="1511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/>
              <a:t>3. Redraw the diagrams with appropriate valance electrons. (I like an X to show the transferred electron).</a:t>
            </a:r>
            <a:endParaRPr lang="en-US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6054435" y="1309255"/>
            <a:ext cx="6040583" cy="11394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b="1" dirty="0" smtClean="0"/>
              <a:t>DON’T FORGET THE CHARGES!</a:t>
            </a:r>
            <a:br>
              <a:rPr lang="en-US" sz="2800" b="1" dirty="0" smtClean="0"/>
            </a:br>
            <a:r>
              <a:rPr lang="en-US" sz="2800" b="1" dirty="0" smtClean="0"/>
              <a:t>THESE ARE THE BONDS AFTER ALL!</a:t>
            </a:r>
            <a:endParaRPr lang="en-US" sz="2800" b="1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8652164" y="3429001"/>
            <a:ext cx="554181" cy="6511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680353" y="5855301"/>
            <a:ext cx="3943622" cy="5454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Formula Unit: </a:t>
            </a:r>
            <a:r>
              <a:rPr lang="en-US" dirty="0" err="1" smtClean="0"/>
              <a:t>NaCl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717119" y="2660462"/>
            <a:ext cx="1898426" cy="6448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MUST SHOW THE ARROW!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294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19" grpId="0"/>
      <p:bldP spid="25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Ionic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948" y="1246093"/>
            <a:ext cx="2866015" cy="6071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Ex: calcium chloride</a:t>
            </a:r>
            <a:endParaRPr lang="en-US" dirty="0"/>
          </a:p>
        </p:txBody>
      </p:sp>
      <p:pic>
        <p:nvPicPr>
          <p:cNvPr id="9220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321"/>
          <a:stretch/>
        </p:blipFill>
        <p:spPr bwMode="auto">
          <a:xfrm>
            <a:off x="896793" y="2147455"/>
            <a:ext cx="4076901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urved Connector 6"/>
          <p:cNvCxnSpPr/>
          <p:nvPr/>
        </p:nvCxnSpPr>
        <p:spPr>
          <a:xfrm flipV="1">
            <a:off x="2777836" y="3214255"/>
            <a:ext cx="678873" cy="190501"/>
          </a:xfrm>
          <a:prstGeom prst="curved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1100453" y="4806915"/>
            <a:ext cx="3669580" cy="1590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/>
              <a:t>Chlorine has a full octet, but calcium still has one valance electron…..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951021" y="3422073"/>
            <a:ext cx="1191491" cy="11776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Curved Connector 12"/>
          <p:cNvCxnSpPr/>
          <p:nvPr/>
        </p:nvCxnSpPr>
        <p:spPr>
          <a:xfrm rot="16200000" flipH="1">
            <a:off x="2722417" y="3671454"/>
            <a:ext cx="789712" cy="678876"/>
          </a:xfrm>
          <a:prstGeom prst="curvedConnector3">
            <a:avLst>
              <a:gd name="adj1" fmla="val 100877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659495" y="2206895"/>
            <a:ext cx="6013176" cy="2514600"/>
            <a:chOff x="5825749" y="743052"/>
            <a:chExt cx="6013176" cy="2514600"/>
          </a:xfrm>
        </p:grpSpPr>
        <p:grpSp>
          <p:nvGrpSpPr>
            <p:cNvPr id="17" name="Group 16"/>
            <p:cNvGrpSpPr/>
            <p:nvPr/>
          </p:nvGrpSpPr>
          <p:grpSpPr>
            <a:xfrm>
              <a:off x="5825749" y="743052"/>
              <a:ext cx="6013176" cy="2514600"/>
              <a:chOff x="5680276" y="2109456"/>
              <a:chExt cx="6013176" cy="2514600"/>
            </a:xfrm>
          </p:grpSpPr>
          <p:pic>
            <p:nvPicPr>
              <p:cNvPr id="9218" name="Picture 2" descr="Related image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182"/>
              <a:stretch/>
            </p:blipFill>
            <p:spPr bwMode="auto">
              <a:xfrm>
                <a:off x="5680276" y="2109456"/>
                <a:ext cx="6013176" cy="2514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6470073" y="3616036"/>
                <a:ext cx="554181" cy="6511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20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9pPr>
              </a:lstStyle>
              <a:p>
                <a:pPr marL="0" indent="0">
                  <a:buFont typeface="Wingdings 3" charset="2"/>
                  <a:buNone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X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/>
              </a:p>
            </p:txBody>
          </p:sp>
        </p:grpSp>
        <p:sp>
          <p:nvSpPr>
            <p:cNvPr id="20" name="Content Placeholder 2"/>
            <p:cNvSpPr txBox="1">
              <a:spLocks/>
            </p:cNvSpPr>
            <p:nvPr/>
          </p:nvSpPr>
          <p:spPr>
            <a:xfrm>
              <a:off x="10307782" y="2249632"/>
              <a:ext cx="554181" cy="65116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10000"/>
            </a:bodyPr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20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marL="0" indent="0">
                <a:buFont typeface="Wingdings 3" charset="2"/>
                <a:buNone/>
              </a:pPr>
              <a:r>
                <a:rPr lang="en-US" b="1" dirty="0" smtClean="0">
                  <a:solidFill>
                    <a:schemeClr val="bg1"/>
                  </a:solidFill>
                </a:rPr>
                <a:t>X</a:t>
              </a:r>
              <a:r>
                <a:rPr lang="en-US" dirty="0" smtClean="0"/>
                <a:t/>
              </a:r>
              <a:br>
                <a:rPr lang="en-US" dirty="0" smtClean="0"/>
              </a:br>
              <a:endParaRPr lang="en-US" dirty="0"/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4291559" y="3330081"/>
            <a:ext cx="1707459" cy="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/>
          <p:cNvSpPr txBox="1">
            <a:spLocks/>
          </p:cNvSpPr>
          <p:nvPr/>
        </p:nvSpPr>
        <p:spPr>
          <a:xfrm>
            <a:off x="5813857" y="4739224"/>
            <a:ext cx="6128978" cy="655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/>
              <a:t>Don’t forget, calcium now has a 2+ charge.</a:t>
            </a:r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813857" y="5673753"/>
            <a:ext cx="6128978" cy="655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/>
              <a:t>Formula Unit: CaCl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388539" y="2676405"/>
            <a:ext cx="1898426" cy="6448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MUST SHOW THE ARROW!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749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9" grpId="0" animBg="1"/>
      <p:bldP spid="24" grpId="0"/>
      <p:bldP spid="16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Oxidation States and Crossing 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892" y="1249355"/>
            <a:ext cx="4821274" cy="2096517"/>
          </a:xfrm>
        </p:spPr>
        <p:txBody>
          <a:bodyPr>
            <a:normAutofit/>
          </a:bodyPr>
          <a:lstStyle/>
          <a:p>
            <a:r>
              <a:rPr lang="en-US" dirty="0" smtClean="0"/>
              <a:t>When making ionic bonds, do not forget atoms likely oxidation state. (This is the charge the atom is like to form when it ionizes)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91" y="2649885"/>
            <a:ext cx="4438273" cy="304826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507182" y="1315368"/>
            <a:ext cx="6345381" cy="82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 smtClean="0"/>
              <a:t>An easy trick to determine how many of each atom you will need is called crossing over:</a:t>
            </a:r>
            <a:endParaRPr lang="en-US" dirty="0"/>
          </a:p>
        </p:txBody>
      </p:sp>
      <p:pic>
        <p:nvPicPr>
          <p:cNvPr id="10244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113" y="2754116"/>
            <a:ext cx="1680152" cy="2730969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666509" y="5698149"/>
            <a:ext cx="6345381" cy="1090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Always remember to reduce whenever possible!</a:t>
            </a:r>
            <a:br>
              <a:rPr lang="en-US" dirty="0" smtClean="0"/>
            </a:br>
            <a:r>
              <a:rPr lang="en-US" dirty="0" smtClean="0"/>
              <a:t>Remember, ionic formulas represent a ratio, not the actual number of each atom.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083901" y="2137268"/>
            <a:ext cx="2548619" cy="568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lead (IV) oxide:</a:t>
            </a:r>
            <a:endParaRPr lang="en-US" dirty="0"/>
          </a:p>
        </p:txBody>
      </p:sp>
      <p:sp>
        <p:nvSpPr>
          <p:cNvPr id="6" name="AutoShape 8" descr="Image result for aluminum sulfide dot diagr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Image result for aluminum sulfide dot diagr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4" descr="Image result for aluminum sulfide dot diagra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987193" y="3438672"/>
            <a:ext cx="3024697" cy="1090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Formula Unit: PbO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62227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9" grpId="0"/>
      <p:bldP spid="11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Oxidation States and Crossing Over</a:t>
            </a:r>
            <a:endParaRPr lang="en-US" dirty="0"/>
          </a:p>
        </p:txBody>
      </p:sp>
      <p:pic>
        <p:nvPicPr>
          <p:cNvPr id="10246" name="Picture 6" descr="Image result for ionic bond cross 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513" y="1853248"/>
            <a:ext cx="7461917" cy="232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1022177" y="1382128"/>
            <a:ext cx="2548619" cy="568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luminum sulfide: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6" name="AutoShape 8" descr="Image result for aluminum sulfide dot diagr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0250" name="Picture 10" descr="Image result for aluminum sulfide dot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975" y="4001168"/>
            <a:ext cx="6870397" cy="259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2" descr="Image result for aluminum sulfide dot diagr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AutoShape 14" descr="Image result for aluminum sulfide dot diagra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399258" y="4077906"/>
            <a:ext cx="1898426" cy="6448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MUST SHOW THE ARROW!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9498941" y="5110554"/>
            <a:ext cx="3024697" cy="1090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Formula Unit: Al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2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S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4746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13" y="61654"/>
            <a:ext cx="1844047" cy="956263"/>
          </a:xfrm>
        </p:spPr>
        <p:txBody>
          <a:bodyPr/>
          <a:lstStyle/>
          <a:p>
            <a:r>
              <a:rPr lang="en-US" dirty="0" smtClean="0"/>
              <a:t>HW7.2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719" y="61654"/>
            <a:ext cx="4854665" cy="119061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Assigned: Friday, Nov 3</a:t>
            </a:r>
            <a:br>
              <a:rPr lang="en-US" dirty="0" smtClean="0"/>
            </a:br>
            <a:r>
              <a:rPr lang="en-US" dirty="0" smtClean="0"/>
              <a:t>Due: Monday, Nov 6</a:t>
            </a:r>
            <a:br>
              <a:rPr lang="en-US" dirty="0" smtClean="0"/>
            </a:br>
            <a:r>
              <a:rPr lang="en-US" dirty="0" smtClean="0"/>
              <a:t>DUE ON SEPARATE SHEET OF PAPER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8783" y="1111200"/>
            <a:ext cx="11971459" cy="5669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Draw the Lewis structures for the following ionic compounds and write the formula unit:</a:t>
            </a:r>
          </a:p>
          <a:p>
            <a:pPr marL="457200" indent="-457200">
              <a:buAutoNum type="arabicPeriod"/>
            </a:pPr>
            <a:r>
              <a:rPr lang="en-US" dirty="0" smtClean="0"/>
              <a:t>Be &amp; N</a:t>
            </a:r>
          </a:p>
          <a:p>
            <a:pPr marL="457200" indent="-457200">
              <a:buAutoNum type="arabicPeriod"/>
            </a:pPr>
            <a:r>
              <a:rPr lang="en-US" dirty="0" smtClean="0"/>
              <a:t>Al &amp; F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Rb</a:t>
            </a:r>
            <a:r>
              <a:rPr lang="en-US" dirty="0" smtClean="0"/>
              <a:t> &amp; O</a:t>
            </a:r>
          </a:p>
          <a:p>
            <a:pPr marL="457200" indent="-457200">
              <a:buAutoNum type="arabicPeriod"/>
            </a:pPr>
            <a:r>
              <a:rPr lang="en-US" dirty="0" smtClean="0"/>
              <a:t>Ca &amp; I 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Mg &amp; P</a:t>
            </a:r>
          </a:p>
          <a:p>
            <a:pPr marL="457200" indent="-457200">
              <a:buAutoNum type="arabicPeriod"/>
            </a:pPr>
            <a:r>
              <a:rPr lang="en-US" dirty="0" smtClean="0"/>
              <a:t>Be &amp; S</a:t>
            </a:r>
          </a:p>
          <a:p>
            <a:pPr marL="457200" indent="-457200">
              <a:buAutoNum type="arabicPeriod"/>
            </a:pPr>
            <a:r>
              <a:rPr lang="en-US" dirty="0" smtClean="0"/>
              <a:t>Al &amp; O</a:t>
            </a:r>
          </a:p>
          <a:p>
            <a:pPr marL="457200" indent="-457200">
              <a:buAutoNum type="arabicPeriod"/>
            </a:pPr>
            <a:r>
              <a:rPr lang="en-US" dirty="0" smtClean="0"/>
              <a:t>Mg &amp; S</a:t>
            </a:r>
          </a:p>
          <a:p>
            <a:pPr marL="457200" indent="-457200">
              <a:buAutoNum type="arabicPeriod"/>
            </a:pPr>
            <a:r>
              <a:rPr lang="en-US" dirty="0" smtClean="0"/>
              <a:t>K &amp; F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Sr</a:t>
            </a:r>
            <a:r>
              <a:rPr lang="en-US" dirty="0" smtClean="0"/>
              <a:t> &amp; Cl</a:t>
            </a:r>
          </a:p>
        </p:txBody>
      </p:sp>
    </p:spTree>
    <p:extLst>
      <p:ext uri="{BB962C8B-B14F-4D97-AF65-F5344CB8AC3E}">
        <p14:creationId xmlns:p14="http://schemas.microsoft.com/office/powerpoint/2010/main" val="71002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208</TotalTime>
  <Words>252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Bonding</vt:lpstr>
      <vt:lpstr>Drawing Ionic Bonds</vt:lpstr>
      <vt:lpstr>Drawing Ionic Bonds</vt:lpstr>
      <vt:lpstr>Oxidation States and Crossing Over</vt:lpstr>
      <vt:lpstr>Oxidation States and Crossing Over</vt:lpstr>
      <vt:lpstr>HW7.2</vt:lpstr>
    </vt:vector>
  </TitlesOfParts>
  <Company>Hamilton Southeastern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</dc:title>
  <dc:creator>Richardson, Alan</dc:creator>
  <cp:lastModifiedBy>Richardson, Alan</cp:lastModifiedBy>
  <cp:revision>19</cp:revision>
  <dcterms:created xsi:type="dcterms:W3CDTF">2017-10-31T22:20:40Z</dcterms:created>
  <dcterms:modified xsi:type="dcterms:W3CDTF">2017-11-02T13:05:56Z</dcterms:modified>
</cp:coreProperties>
</file>