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1" r:id="rId2"/>
  </p:sldMasterIdLst>
  <p:sldIdLst>
    <p:sldId id="256" r:id="rId3"/>
    <p:sldId id="257" r:id="rId4"/>
    <p:sldId id="258" r:id="rId5"/>
    <p:sldId id="259" r:id="rId6"/>
    <p:sldId id="263" r:id="rId7"/>
    <p:sldId id="265" r:id="rId8"/>
    <p:sldId id="266" r:id="rId9"/>
    <p:sldId id="267" r:id="rId10"/>
    <p:sldId id="270" r:id="rId11"/>
    <p:sldId id="260" r:id="rId12"/>
    <p:sldId id="272" r:id="rId13"/>
    <p:sldId id="273" r:id="rId14"/>
    <p:sldId id="274" r:id="rId15"/>
    <p:sldId id="275" r:id="rId16"/>
    <p:sldId id="276" r:id="rId17"/>
    <p:sldId id="277" r:id="rId18"/>
    <p:sldId id="278" r:id="rId19"/>
    <p:sldId id="280" r:id="rId20"/>
    <p:sldId id="279" r:id="rId21"/>
    <p:sldId id="281" r:id="rId22"/>
    <p:sldId id="284" r:id="rId23"/>
    <p:sldId id="285" r:id="rId24"/>
    <p:sldId id="282" r:id="rId25"/>
    <p:sldId id="286" r:id="rId26"/>
    <p:sldId id="289" r:id="rId27"/>
    <p:sldId id="291" r:id="rId28"/>
    <p:sldId id="292" r:id="rId29"/>
    <p:sldId id="293" r:id="rId30"/>
    <p:sldId id="294" r:id="rId31"/>
    <p:sldId id="295" r:id="rId32"/>
    <p:sldId id="29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E9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8" autoAdjust="0"/>
    <p:restoredTop sz="94660"/>
  </p:normalViewPr>
  <p:slideViewPr>
    <p:cSldViewPr snapToGrid="0">
      <p:cViewPr varScale="1">
        <p:scale>
          <a:sx n="83" d="100"/>
          <a:sy n="83" d="100"/>
        </p:scale>
        <p:origin x="45" y="2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10/24/2017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10/24/2017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91B4B4E-607F-4504-8038-61CB30C93F12}" type="slidenum">
              <a:rPr lang="en-US" altLang="en-US"/>
              <a:pPr/>
              <a:t>‹#›</a:t>
            </a:fld>
            <a:endParaRPr lang="en-US" altLang="en-US"/>
          </a:p>
        </p:txBody>
      </p:sp>
    </p:spTree>
    <p:extLst>
      <p:ext uri="{BB962C8B-B14F-4D97-AF65-F5344CB8AC3E}">
        <p14:creationId xmlns:p14="http://schemas.microsoft.com/office/powerpoint/2010/main" val="2237118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A35C9C1-736C-4DC1-9854-108AB374B1C2}" type="slidenum">
              <a:rPr lang="en-US" altLang="en-US"/>
              <a:pPr/>
              <a:t>‹#›</a:t>
            </a:fld>
            <a:endParaRPr lang="en-US" altLang="en-US"/>
          </a:p>
        </p:txBody>
      </p:sp>
    </p:spTree>
    <p:extLst>
      <p:ext uri="{BB962C8B-B14F-4D97-AF65-F5344CB8AC3E}">
        <p14:creationId xmlns:p14="http://schemas.microsoft.com/office/powerpoint/2010/main" val="3302919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96027F-7875-4030-9381-8BD8C4F21935}" type="datetimeFigureOut">
              <a:rPr lang="en-US" dirty="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2F0188C-09EF-4AB9-80F0-C0A16C6A1BD6}" type="slidenum">
              <a:rPr lang="en-US" altLang="en-US"/>
              <a:pPr/>
              <a:t>‹#›</a:t>
            </a:fld>
            <a:endParaRPr lang="en-US" altLang="en-US"/>
          </a:p>
        </p:txBody>
      </p:sp>
    </p:spTree>
    <p:extLst>
      <p:ext uri="{BB962C8B-B14F-4D97-AF65-F5344CB8AC3E}">
        <p14:creationId xmlns:p14="http://schemas.microsoft.com/office/powerpoint/2010/main" val="1219609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CE07DF6-C9AF-4EE3-B475-A455C42DEE6C}" type="slidenum">
              <a:rPr lang="en-US" altLang="en-US"/>
              <a:pPr/>
              <a:t>‹#›</a:t>
            </a:fld>
            <a:endParaRPr lang="en-US" altLang="en-US"/>
          </a:p>
        </p:txBody>
      </p:sp>
    </p:spTree>
    <p:extLst>
      <p:ext uri="{BB962C8B-B14F-4D97-AF65-F5344CB8AC3E}">
        <p14:creationId xmlns:p14="http://schemas.microsoft.com/office/powerpoint/2010/main" val="13695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5AE3F33-8944-41E7-BCEB-FEB51F54D1F9}" type="slidenum">
              <a:rPr lang="en-US" altLang="en-US"/>
              <a:pPr/>
              <a:t>‹#›</a:t>
            </a:fld>
            <a:endParaRPr lang="en-US" altLang="en-US"/>
          </a:p>
        </p:txBody>
      </p:sp>
    </p:spTree>
    <p:extLst>
      <p:ext uri="{BB962C8B-B14F-4D97-AF65-F5344CB8AC3E}">
        <p14:creationId xmlns:p14="http://schemas.microsoft.com/office/powerpoint/2010/main" val="4009447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0DB4A95-41B1-4A5D-999B-C9DB02387E00}" type="slidenum">
              <a:rPr lang="en-US" altLang="en-US"/>
              <a:pPr/>
              <a:t>‹#›</a:t>
            </a:fld>
            <a:endParaRPr lang="en-US" altLang="en-US"/>
          </a:p>
        </p:txBody>
      </p:sp>
    </p:spTree>
    <p:extLst>
      <p:ext uri="{BB962C8B-B14F-4D97-AF65-F5344CB8AC3E}">
        <p14:creationId xmlns:p14="http://schemas.microsoft.com/office/powerpoint/2010/main" val="3843496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5F5E3AD-CF2C-489D-9081-55DFB4617EC0}" type="slidenum">
              <a:rPr lang="en-US" altLang="en-US"/>
              <a:pPr/>
              <a:t>‹#›</a:t>
            </a:fld>
            <a:endParaRPr lang="en-US" altLang="en-US"/>
          </a:p>
        </p:txBody>
      </p:sp>
    </p:spTree>
    <p:extLst>
      <p:ext uri="{BB962C8B-B14F-4D97-AF65-F5344CB8AC3E}">
        <p14:creationId xmlns:p14="http://schemas.microsoft.com/office/powerpoint/2010/main" val="2770055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3C1A9D8-ED58-4966-A887-617790A2A538}" type="slidenum">
              <a:rPr lang="en-US" altLang="en-US"/>
              <a:pPr/>
              <a:t>‹#›</a:t>
            </a:fld>
            <a:endParaRPr lang="en-US" altLang="en-US"/>
          </a:p>
        </p:txBody>
      </p:sp>
    </p:spTree>
    <p:extLst>
      <p:ext uri="{BB962C8B-B14F-4D97-AF65-F5344CB8AC3E}">
        <p14:creationId xmlns:p14="http://schemas.microsoft.com/office/powerpoint/2010/main" val="2001051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B6876D8-D842-4FCB-918C-61875CCF047F}" type="slidenum">
              <a:rPr lang="en-US" altLang="en-US"/>
              <a:pPr/>
              <a:t>‹#›</a:t>
            </a:fld>
            <a:endParaRPr lang="en-US" altLang="en-US"/>
          </a:p>
        </p:txBody>
      </p:sp>
    </p:spTree>
    <p:extLst>
      <p:ext uri="{BB962C8B-B14F-4D97-AF65-F5344CB8AC3E}">
        <p14:creationId xmlns:p14="http://schemas.microsoft.com/office/powerpoint/2010/main" val="632671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7DCA2F0-2C81-4AD8-85C6-F224251F962F}" type="slidenum">
              <a:rPr lang="en-US" altLang="en-US"/>
              <a:pPr/>
              <a:t>‹#›</a:t>
            </a:fld>
            <a:endParaRPr lang="en-US" altLang="en-US"/>
          </a:p>
        </p:txBody>
      </p:sp>
    </p:spTree>
    <p:extLst>
      <p:ext uri="{BB962C8B-B14F-4D97-AF65-F5344CB8AC3E}">
        <p14:creationId xmlns:p14="http://schemas.microsoft.com/office/powerpoint/2010/main" val="2834761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2513BD7-D530-40CE-9946-B1D06F862BDF}" type="slidenum">
              <a:rPr lang="en-US" altLang="en-US"/>
              <a:pPr/>
              <a:t>‹#›</a:t>
            </a:fld>
            <a:endParaRPr lang="en-US" altLang="en-US"/>
          </a:p>
        </p:txBody>
      </p:sp>
    </p:spTree>
    <p:extLst>
      <p:ext uri="{BB962C8B-B14F-4D97-AF65-F5344CB8AC3E}">
        <p14:creationId xmlns:p14="http://schemas.microsoft.com/office/powerpoint/2010/main" val="3127731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8C6114A-C0DC-4E36-9B2D-934FEF5E77D8}" type="slidenum">
              <a:rPr lang="en-US" altLang="en-US"/>
              <a:pPr/>
              <a:t>‹#›</a:t>
            </a:fld>
            <a:endParaRPr lang="en-US" altLang="en-US"/>
          </a:p>
        </p:txBody>
      </p:sp>
    </p:spTree>
    <p:extLst>
      <p:ext uri="{BB962C8B-B14F-4D97-AF65-F5344CB8AC3E}">
        <p14:creationId xmlns:p14="http://schemas.microsoft.com/office/powerpoint/2010/main" val="1579778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09600" y="3938589"/>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677CAB91-2CB4-44F4-A075-DF91EC8D80DB}" type="slidenum">
              <a:rPr lang="en-US" altLang="en-US"/>
              <a:pPr/>
              <a:t>‹#›</a:t>
            </a:fld>
            <a:endParaRPr lang="en-US" altLang="en-US"/>
          </a:p>
        </p:txBody>
      </p:sp>
    </p:spTree>
    <p:extLst>
      <p:ext uri="{BB962C8B-B14F-4D97-AF65-F5344CB8AC3E}">
        <p14:creationId xmlns:p14="http://schemas.microsoft.com/office/powerpoint/2010/main" val="2643994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10/24/2017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10/24/2017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10/24/2017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10/24/2017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10/24/2017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10/24/2017</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a:lvl1pPr>
          </a:lstStyle>
          <a:p>
            <a:fld id="{B897327A-0CA1-4DF1-AE28-77DC0C89DA14}" type="slidenum">
              <a:rPr lang="en-US" altLang="en-US"/>
              <a:pPr/>
              <a:t>‹#›</a:t>
            </a:fld>
            <a:endParaRPr lang="en-US" altLang="en-US"/>
          </a:p>
        </p:txBody>
      </p:sp>
    </p:spTree>
    <p:extLst>
      <p:ext uri="{BB962C8B-B14F-4D97-AF65-F5344CB8AC3E}">
        <p14:creationId xmlns:p14="http://schemas.microsoft.com/office/powerpoint/2010/main" val="76328357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Periodic Table</a:t>
            </a:r>
            <a:endParaRPr lang="en-US" dirty="0"/>
          </a:p>
        </p:txBody>
      </p:sp>
      <p:sp>
        <p:nvSpPr>
          <p:cNvPr id="3" name="Subtitle 2"/>
          <p:cNvSpPr>
            <a:spLocks noGrp="1"/>
          </p:cNvSpPr>
          <p:nvPr>
            <p:ph type="subTitle" idx="1"/>
          </p:nvPr>
        </p:nvSpPr>
        <p:spPr/>
        <p:txBody>
          <a:bodyPr/>
          <a:lstStyle/>
          <a:p>
            <a:r>
              <a:rPr lang="en-US" dirty="0" smtClean="0"/>
              <a:t>Unit 6</a:t>
            </a:r>
            <a:endParaRPr lang="en-US" dirty="0"/>
          </a:p>
        </p:txBody>
      </p:sp>
    </p:spTree>
    <p:extLst>
      <p:ext uri="{BB962C8B-B14F-4D97-AF65-F5344CB8AC3E}">
        <p14:creationId xmlns:p14="http://schemas.microsoft.com/office/powerpoint/2010/main" val="39559684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118"/>
            <a:ext cx="2002746" cy="1400530"/>
          </a:xfrm>
        </p:spPr>
        <p:txBody>
          <a:bodyPr/>
          <a:lstStyle/>
          <a:p>
            <a:r>
              <a:rPr lang="en-US" dirty="0" smtClean="0"/>
              <a:t>HW6.1</a:t>
            </a:r>
            <a:endParaRPr lang="en-US" dirty="0"/>
          </a:p>
        </p:txBody>
      </p:sp>
      <p:sp>
        <p:nvSpPr>
          <p:cNvPr id="3" name="Content Placeholder 2"/>
          <p:cNvSpPr>
            <a:spLocks noGrp="1"/>
          </p:cNvSpPr>
          <p:nvPr>
            <p:ph idx="1"/>
          </p:nvPr>
        </p:nvSpPr>
        <p:spPr>
          <a:xfrm>
            <a:off x="1807255" y="0"/>
            <a:ext cx="4579031" cy="1270853"/>
          </a:xfrm>
        </p:spPr>
        <p:txBody>
          <a:bodyPr/>
          <a:lstStyle/>
          <a:p>
            <a:pPr marL="0" indent="0">
              <a:buNone/>
            </a:pPr>
            <a:r>
              <a:rPr lang="en-US" dirty="0" smtClean="0"/>
              <a:t>Assigned: Monday, Oct. 23</a:t>
            </a:r>
            <a:br>
              <a:rPr lang="en-US" dirty="0" smtClean="0"/>
            </a:br>
            <a:r>
              <a:rPr lang="en-US" dirty="0" smtClean="0"/>
              <a:t>Due: Tuesday, Oct. 24</a:t>
            </a:r>
            <a:br>
              <a:rPr lang="en-US" dirty="0" smtClean="0"/>
            </a:br>
            <a:r>
              <a:rPr lang="en-US" dirty="0" smtClean="0"/>
              <a:t>DUE ON SEPARATE SHEET OF PAPER</a:t>
            </a:r>
            <a:endParaRPr lang="en-US" dirty="0"/>
          </a:p>
        </p:txBody>
      </p:sp>
      <p:sp>
        <p:nvSpPr>
          <p:cNvPr id="4" name="Content Placeholder 2"/>
          <p:cNvSpPr txBox="1">
            <a:spLocks/>
          </p:cNvSpPr>
          <p:nvPr/>
        </p:nvSpPr>
        <p:spPr>
          <a:xfrm>
            <a:off x="87312" y="959339"/>
            <a:ext cx="12104688" cy="582609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457200" indent="-457200">
              <a:buFont typeface="Wingdings 3" charset="2"/>
              <a:buAutoNum type="arabicPeriod"/>
            </a:pPr>
            <a:r>
              <a:rPr lang="en-US" dirty="0" smtClean="0"/>
              <a:t>Mendeleev arranged his periodic table in order of increasing atomic ________.</a:t>
            </a:r>
          </a:p>
          <a:p>
            <a:pPr marL="457200" indent="-457200">
              <a:buFont typeface="Wingdings 3" charset="2"/>
              <a:buAutoNum type="arabicPeriod"/>
            </a:pPr>
            <a:r>
              <a:rPr lang="en-US" dirty="0" smtClean="0"/>
              <a:t>Moseley arranged his periodic table in order of increasing atomic _______.</a:t>
            </a:r>
          </a:p>
          <a:p>
            <a:pPr marL="457200" indent="-457200">
              <a:buFont typeface="Wingdings 3" charset="2"/>
              <a:buAutoNum type="arabicPeriod"/>
            </a:pPr>
            <a:r>
              <a:rPr lang="en-US" dirty="0" smtClean="0"/>
              <a:t>a. What was wrong with the order that Mendeleev used to arrange elements?</a:t>
            </a:r>
            <a:br>
              <a:rPr lang="en-US" dirty="0" smtClean="0"/>
            </a:br>
            <a:r>
              <a:rPr lang="en-US" dirty="0" smtClean="0"/>
              <a:t>b. What did Mendeleev predict through the use of his table?</a:t>
            </a:r>
          </a:p>
          <a:p>
            <a:pPr marL="457200" indent="-457200">
              <a:buFont typeface="Wingdings 3" charset="2"/>
              <a:buAutoNum type="arabicPeriod"/>
            </a:pPr>
            <a:r>
              <a:rPr lang="en-US" dirty="0" smtClean="0"/>
              <a:t>a. What is the periodic law?</a:t>
            </a:r>
            <a:br>
              <a:rPr lang="en-US" dirty="0" smtClean="0"/>
            </a:br>
            <a:r>
              <a:rPr lang="en-US" dirty="0" smtClean="0"/>
              <a:t>b. Whose periodic table arrangement agrees with the periodic law?</a:t>
            </a:r>
          </a:p>
          <a:p>
            <a:pPr marL="457200" indent="-457200">
              <a:buFont typeface="Wingdings 3" charset="2"/>
              <a:buAutoNum type="arabicPeriod"/>
            </a:pPr>
            <a:r>
              <a:rPr lang="en-US" dirty="0" smtClean="0"/>
              <a:t>a. Write the electron configuration for Samarium (Z=62)</a:t>
            </a:r>
            <a:br>
              <a:rPr lang="en-US" dirty="0" smtClean="0"/>
            </a:br>
            <a:r>
              <a:rPr lang="en-US" dirty="0" smtClean="0"/>
              <a:t>b. Show the orbit filled diagram for this electron configuration.</a:t>
            </a:r>
          </a:p>
          <a:p>
            <a:pPr marL="457200" indent="-457200">
              <a:buFont typeface="Wingdings 3" charset="2"/>
              <a:buAutoNum type="arabicPeriod"/>
            </a:pPr>
            <a:r>
              <a:rPr lang="en-US" dirty="0" smtClean="0"/>
              <a:t>Identify each element as a metal, a metalloid, or a nonmetal.</a:t>
            </a:r>
            <a:br>
              <a:rPr lang="en-US" dirty="0" smtClean="0"/>
            </a:br>
            <a:r>
              <a:rPr lang="en-US" dirty="0" smtClean="0"/>
              <a:t>a. gold		b. silicon		c. sulfur		d. barium</a:t>
            </a:r>
          </a:p>
          <a:p>
            <a:pPr marL="457200" indent="-457200">
              <a:buFont typeface="Wingdings 3" charset="2"/>
              <a:buAutoNum type="arabicPeriod"/>
            </a:pPr>
            <a:r>
              <a:rPr lang="en-US" dirty="0" smtClean="0"/>
              <a:t>Which of the following sets of elements have similar physical and chemical properties?</a:t>
            </a:r>
            <a:br>
              <a:rPr lang="en-US" dirty="0" smtClean="0"/>
            </a:br>
            <a:r>
              <a:rPr lang="en-US" dirty="0" smtClean="0"/>
              <a:t>a. oxygen, nitrogen, carbon, boron		b. strontium, magnesium, calcium, beryllium</a:t>
            </a:r>
            <a:br>
              <a:rPr lang="en-US" dirty="0" smtClean="0"/>
            </a:br>
            <a:r>
              <a:rPr lang="en-US" dirty="0" smtClean="0"/>
              <a:t>c. nitrogen, neon, nickel, niobium.</a:t>
            </a:r>
          </a:p>
          <a:p>
            <a:pPr marL="457200" indent="-457200">
              <a:buFont typeface="Wingdings 3" charset="2"/>
              <a:buAutoNum type="arabicPeriod"/>
            </a:pPr>
            <a:r>
              <a:rPr lang="en-US" dirty="0" smtClean="0"/>
              <a:t>Name two elements that have properties similar to those of the element sodium.</a:t>
            </a:r>
          </a:p>
          <a:p>
            <a:pPr marL="457200" indent="-457200">
              <a:buFont typeface="Wingdings 3" charset="2"/>
              <a:buAutoNum type="arabicPeriod"/>
            </a:pPr>
            <a:r>
              <a:rPr lang="en-US" dirty="0" smtClean="0"/>
              <a:t>Identify each element as an alkali metal, an alkaline earth metal, or a halogen:</a:t>
            </a:r>
            <a:br>
              <a:rPr lang="en-US" dirty="0" smtClean="0"/>
            </a:br>
            <a:r>
              <a:rPr lang="en-US" dirty="0" smtClean="0"/>
              <a:t>a. barium		b. chlorine		c. lithium		d. beryllium</a:t>
            </a:r>
          </a:p>
          <a:p>
            <a:pPr marL="457200" indent="-457200">
              <a:buFont typeface="Wingdings 3" charset="2"/>
              <a:buAutoNum type="arabicPeriod"/>
            </a:pPr>
            <a:r>
              <a:rPr lang="en-US" dirty="0" smtClean="0"/>
              <a:t>Which of these elements are transition metals: Cu, </a:t>
            </a:r>
            <a:r>
              <a:rPr lang="en-US" dirty="0" err="1" smtClean="0"/>
              <a:t>Sr</a:t>
            </a:r>
            <a:r>
              <a:rPr lang="en-US" dirty="0" smtClean="0"/>
              <a:t>, Cd, Au, Al, Ge, Co? </a:t>
            </a:r>
          </a:p>
        </p:txBody>
      </p:sp>
    </p:spTree>
    <p:extLst>
      <p:ext uri="{BB962C8B-B14F-4D97-AF65-F5344CB8AC3E}">
        <p14:creationId xmlns:p14="http://schemas.microsoft.com/office/powerpoint/2010/main" val="15688851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171" y="452718"/>
            <a:ext cx="9622663" cy="1400530"/>
          </a:xfrm>
        </p:spPr>
        <p:txBody>
          <a:bodyPr/>
          <a:lstStyle/>
          <a:p>
            <a:r>
              <a:rPr lang="en-US" dirty="0" smtClean="0"/>
              <a:t>Periodic Trends: Atomic Radius (size)</a:t>
            </a:r>
            <a:endParaRPr lang="en-US" dirty="0"/>
          </a:p>
        </p:txBody>
      </p:sp>
      <p:sp>
        <p:nvSpPr>
          <p:cNvPr id="3" name="Content Placeholder 2"/>
          <p:cNvSpPr>
            <a:spLocks noGrp="1"/>
          </p:cNvSpPr>
          <p:nvPr>
            <p:ph idx="1"/>
          </p:nvPr>
        </p:nvSpPr>
        <p:spPr>
          <a:xfrm>
            <a:off x="3419606" y="1662529"/>
            <a:ext cx="8352745" cy="1002340"/>
          </a:xfrm>
        </p:spPr>
        <p:txBody>
          <a:bodyPr/>
          <a:lstStyle/>
          <a:p>
            <a:r>
              <a:rPr lang="en-US" dirty="0" smtClean="0"/>
              <a:t>Atomic radius is half the distance between the nuclei of two atoms of the same element when the atoms are joined.</a:t>
            </a:r>
            <a:endParaRPr lang="en-US" dirty="0"/>
          </a:p>
        </p:txBody>
      </p:sp>
      <p:pic>
        <p:nvPicPr>
          <p:cNvPr id="4" name="Picture 3"/>
          <p:cNvPicPr>
            <a:picLocks noChangeAspect="1"/>
          </p:cNvPicPr>
          <p:nvPr/>
        </p:nvPicPr>
        <p:blipFill>
          <a:blip r:embed="rId2"/>
          <a:stretch>
            <a:fillRect/>
          </a:stretch>
        </p:blipFill>
        <p:spPr>
          <a:xfrm>
            <a:off x="5217886" y="3649434"/>
            <a:ext cx="2882140" cy="3117262"/>
          </a:xfrm>
          <a:prstGeom prst="rect">
            <a:avLst/>
          </a:prstGeom>
        </p:spPr>
      </p:pic>
      <p:pic>
        <p:nvPicPr>
          <p:cNvPr id="5122" name="Picture 2" descr="Image result for atomic radius down a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631" y="3220115"/>
            <a:ext cx="34099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81" y="1219538"/>
            <a:ext cx="3198640" cy="1871570"/>
          </a:xfrm>
          <a:prstGeom prst="rect">
            <a:avLst/>
          </a:prstGeom>
          <a:solidFill>
            <a:sysClr val="window" lastClr="FFFFFF"/>
          </a:solidFill>
        </p:spPr>
      </p:pic>
      <p:sp>
        <p:nvSpPr>
          <p:cNvPr id="8" name="Content Placeholder 2"/>
          <p:cNvSpPr txBox="1">
            <a:spLocks/>
          </p:cNvSpPr>
          <p:nvPr/>
        </p:nvSpPr>
        <p:spPr>
          <a:xfrm>
            <a:off x="5217886" y="3148264"/>
            <a:ext cx="5521194" cy="100234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t>Atomic radius increases down a group.</a:t>
            </a:r>
            <a:endParaRPr lang="en-US" dirty="0"/>
          </a:p>
        </p:txBody>
      </p:sp>
      <p:sp>
        <p:nvSpPr>
          <p:cNvPr id="9" name="Content Placeholder 2"/>
          <p:cNvSpPr txBox="1">
            <a:spLocks/>
          </p:cNvSpPr>
          <p:nvPr/>
        </p:nvSpPr>
        <p:spPr>
          <a:xfrm>
            <a:off x="8193331" y="4308507"/>
            <a:ext cx="4094353" cy="20850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solidFill>
                  <a:schemeClr val="accent6"/>
                </a:solidFill>
              </a:rPr>
              <a:t>As you move down a group, more and more energy levels are added, thus the size of the atom increases.</a:t>
            </a:r>
            <a:endParaRPr lang="en-US" dirty="0">
              <a:solidFill>
                <a:schemeClr val="accent6"/>
              </a:solidFill>
            </a:endParaRPr>
          </a:p>
        </p:txBody>
      </p:sp>
      <p:sp>
        <p:nvSpPr>
          <p:cNvPr id="10" name="Content Placeholder 2"/>
          <p:cNvSpPr txBox="1">
            <a:spLocks/>
          </p:cNvSpPr>
          <p:nvPr/>
        </p:nvSpPr>
        <p:spPr>
          <a:xfrm>
            <a:off x="8933544" y="3697879"/>
            <a:ext cx="1538514" cy="55007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800" b="1" dirty="0" smtClean="0">
                <a:solidFill>
                  <a:schemeClr val="accent6"/>
                </a:solidFill>
              </a:rPr>
              <a:t>WHY?</a:t>
            </a:r>
            <a:endParaRPr lang="en-US" sz="2800" b="1" dirty="0">
              <a:solidFill>
                <a:schemeClr val="accent6"/>
              </a:solidFill>
            </a:endParaRPr>
          </a:p>
        </p:txBody>
      </p:sp>
    </p:spTree>
    <p:extLst>
      <p:ext uri="{BB962C8B-B14F-4D97-AF65-F5344CB8AC3E}">
        <p14:creationId xmlns:p14="http://schemas.microsoft.com/office/powerpoint/2010/main" val="97653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171" y="452718"/>
            <a:ext cx="9622663" cy="1400530"/>
          </a:xfrm>
        </p:spPr>
        <p:txBody>
          <a:bodyPr/>
          <a:lstStyle/>
          <a:p>
            <a:r>
              <a:rPr lang="en-US" dirty="0" smtClean="0"/>
              <a:t>Periodic Trends: Atomic Radius (size)</a:t>
            </a:r>
            <a:endParaRPr lang="en-US" dirty="0"/>
          </a:p>
        </p:txBody>
      </p:sp>
      <p:sp>
        <p:nvSpPr>
          <p:cNvPr id="3" name="Content Placeholder 2"/>
          <p:cNvSpPr>
            <a:spLocks noGrp="1"/>
          </p:cNvSpPr>
          <p:nvPr>
            <p:ph idx="1"/>
          </p:nvPr>
        </p:nvSpPr>
        <p:spPr>
          <a:xfrm>
            <a:off x="371606" y="1179769"/>
            <a:ext cx="9048165" cy="1002340"/>
          </a:xfrm>
        </p:spPr>
        <p:txBody>
          <a:bodyPr/>
          <a:lstStyle/>
          <a:p>
            <a:r>
              <a:rPr lang="en-US" dirty="0" smtClean="0"/>
              <a:t>Atomic radius decreases as you move across a period, left to right.</a:t>
            </a:r>
            <a:endParaRPr lang="en-US" dirty="0"/>
          </a:p>
        </p:txBody>
      </p:sp>
      <p:pic>
        <p:nvPicPr>
          <p:cNvPr id="5" name="Picture 4"/>
          <p:cNvPicPr>
            <a:picLocks noChangeAspect="1"/>
          </p:cNvPicPr>
          <p:nvPr/>
        </p:nvPicPr>
        <p:blipFill rotWithShape="1">
          <a:blip r:embed="rId2"/>
          <a:srcRect t="58623" b="4128"/>
          <a:stretch/>
        </p:blipFill>
        <p:spPr>
          <a:xfrm>
            <a:off x="178099" y="1680939"/>
            <a:ext cx="9144000" cy="2554515"/>
          </a:xfrm>
          <a:prstGeom prst="rect">
            <a:avLst/>
          </a:prstGeom>
        </p:spPr>
      </p:pic>
      <p:sp>
        <p:nvSpPr>
          <p:cNvPr id="12" name="Content Placeholder 2"/>
          <p:cNvSpPr txBox="1">
            <a:spLocks/>
          </p:cNvSpPr>
          <p:nvPr/>
        </p:nvSpPr>
        <p:spPr>
          <a:xfrm>
            <a:off x="199562" y="4329250"/>
            <a:ext cx="1538514" cy="55007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800" b="1" dirty="0" smtClean="0">
                <a:solidFill>
                  <a:schemeClr val="accent6"/>
                </a:solidFill>
              </a:rPr>
              <a:t>WHY?</a:t>
            </a:r>
            <a:endParaRPr lang="en-US" sz="2800" b="1" dirty="0">
              <a:solidFill>
                <a:schemeClr val="accent6"/>
              </a:solidFill>
            </a:endParaRPr>
          </a:p>
        </p:txBody>
      </p:sp>
      <p:sp>
        <p:nvSpPr>
          <p:cNvPr id="13" name="Content Placeholder 2"/>
          <p:cNvSpPr txBox="1">
            <a:spLocks/>
          </p:cNvSpPr>
          <p:nvPr/>
        </p:nvSpPr>
        <p:spPr>
          <a:xfrm>
            <a:off x="178099" y="4883315"/>
            <a:ext cx="4094353" cy="20850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solidFill>
                  <a:schemeClr val="accent6"/>
                </a:solidFill>
              </a:rPr>
              <a:t>As you move across a group, there is an increase in nuclear charge.</a:t>
            </a:r>
            <a:endParaRPr lang="en-US" dirty="0">
              <a:solidFill>
                <a:schemeClr val="accent6"/>
              </a:solidFill>
            </a:endParaRPr>
          </a:p>
        </p:txBody>
      </p:sp>
      <p:pic>
        <p:nvPicPr>
          <p:cNvPr id="14" name="Picture 13"/>
          <p:cNvPicPr>
            <a:picLocks noChangeAspect="1"/>
          </p:cNvPicPr>
          <p:nvPr/>
        </p:nvPicPr>
        <p:blipFill rotWithShape="1">
          <a:blip r:embed="rId3"/>
          <a:srcRect l="1337" t="29714" r="-1337"/>
          <a:stretch/>
        </p:blipFill>
        <p:spPr>
          <a:xfrm>
            <a:off x="4347028" y="4329250"/>
            <a:ext cx="4728327" cy="2493250"/>
          </a:xfrm>
          <a:prstGeom prst="rect">
            <a:avLst/>
          </a:prstGeom>
        </p:spPr>
      </p:pic>
      <p:sp>
        <p:nvSpPr>
          <p:cNvPr id="15" name="Content Placeholder 2"/>
          <p:cNvSpPr txBox="1">
            <a:spLocks/>
          </p:cNvSpPr>
          <p:nvPr/>
        </p:nvSpPr>
        <p:spPr>
          <a:xfrm>
            <a:off x="9013371" y="4216400"/>
            <a:ext cx="3178629" cy="2641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t>Nuclear charge is a measure of how strongly protons pull on electrons. </a:t>
            </a:r>
            <a:br>
              <a:rPr lang="en-US" dirty="0" smtClean="0"/>
            </a:br>
            <a:r>
              <a:rPr lang="en-US" dirty="0" smtClean="0"/>
              <a:t>More protons = more charge = more pull = smaller atoms.</a:t>
            </a:r>
            <a:endParaRPr lang="en-US" dirty="0"/>
          </a:p>
        </p:txBody>
      </p:sp>
    </p:spTree>
    <p:extLst>
      <p:ext uri="{BB962C8B-B14F-4D97-AF65-F5344CB8AC3E}">
        <p14:creationId xmlns:p14="http://schemas.microsoft.com/office/powerpoint/2010/main" val="232667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Periodic Trends: Ionic Radius</a:t>
            </a:r>
            <a:endParaRPr lang="en-US" dirty="0"/>
          </a:p>
        </p:txBody>
      </p:sp>
      <p:sp>
        <p:nvSpPr>
          <p:cNvPr id="3" name="Content Placeholder 2"/>
          <p:cNvSpPr>
            <a:spLocks noGrp="1"/>
          </p:cNvSpPr>
          <p:nvPr>
            <p:ph idx="1"/>
          </p:nvPr>
        </p:nvSpPr>
        <p:spPr>
          <a:xfrm>
            <a:off x="145369" y="1338517"/>
            <a:ext cx="8207601" cy="4195481"/>
          </a:xfrm>
        </p:spPr>
        <p:txBody>
          <a:bodyPr/>
          <a:lstStyle/>
          <a:p>
            <a:r>
              <a:rPr lang="en-US" dirty="0" smtClean="0"/>
              <a:t>Ions are formed when an atom gains or loses an electron(s).</a:t>
            </a:r>
          </a:p>
          <a:p>
            <a:pPr lvl="1"/>
            <a:r>
              <a:rPr lang="en-US" dirty="0" smtClean="0"/>
              <a:t>Cations are positive ions formed when atoms lose electrons.</a:t>
            </a:r>
          </a:p>
          <a:p>
            <a:pPr lvl="1"/>
            <a:r>
              <a:rPr lang="en-US" dirty="0" smtClean="0"/>
              <a:t>Anions are negative ions formed when atoms gain electrons.</a:t>
            </a:r>
          </a:p>
          <a:p>
            <a:pPr marL="0" indent="0">
              <a:buNone/>
            </a:pPr>
            <a:endParaRPr lang="en-US" dirty="0"/>
          </a:p>
        </p:txBody>
      </p:sp>
      <p:pic>
        <p:nvPicPr>
          <p:cNvPr id="4" name="Picture 3"/>
          <p:cNvPicPr>
            <a:picLocks noChangeAspect="1"/>
          </p:cNvPicPr>
          <p:nvPr/>
        </p:nvPicPr>
        <p:blipFill>
          <a:blip r:embed="rId2"/>
          <a:stretch>
            <a:fillRect/>
          </a:stretch>
        </p:blipFill>
        <p:spPr>
          <a:xfrm>
            <a:off x="8096250" y="1752337"/>
            <a:ext cx="4095750" cy="2514600"/>
          </a:xfrm>
          <a:prstGeom prst="rect">
            <a:avLst/>
          </a:prstGeom>
        </p:spPr>
      </p:pic>
      <p:pic>
        <p:nvPicPr>
          <p:cNvPr id="5" name="Picture 4"/>
          <p:cNvPicPr>
            <a:picLocks noChangeAspect="1"/>
          </p:cNvPicPr>
          <p:nvPr/>
        </p:nvPicPr>
        <p:blipFill>
          <a:blip r:embed="rId3"/>
          <a:stretch>
            <a:fillRect/>
          </a:stretch>
        </p:blipFill>
        <p:spPr>
          <a:xfrm>
            <a:off x="145369" y="2739047"/>
            <a:ext cx="5718587" cy="3927601"/>
          </a:xfrm>
          <a:prstGeom prst="rect">
            <a:avLst/>
          </a:prstGeom>
        </p:spPr>
      </p:pic>
      <p:sp>
        <p:nvSpPr>
          <p:cNvPr id="6" name="Content Placeholder 2"/>
          <p:cNvSpPr txBox="1">
            <a:spLocks/>
          </p:cNvSpPr>
          <p:nvPr/>
        </p:nvSpPr>
        <p:spPr>
          <a:xfrm>
            <a:off x="5919635" y="4588705"/>
            <a:ext cx="5894994" cy="271822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t>Atoms tend to gain or lose electrons in order to achieve the highest stability (noble gas configuration, p</a:t>
            </a:r>
            <a:r>
              <a:rPr lang="en-US" baseline="30000" dirty="0" smtClean="0"/>
              <a:t>6</a:t>
            </a:r>
            <a:r>
              <a:rPr lang="en-US" dirty="0" smtClean="0"/>
              <a:t>)</a:t>
            </a:r>
          </a:p>
          <a:p>
            <a:r>
              <a:rPr lang="en-US" dirty="0" smtClean="0"/>
              <a:t>Metals tend to form cations.</a:t>
            </a:r>
          </a:p>
          <a:p>
            <a:r>
              <a:rPr lang="en-US" dirty="0" smtClean="0"/>
              <a:t>Non-metals tend to form anions.</a:t>
            </a:r>
          </a:p>
          <a:p>
            <a:endParaRPr lang="en-US" dirty="0"/>
          </a:p>
        </p:txBody>
      </p:sp>
    </p:spTree>
    <p:extLst>
      <p:ext uri="{BB962C8B-B14F-4D97-AF65-F5344CB8AC3E}">
        <p14:creationId xmlns:p14="http://schemas.microsoft.com/office/powerpoint/2010/main" val="46689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Periodic Trends: Ionic Radius</a:t>
            </a:r>
            <a:endParaRPr lang="en-US" dirty="0"/>
          </a:p>
        </p:txBody>
      </p:sp>
      <p:sp>
        <p:nvSpPr>
          <p:cNvPr id="3" name="Content Placeholder 2"/>
          <p:cNvSpPr>
            <a:spLocks noGrp="1"/>
          </p:cNvSpPr>
          <p:nvPr>
            <p:ph idx="1"/>
          </p:nvPr>
        </p:nvSpPr>
        <p:spPr>
          <a:xfrm>
            <a:off x="442912" y="1450575"/>
            <a:ext cx="8946541" cy="610453"/>
          </a:xfrm>
        </p:spPr>
        <p:txBody>
          <a:bodyPr/>
          <a:lstStyle/>
          <a:p>
            <a:r>
              <a:rPr lang="en-US" dirty="0" smtClean="0"/>
              <a:t>Cations have a smaller ionic radius compared with their atoms.</a:t>
            </a:r>
          </a:p>
          <a:p>
            <a:pPr marL="457200" lvl="1" indent="0">
              <a:buNone/>
            </a:pPr>
            <a:endParaRPr lang="en-US" dirty="0"/>
          </a:p>
        </p:txBody>
      </p:sp>
      <p:pic>
        <p:nvPicPr>
          <p:cNvPr id="4" name="Picture 3"/>
          <p:cNvPicPr>
            <a:picLocks noChangeAspect="1"/>
          </p:cNvPicPr>
          <p:nvPr/>
        </p:nvPicPr>
        <p:blipFill>
          <a:blip r:embed="rId2"/>
          <a:stretch>
            <a:fillRect/>
          </a:stretch>
        </p:blipFill>
        <p:spPr>
          <a:xfrm>
            <a:off x="5630942" y="2286000"/>
            <a:ext cx="6453397" cy="3700501"/>
          </a:xfrm>
          <a:prstGeom prst="rect">
            <a:avLst/>
          </a:prstGeom>
        </p:spPr>
      </p:pic>
      <p:sp>
        <p:nvSpPr>
          <p:cNvPr id="5" name="Content Placeholder 2"/>
          <p:cNvSpPr txBox="1">
            <a:spLocks/>
          </p:cNvSpPr>
          <p:nvPr/>
        </p:nvSpPr>
        <p:spPr>
          <a:xfrm>
            <a:off x="381299" y="3395600"/>
            <a:ext cx="4597101" cy="20850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solidFill>
                  <a:schemeClr val="accent6"/>
                </a:solidFill>
              </a:rPr>
              <a:t>This is due to:</a:t>
            </a:r>
            <a:br>
              <a:rPr lang="en-US" dirty="0" smtClean="0">
                <a:solidFill>
                  <a:schemeClr val="accent6"/>
                </a:solidFill>
              </a:rPr>
            </a:br>
            <a:r>
              <a:rPr lang="en-US" dirty="0" smtClean="0">
                <a:solidFill>
                  <a:schemeClr val="accent6"/>
                </a:solidFill>
              </a:rPr>
              <a:t>A. Decrease in energy level with loss of valance electron.</a:t>
            </a:r>
            <a:br>
              <a:rPr lang="en-US" dirty="0" smtClean="0">
                <a:solidFill>
                  <a:schemeClr val="accent6"/>
                </a:solidFill>
              </a:rPr>
            </a:br>
            <a:r>
              <a:rPr lang="en-US" dirty="0" smtClean="0">
                <a:solidFill>
                  <a:schemeClr val="accent6"/>
                </a:solidFill>
              </a:rPr>
              <a:t/>
            </a:r>
            <a:br>
              <a:rPr lang="en-US" dirty="0" smtClean="0">
                <a:solidFill>
                  <a:schemeClr val="accent6"/>
                </a:solidFill>
              </a:rPr>
            </a:br>
            <a:r>
              <a:rPr lang="en-US" dirty="0" smtClean="0">
                <a:solidFill>
                  <a:schemeClr val="accent6"/>
                </a:solidFill>
              </a:rPr>
              <a:t>B. Increased nuclear charge on each electron.</a:t>
            </a:r>
          </a:p>
        </p:txBody>
      </p:sp>
      <p:sp>
        <p:nvSpPr>
          <p:cNvPr id="6" name="Content Placeholder 2"/>
          <p:cNvSpPr txBox="1">
            <a:spLocks/>
          </p:cNvSpPr>
          <p:nvPr/>
        </p:nvSpPr>
        <p:spPr>
          <a:xfrm>
            <a:off x="442912" y="2659519"/>
            <a:ext cx="1538514" cy="55007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800" b="1" dirty="0" smtClean="0">
                <a:solidFill>
                  <a:schemeClr val="accent6"/>
                </a:solidFill>
              </a:rPr>
              <a:t>WHY?</a:t>
            </a:r>
            <a:endParaRPr lang="en-US" sz="2800" b="1" dirty="0">
              <a:solidFill>
                <a:schemeClr val="accent6"/>
              </a:solidFill>
            </a:endParaRPr>
          </a:p>
        </p:txBody>
      </p:sp>
      <p:sp>
        <p:nvSpPr>
          <p:cNvPr id="7" name="Content Placeholder 2"/>
          <p:cNvSpPr txBox="1">
            <a:spLocks/>
          </p:cNvSpPr>
          <p:nvPr/>
        </p:nvSpPr>
        <p:spPr>
          <a:xfrm>
            <a:off x="8114082" y="2542898"/>
            <a:ext cx="743558" cy="57287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b="1" dirty="0" smtClean="0">
                <a:solidFill>
                  <a:schemeClr val="accent6"/>
                </a:solidFill>
              </a:rPr>
              <a:t>A.</a:t>
            </a:r>
          </a:p>
        </p:txBody>
      </p:sp>
      <p:sp>
        <p:nvSpPr>
          <p:cNvPr id="8" name="Content Placeholder 2"/>
          <p:cNvSpPr txBox="1">
            <a:spLocks/>
          </p:cNvSpPr>
          <p:nvPr/>
        </p:nvSpPr>
        <p:spPr>
          <a:xfrm>
            <a:off x="8239495" y="5166886"/>
            <a:ext cx="743558" cy="57287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b="1" dirty="0" smtClean="0">
                <a:solidFill>
                  <a:schemeClr val="accent6"/>
                </a:solidFill>
              </a:rPr>
              <a:t>B.</a:t>
            </a:r>
          </a:p>
        </p:txBody>
      </p:sp>
      <p:sp>
        <p:nvSpPr>
          <p:cNvPr id="9" name="Content Placeholder 2"/>
          <p:cNvSpPr txBox="1">
            <a:spLocks/>
          </p:cNvSpPr>
          <p:nvPr/>
        </p:nvSpPr>
        <p:spPr>
          <a:xfrm>
            <a:off x="6433756" y="5986501"/>
            <a:ext cx="5758244" cy="61367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smtClean="0">
                <a:solidFill>
                  <a:schemeClr val="accent6"/>
                </a:solidFill>
              </a:rPr>
              <a:t>More pull per electron by the nucleus.</a:t>
            </a:r>
          </a:p>
        </p:txBody>
      </p:sp>
    </p:spTree>
    <p:extLst>
      <p:ext uri="{BB962C8B-B14F-4D97-AF65-F5344CB8AC3E}">
        <p14:creationId xmlns:p14="http://schemas.microsoft.com/office/powerpoint/2010/main" val="378505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Periodic Trends: Ionic Radius</a:t>
            </a:r>
            <a:endParaRPr lang="en-US" dirty="0"/>
          </a:p>
        </p:txBody>
      </p:sp>
      <p:sp>
        <p:nvSpPr>
          <p:cNvPr id="3" name="Content Placeholder 2"/>
          <p:cNvSpPr>
            <a:spLocks noGrp="1"/>
          </p:cNvSpPr>
          <p:nvPr>
            <p:ph idx="1"/>
          </p:nvPr>
        </p:nvSpPr>
        <p:spPr>
          <a:xfrm>
            <a:off x="442912" y="1428804"/>
            <a:ext cx="8946541" cy="610453"/>
          </a:xfrm>
        </p:spPr>
        <p:txBody>
          <a:bodyPr/>
          <a:lstStyle/>
          <a:p>
            <a:r>
              <a:rPr lang="en-US" dirty="0" smtClean="0"/>
              <a:t>Anions have a larger ionic radius compared with their atoms.</a:t>
            </a:r>
          </a:p>
          <a:p>
            <a:pPr marL="457200" lvl="1" indent="0">
              <a:buNone/>
            </a:pPr>
            <a:endParaRPr lang="en-US" dirty="0"/>
          </a:p>
        </p:txBody>
      </p:sp>
      <p:sp>
        <p:nvSpPr>
          <p:cNvPr id="5" name="Content Placeholder 2"/>
          <p:cNvSpPr txBox="1">
            <a:spLocks/>
          </p:cNvSpPr>
          <p:nvPr/>
        </p:nvSpPr>
        <p:spPr>
          <a:xfrm>
            <a:off x="381299" y="3395600"/>
            <a:ext cx="4597101" cy="20850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solidFill>
                  <a:schemeClr val="accent6"/>
                </a:solidFill>
              </a:rPr>
              <a:t>This is due to:</a:t>
            </a:r>
            <a:br>
              <a:rPr lang="en-US" dirty="0" smtClean="0">
                <a:solidFill>
                  <a:schemeClr val="accent6"/>
                </a:solidFill>
              </a:rPr>
            </a:br>
            <a:r>
              <a:rPr lang="en-US" dirty="0" smtClean="0">
                <a:solidFill>
                  <a:schemeClr val="accent6"/>
                </a:solidFill>
              </a:rPr>
              <a:t>A. Decrease in nuclear charge on each electron</a:t>
            </a:r>
            <a:br>
              <a:rPr lang="en-US" dirty="0" smtClean="0">
                <a:solidFill>
                  <a:schemeClr val="accent6"/>
                </a:solidFill>
              </a:rPr>
            </a:br>
            <a:r>
              <a:rPr lang="en-US" dirty="0" smtClean="0">
                <a:solidFill>
                  <a:schemeClr val="accent6"/>
                </a:solidFill>
              </a:rPr>
              <a:t/>
            </a:r>
            <a:br>
              <a:rPr lang="en-US" dirty="0" smtClean="0">
                <a:solidFill>
                  <a:schemeClr val="accent6"/>
                </a:solidFill>
              </a:rPr>
            </a:br>
            <a:r>
              <a:rPr lang="en-US" dirty="0" smtClean="0">
                <a:solidFill>
                  <a:schemeClr val="accent6"/>
                </a:solidFill>
              </a:rPr>
              <a:t>B. Increased electrostatic repulsions by electrons.</a:t>
            </a:r>
          </a:p>
        </p:txBody>
      </p:sp>
      <p:sp>
        <p:nvSpPr>
          <p:cNvPr id="6" name="Content Placeholder 2"/>
          <p:cNvSpPr txBox="1">
            <a:spLocks/>
          </p:cNvSpPr>
          <p:nvPr/>
        </p:nvSpPr>
        <p:spPr>
          <a:xfrm>
            <a:off x="442912" y="2681291"/>
            <a:ext cx="1538514" cy="55007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800" b="1" dirty="0" smtClean="0">
                <a:solidFill>
                  <a:schemeClr val="accent6"/>
                </a:solidFill>
              </a:rPr>
              <a:t>WHY?</a:t>
            </a:r>
            <a:endParaRPr lang="en-US" sz="2800" b="1" dirty="0">
              <a:solidFill>
                <a:schemeClr val="accent6"/>
              </a:solidFill>
            </a:endParaRPr>
          </a:p>
        </p:txBody>
      </p:sp>
      <p:sp>
        <p:nvSpPr>
          <p:cNvPr id="9" name="Content Placeholder 2"/>
          <p:cNvSpPr txBox="1">
            <a:spLocks/>
          </p:cNvSpPr>
          <p:nvPr/>
        </p:nvSpPr>
        <p:spPr>
          <a:xfrm>
            <a:off x="6230556" y="2434490"/>
            <a:ext cx="5758244" cy="61367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smtClean="0">
                <a:solidFill>
                  <a:schemeClr val="accent6"/>
                </a:solidFill>
              </a:rPr>
              <a:t>Less pull per electron by the nucleus.</a:t>
            </a:r>
          </a:p>
        </p:txBody>
      </p:sp>
      <p:pic>
        <p:nvPicPr>
          <p:cNvPr id="10" name="Picture 9"/>
          <p:cNvPicPr>
            <a:picLocks noChangeAspect="1"/>
          </p:cNvPicPr>
          <p:nvPr/>
        </p:nvPicPr>
        <p:blipFill>
          <a:blip r:embed="rId2"/>
          <a:stretch>
            <a:fillRect/>
          </a:stretch>
        </p:blipFill>
        <p:spPr>
          <a:xfrm>
            <a:off x="6169448" y="2829334"/>
            <a:ext cx="5377138" cy="2219136"/>
          </a:xfrm>
          <a:prstGeom prst="rect">
            <a:avLst/>
          </a:prstGeom>
        </p:spPr>
      </p:pic>
    </p:spTree>
    <p:extLst>
      <p:ext uri="{BB962C8B-B14F-4D97-AF65-F5344CB8AC3E}">
        <p14:creationId xmlns:p14="http://schemas.microsoft.com/office/powerpoint/2010/main" val="337139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056" y="4529890"/>
            <a:ext cx="4884057" cy="2881083"/>
          </a:xfrm>
        </p:spPr>
        <p:txBody>
          <a:bodyPr>
            <a:normAutofit/>
          </a:bodyPr>
          <a:lstStyle/>
          <a:p>
            <a:pPr marL="0" indent="0">
              <a:buNone/>
            </a:pPr>
            <a:r>
              <a:rPr lang="en-US" b="1" dirty="0" smtClean="0">
                <a:solidFill>
                  <a:schemeClr val="accent2">
                    <a:lumMod val="60000"/>
                    <a:lumOff val="40000"/>
                  </a:schemeClr>
                </a:solidFill>
              </a:rPr>
              <a:t>Compare Lithium ion (Li</a:t>
            </a:r>
            <a:r>
              <a:rPr lang="en-US" b="1" baseline="30000" dirty="0" smtClean="0">
                <a:solidFill>
                  <a:schemeClr val="accent2">
                    <a:lumMod val="60000"/>
                    <a:lumOff val="40000"/>
                  </a:schemeClr>
                </a:solidFill>
              </a:rPr>
              <a:t>1+</a:t>
            </a:r>
            <a:r>
              <a:rPr lang="en-US" b="1" dirty="0" smtClean="0">
                <a:solidFill>
                  <a:schemeClr val="accent2">
                    <a:lumMod val="60000"/>
                    <a:lumOff val="40000"/>
                  </a:schemeClr>
                </a:solidFill>
              </a:rPr>
              <a:t>)with Beryllium ion (Be</a:t>
            </a:r>
            <a:r>
              <a:rPr lang="en-US" b="1" baseline="30000" dirty="0" smtClean="0">
                <a:solidFill>
                  <a:schemeClr val="accent2">
                    <a:lumMod val="60000"/>
                    <a:lumOff val="40000"/>
                  </a:schemeClr>
                </a:solidFill>
              </a:rPr>
              <a:t>2+</a:t>
            </a:r>
            <a:r>
              <a:rPr lang="en-US" b="1" dirty="0" smtClean="0">
                <a:solidFill>
                  <a:schemeClr val="accent2">
                    <a:lumMod val="60000"/>
                    <a:lumOff val="40000"/>
                  </a:schemeClr>
                </a:solidFill>
              </a:rPr>
              <a:t>)</a:t>
            </a:r>
          </a:p>
          <a:p>
            <a:pPr marL="0" indent="0">
              <a:buNone/>
            </a:pPr>
            <a:r>
              <a:rPr lang="en-US" dirty="0" smtClean="0">
                <a:solidFill>
                  <a:schemeClr val="accent2">
                    <a:lumMod val="60000"/>
                    <a:lumOff val="40000"/>
                  </a:schemeClr>
                </a:solidFill>
              </a:rPr>
              <a:t>-Both have 2 electrons.</a:t>
            </a:r>
          </a:p>
          <a:p>
            <a:pPr marL="0" indent="0">
              <a:buNone/>
            </a:pPr>
            <a:r>
              <a:rPr lang="en-US" dirty="0" smtClean="0">
                <a:solidFill>
                  <a:schemeClr val="accent2">
                    <a:lumMod val="60000"/>
                    <a:lumOff val="40000"/>
                  </a:schemeClr>
                </a:solidFill>
              </a:rPr>
              <a:t>- Be</a:t>
            </a:r>
            <a:r>
              <a:rPr lang="en-US" baseline="30000" dirty="0" smtClean="0">
                <a:solidFill>
                  <a:schemeClr val="accent2">
                    <a:lumMod val="60000"/>
                    <a:lumOff val="40000"/>
                  </a:schemeClr>
                </a:solidFill>
              </a:rPr>
              <a:t>2+ </a:t>
            </a:r>
            <a:r>
              <a:rPr lang="en-US" dirty="0" smtClean="0">
                <a:solidFill>
                  <a:schemeClr val="accent2">
                    <a:lumMod val="60000"/>
                    <a:lumOff val="40000"/>
                  </a:schemeClr>
                </a:solidFill>
              </a:rPr>
              <a:t>has 4 protons, Li</a:t>
            </a:r>
            <a:r>
              <a:rPr lang="en-US" baseline="30000" dirty="0" smtClean="0">
                <a:solidFill>
                  <a:schemeClr val="accent2">
                    <a:lumMod val="60000"/>
                    <a:lumOff val="40000"/>
                  </a:schemeClr>
                </a:solidFill>
              </a:rPr>
              <a:t>1+ </a:t>
            </a:r>
            <a:r>
              <a:rPr lang="en-US" dirty="0" smtClean="0">
                <a:solidFill>
                  <a:schemeClr val="accent2">
                    <a:lumMod val="60000"/>
                    <a:lumOff val="40000"/>
                  </a:schemeClr>
                </a:solidFill>
              </a:rPr>
              <a:t>has only 3. Thus Be</a:t>
            </a:r>
            <a:r>
              <a:rPr lang="en-US" baseline="30000" dirty="0" smtClean="0">
                <a:solidFill>
                  <a:schemeClr val="accent2">
                    <a:lumMod val="60000"/>
                    <a:lumOff val="40000"/>
                  </a:schemeClr>
                </a:solidFill>
              </a:rPr>
              <a:t>2+</a:t>
            </a:r>
            <a:r>
              <a:rPr lang="en-US" dirty="0" smtClean="0">
                <a:solidFill>
                  <a:schemeClr val="accent2">
                    <a:lumMod val="60000"/>
                    <a:lumOff val="40000"/>
                  </a:schemeClr>
                </a:solidFill>
              </a:rPr>
              <a:t>’s 2 electrons are pulled in closer resulting in smaller radius.</a:t>
            </a:r>
            <a:endParaRPr lang="en-US" dirty="0">
              <a:solidFill>
                <a:schemeClr val="accent2">
                  <a:lumMod val="60000"/>
                  <a:lumOff val="40000"/>
                </a:schemeClr>
              </a:solidFill>
            </a:endParaRPr>
          </a:p>
        </p:txBody>
      </p:sp>
      <p:pic>
        <p:nvPicPr>
          <p:cNvPr id="4" name="Picture 3"/>
          <p:cNvPicPr>
            <a:picLocks noChangeAspect="1"/>
          </p:cNvPicPr>
          <p:nvPr/>
        </p:nvPicPr>
        <p:blipFill>
          <a:blip r:embed="rId2"/>
          <a:stretch>
            <a:fillRect/>
          </a:stretch>
        </p:blipFill>
        <p:spPr>
          <a:xfrm>
            <a:off x="4879871" y="1635051"/>
            <a:ext cx="7312129" cy="5222949"/>
          </a:xfrm>
          <a:prstGeom prst="rect">
            <a:avLst/>
          </a:prstGeom>
        </p:spPr>
      </p:pic>
      <p:sp>
        <p:nvSpPr>
          <p:cNvPr id="5" name="Oval 4"/>
          <p:cNvSpPr/>
          <p:nvPr/>
        </p:nvSpPr>
        <p:spPr>
          <a:xfrm>
            <a:off x="5918197" y="5000171"/>
            <a:ext cx="239486" cy="246743"/>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26627" y="5437604"/>
            <a:ext cx="239486" cy="246743"/>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58055" y="2596532"/>
            <a:ext cx="5029200" cy="28810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b="1" dirty="0" smtClean="0">
                <a:solidFill>
                  <a:srgbClr val="7BE937"/>
                </a:solidFill>
              </a:rPr>
              <a:t>Compare Nitride (N</a:t>
            </a:r>
            <a:r>
              <a:rPr lang="en-US" b="1" baseline="30000" dirty="0" smtClean="0">
                <a:solidFill>
                  <a:srgbClr val="7BE937"/>
                </a:solidFill>
              </a:rPr>
              <a:t>3</a:t>
            </a:r>
            <a:r>
              <a:rPr lang="en-US" b="1" baseline="30000" dirty="0">
                <a:solidFill>
                  <a:srgbClr val="7BE937"/>
                </a:solidFill>
              </a:rPr>
              <a:t>-</a:t>
            </a:r>
            <a:r>
              <a:rPr lang="en-US" b="1" dirty="0" smtClean="0">
                <a:solidFill>
                  <a:srgbClr val="7BE937"/>
                </a:solidFill>
              </a:rPr>
              <a:t>)with Oxide  (O</a:t>
            </a:r>
            <a:r>
              <a:rPr lang="en-US" b="1" baseline="30000" dirty="0" smtClean="0">
                <a:solidFill>
                  <a:srgbClr val="7BE937"/>
                </a:solidFill>
              </a:rPr>
              <a:t>2-</a:t>
            </a:r>
            <a:r>
              <a:rPr lang="en-US" b="1" dirty="0" smtClean="0">
                <a:solidFill>
                  <a:srgbClr val="7BE937"/>
                </a:solidFill>
              </a:rPr>
              <a:t>)</a:t>
            </a:r>
          </a:p>
          <a:p>
            <a:pPr marL="0" indent="0">
              <a:buFont typeface="Wingdings 3" charset="2"/>
              <a:buNone/>
            </a:pPr>
            <a:r>
              <a:rPr lang="en-US" dirty="0" smtClean="0">
                <a:solidFill>
                  <a:srgbClr val="7BE937"/>
                </a:solidFill>
              </a:rPr>
              <a:t>-Both have 10 electrons.</a:t>
            </a:r>
          </a:p>
          <a:p>
            <a:pPr marL="0" indent="0">
              <a:buFont typeface="Wingdings 3" charset="2"/>
              <a:buNone/>
            </a:pPr>
            <a:r>
              <a:rPr lang="en-US" dirty="0" smtClean="0">
                <a:solidFill>
                  <a:srgbClr val="7BE937"/>
                </a:solidFill>
              </a:rPr>
              <a:t>- N</a:t>
            </a:r>
            <a:r>
              <a:rPr lang="en-US" baseline="30000" dirty="0" smtClean="0">
                <a:solidFill>
                  <a:srgbClr val="7BE937"/>
                </a:solidFill>
              </a:rPr>
              <a:t>3</a:t>
            </a:r>
            <a:r>
              <a:rPr lang="en-US" baseline="30000" dirty="0">
                <a:solidFill>
                  <a:srgbClr val="7BE937"/>
                </a:solidFill>
              </a:rPr>
              <a:t>-</a:t>
            </a:r>
            <a:r>
              <a:rPr lang="en-US" baseline="30000" dirty="0" smtClean="0">
                <a:solidFill>
                  <a:srgbClr val="7BE937"/>
                </a:solidFill>
              </a:rPr>
              <a:t> </a:t>
            </a:r>
            <a:r>
              <a:rPr lang="en-US" dirty="0" smtClean="0">
                <a:solidFill>
                  <a:srgbClr val="7BE937"/>
                </a:solidFill>
              </a:rPr>
              <a:t>has 7 protons, O</a:t>
            </a:r>
            <a:r>
              <a:rPr lang="en-US" baseline="30000" dirty="0" smtClean="0">
                <a:solidFill>
                  <a:srgbClr val="7BE937"/>
                </a:solidFill>
              </a:rPr>
              <a:t>2- </a:t>
            </a:r>
            <a:r>
              <a:rPr lang="en-US" dirty="0" smtClean="0">
                <a:solidFill>
                  <a:srgbClr val="7BE937"/>
                </a:solidFill>
              </a:rPr>
              <a:t>has 8. Thus O</a:t>
            </a:r>
            <a:r>
              <a:rPr lang="en-US" baseline="30000" dirty="0" smtClean="0">
                <a:solidFill>
                  <a:srgbClr val="7BE937"/>
                </a:solidFill>
              </a:rPr>
              <a:t>2</a:t>
            </a:r>
            <a:r>
              <a:rPr lang="en-US" baseline="30000" dirty="0">
                <a:solidFill>
                  <a:srgbClr val="7BE937"/>
                </a:solidFill>
              </a:rPr>
              <a:t>-</a:t>
            </a:r>
            <a:r>
              <a:rPr lang="en-US" dirty="0" smtClean="0">
                <a:solidFill>
                  <a:srgbClr val="7BE937"/>
                </a:solidFill>
              </a:rPr>
              <a:t>’s 10 electrons are pulled in closer resulting in smaller radius.</a:t>
            </a:r>
            <a:endParaRPr lang="en-US" dirty="0">
              <a:solidFill>
                <a:srgbClr val="7BE937"/>
              </a:solidFill>
            </a:endParaRPr>
          </a:p>
        </p:txBody>
      </p:sp>
      <p:sp>
        <p:nvSpPr>
          <p:cNvPr id="9" name="Oval 8"/>
          <p:cNvSpPr/>
          <p:nvPr/>
        </p:nvSpPr>
        <p:spPr>
          <a:xfrm>
            <a:off x="7162799" y="3420216"/>
            <a:ext cx="239486" cy="246743"/>
          </a:xfrm>
          <a:prstGeom prst="ellipse">
            <a:avLst/>
          </a:prstGeom>
          <a:noFill/>
          <a:ln w="38100">
            <a:solidFill>
              <a:srgbClr val="7BE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E937"/>
              </a:solidFill>
            </a:endParaRPr>
          </a:p>
        </p:txBody>
      </p:sp>
      <p:sp>
        <p:nvSpPr>
          <p:cNvPr id="10" name="Oval 9"/>
          <p:cNvSpPr/>
          <p:nvPr/>
        </p:nvSpPr>
        <p:spPr>
          <a:xfrm>
            <a:off x="7482114" y="3857719"/>
            <a:ext cx="239486" cy="246743"/>
          </a:xfrm>
          <a:prstGeom prst="ellipse">
            <a:avLst/>
          </a:prstGeom>
          <a:noFill/>
          <a:ln w="38100">
            <a:solidFill>
              <a:srgbClr val="7BE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E937"/>
              </a:solidFill>
            </a:endParaRPr>
          </a:p>
        </p:txBody>
      </p:sp>
      <p:sp>
        <p:nvSpPr>
          <p:cNvPr id="11" name="Content Placeholder 2"/>
          <p:cNvSpPr txBox="1">
            <a:spLocks/>
          </p:cNvSpPr>
          <p:nvPr/>
        </p:nvSpPr>
        <p:spPr>
          <a:xfrm>
            <a:off x="58060" y="174599"/>
            <a:ext cx="4884053" cy="25965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b="1" dirty="0" smtClean="0">
                <a:solidFill>
                  <a:schemeClr val="accent4"/>
                </a:solidFill>
              </a:rPr>
              <a:t>Compare Nitride (N</a:t>
            </a:r>
            <a:r>
              <a:rPr lang="en-US" b="1" baseline="30000" dirty="0" smtClean="0">
                <a:solidFill>
                  <a:schemeClr val="accent4"/>
                </a:solidFill>
              </a:rPr>
              <a:t>3</a:t>
            </a:r>
            <a:r>
              <a:rPr lang="en-US" b="1" baseline="30000" dirty="0">
                <a:solidFill>
                  <a:schemeClr val="accent4"/>
                </a:solidFill>
              </a:rPr>
              <a:t>-</a:t>
            </a:r>
            <a:r>
              <a:rPr lang="en-US" b="1" dirty="0" smtClean="0">
                <a:solidFill>
                  <a:schemeClr val="accent4"/>
                </a:solidFill>
              </a:rPr>
              <a:t>)with Carbon ion  (C</a:t>
            </a:r>
            <a:r>
              <a:rPr lang="en-US" b="1" baseline="30000" dirty="0" smtClean="0">
                <a:solidFill>
                  <a:schemeClr val="accent4"/>
                </a:solidFill>
              </a:rPr>
              <a:t>4+</a:t>
            </a:r>
            <a:r>
              <a:rPr lang="en-US" b="1" dirty="0" smtClean="0">
                <a:solidFill>
                  <a:schemeClr val="accent4"/>
                </a:solidFill>
              </a:rPr>
              <a:t>)</a:t>
            </a:r>
            <a:endParaRPr lang="en-US" dirty="0" smtClean="0">
              <a:solidFill>
                <a:schemeClr val="accent4"/>
              </a:solidFill>
            </a:endParaRPr>
          </a:p>
          <a:p>
            <a:pPr marL="0" indent="0">
              <a:buFont typeface="Wingdings 3" charset="2"/>
              <a:buNone/>
            </a:pPr>
            <a:r>
              <a:rPr lang="en-US" dirty="0" smtClean="0">
                <a:solidFill>
                  <a:schemeClr val="accent4"/>
                </a:solidFill>
              </a:rPr>
              <a:t>- N</a:t>
            </a:r>
            <a:r>
              <a:rPr lang="en-US" baseline="30000" dirty="0" smtClean="0">
                <a:solidFill>
                  <a:schemeClr val="accent4"/>
                </a:solidFill>
              </a:rPr>
              <a:t>3- </a:t>
            </a:r>
            <a:r>
              <a:rPr lang="en-US" dirty="0" smtClean="0">
                <a:solidFill>
                  <a:schemeClr val="accent4"/>
                </a:solidFill>
              </a:rPr>
              <a:t>has 7 protons and 10 electrons.</a:t>
            </a:r>
          </a:p>
          <a:p>
            <a:pPr marL="0" indent="0">
              <a:buFont typeface="Wingdings 3" charset="2"/>
              <a:buNone/>
            </a:pPr>
            <a:r>
              <a:rPr lang="en-US" dirty="0" smtClean="0">
                <a:solidFill>
                  <a:schemeClr val="accent4"/>
                </a:solidFill>
              </a:rPr>
              <a:t>-  C</a:t>
            </a:r>
            <a:r>
              <a:rPr lang="en-US" baseline="30000" dirty="0" smtClean="0">
                <a:solidFill>
                  <a:schemeClr val="accent4"/>
                </a:solidFill>
              </a:rPr>
              <a:t>4+ </a:t>
            </a:r>
            <a:r>
              <a:rPr lang="en-US" dirty="0" smtClean="0">
                <a:solidFill>
                  <a:schemeClr val="accent4"/>
                </a:solidFill>
              </a:rPr>
              <a:t>has 6 protons and only 2 electrons! (And those electrons are in the n =1 energy level!).  C</a:t>
            </a:r>
            <a:r>
              <a:rPr lang="en-US" baseline="30000" dirty="0" smtClean="0">
                <a:solidFill>
                  <a:schemeClr val="accent4"/>
                </a:solidFill>
              </a:rPr>
              <a:t>4</a:t>
            </a:r>
            <a:r>
              <a:rPr lang="en-US" baseline="30000" dirty="0">
                <a:solidFill>
                  <a:schemeClr val="accent4"/>
                </a:solidFill>
              </a:rPr>
              <a:t>+</a:t>
            </a:r>
            <a:r>
              <a:rPr lang="en-US" dirty="0" smtClean="0">
                <a:solidFill>
                  <a:schemeClr val="accent4"/>
                </a:solidFill>
              </a:rPr>
              <a:t>’s will have a way smaller ionic radius.</a:t>
            </a:r>
            <a:endParaRPr lang="en-US" dirty="0">
              <a:solidFill>
                <a:schemeClr val="accent4"/>
              </a:solidFill>
            </a:endParaRPr>
          </a:p>
        </p:txBody>
      </p:sp>
      <p:sp>
        <p:nvSpPr>
          <p:cNvPr id="12" name="Oval 11"/>
          <p:cNvSpPr/>
          <p:nvPr/>
        </p:nvSpPr>
        <p:spPr>
          <a:xfrm>
            <a:off x="7162799" y="3298373"/>
            <a:ext cx="239486" cy="246743"/>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3" name="Oval 12"/>
          <p:cNvSpPr/>
          <p:nvPr/>
        </p:nvSpPr>
        <p:spPr>
          <a:xfrm>
            <a:off x="6828970" y="5707646"/>
            <a:ext cx="239486" cy="246743"/>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4" name="Content Placeholder 2"/>
          <p:cNvSpPr txBox="1">
            <a:spLocks/>
          </p:cNvSpPr>
          <p:nvPr/>
        </p:nvSpPr>
        <p:spPr>
          <a:xfrm>
            <a:off x="4796972" y="135469"/>
            <a:ext cx="5979883" cy="25965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b="1" dirty="0" smtClean="0">
                <a:solidFill>
                  <a:schemeClr val="accent5">
                    <a:lumMod val="60000"/>
                    <a:lumOff val="40000"/>
                  </a:schemeClr>
                </a:solidFill>
              </a:rPr>
              <a:t>Compare Fluoride (F</a:t>
            </a:r>
            <a:r>
              <a:rPr lang="en-US" b="1" baseline="30000" dirty="0">
                <a:solidFill>
                  <a:schemeClr val="accent5">
                    <a:lumMod val="60000"/>
                    <a:lumOff val="40000"/>
                  </a:schemeClr>
                </a:solidFill>
              </a:rPr>
              <a:t>1</a:t>
            </a:r>
            <a:r>
              <a:rPr lang="en-US" b="1" baseline="30000" dirty="0" smtClean="0">
                <a:solidFill>
                  <a:schemeClr val="accent5">
                    <a:lumMod val="60000"/>
                    <a:lumOff val="40000"/>
                  </a:schemeClr>
                </a:solidFill>
              </a:rPr>
              <a:t>-</a:t>
            </a:r>
            <a:r>
              <a:rPr lang="en-US" b="1" dirty="0" smtClean="0">
                <a:solidFill>
                  <a:schemeClr val="accent5">
                    <a:lumMod val="60000"/>
                    <a:lumOff val="40000"/>
                  </a:schemeClr>
                </a:solidFill>
              </a:rPr>
              <a:t>)with Sodium ion  (Na</a:t>
            </a:r>
            <a:r>
              <a:rPr lang="en-US" b="1" baseline="30000" dirty="0">
                <a:solidFill>
                  <a:schemeClr val="accent5">
                    <a:lumMod val="60000"/>
                    <a:lumOff val="40000"/>
                  </a:schemeClr>
                </a:solidFill>
              </a:rPr>
              <a:t>1</a:t>
            </a:r>
            <a:r>
              <a:rPr lang="en-US" b="1" baseline="30000" dirty="0" smtClean="0">
                <a:solidFill>
                  <a:schemeClr val="accent5">
                    <a:lumMod val="60000"/>
                    <a:lumOff val="40000"/>
                  </a:schemeClr>
                </a:solidFill>
              </a:rPr>
              <a:t>+</a:t>
            </a:r>
            <a:r>
              <a:rPr lang="en-US" b="1" dirty="0" smtClean="0">
                <a:solidFill>
                  <a:schemeClr val="accent5">
                    <a:lumMod val="60000"/>
                    <a:lumOff val="40000"/>
                  </a:schemeClr>
                </a:solidFill>
              </a:rPr>
              <a:t>)</a:t>
            </a:r>
            <a:endParaRPr lang="en-US" dirty="0" smtClean="0">
              <a:solidFill>
                <a:schemeClr val="accent5">
                  <a:lumMod val="60000"/>
                  <a:lumOff val="40000"/>
                </a:schemeClr>
              </a:solidFill>
            </a:endParaRPr>
          </a:p>
          <a:p>
            <a:pPr marL="0" indent="0">
              <a:buFont typeface="Wingdings 3" charset="2"/>
              <a:buNone/>
            </a:pPr>
            <a:r>
              <a:rPr lang="en-US" dirty="0" smtClean="0">
                <a:solidFill>
                  <a:schemeClr val="accent5">
                    <a:lumMod val="60000"/>
                    <a:lumOff val="40000"/>
                  </a:schemeClr>
                </a:solidFill>
              </a:rPr>
              <a:t>- Both have 10 electrons.</a:t>
            </a:r>
            <a:br>
              <a:rPr lang="en-US" dirty="0" smtClean="0">
                <a:solidFill>
                  <a:schemeClr val="accent5">
                    <a:lumMod val="60000"/>
                    <a:lumOff val="40000"/>
                  </a:schemeClr>
                </a:solidFill>
              </a:rPr>
            </a:br>
            <a:r>
              <a:rPr lang="en-US" dirty="0" smtClean="0">
                <a:solidFill>
                  <a:schemeClr val="accent5">
                    <a:lumMod val="60000"/>
                    <a:lumOff val="40000"/>
                  </a:schemeClr>
                </a:solidFill>
              </a:rPr>
              <a:t/>
            </a:r>
            <a:br>
              <a:rPr lang="en-US" dirty="0" smtClean="0">
                <a:solidFill>
                  <a:schemeClr val="accent5">
                    <a:lumMod val="60000"/>
                    <a:lumOff val="40000"/>
                  </a:schemeClr>
                </a:solidFill>
              </a:rPr>
            </a:br>
            <a:r>
              <a:rPr lang="en-US" dirty="0" smtClean="0">
                <a:solidFill>
                  <a:schemeClr val="accent5">
                    <a:lumMod val="60000"/>
                    <a:lumOff val="40000"/>
                  </a:schemeClr>
                </a:solidFill>
              </a:rPr>
              <a:t>- F</a:t>
            </a:r>
            <a:r>
              <a:rPr lang="en-US" baseline="30000" dirty="0" smtClean="0">
                <a:solidFill>
                  <a:schemeClr val="accent5">
                    <a:lumMod val="60000"/>
                    <a:lumOff val="40000"/>
                  </a:schemeClr>
                </a:solidFill>
              </a:rPr>
              <a:t>1-</a:t>
            </a:r>
            <a:r>
              <a:rPr lang="en-US" dirty="0" smtClean="0">
                <a:solidFill>
                  <a:schemeClr val="accent5">
                    <a:lumMod val="60000"/>
                    <a:lumOff val="40000"/>
                  </a:schemeClr>
                </a:solidFill>
              </a:rPr>
              <a:t> has 9 protons, Na</a:t>
            </a:r>
            <a:r>
              <a:rPr lang="en-US" baseline="30000" dirty="0" smtClean="0">
                <a:solidFill>
                  <a:schemeClr val="accent5">
                    <a:lumMod val="60000"/>
                    <a:lumOff val="40000"/>
                  </a:schemeClr>
                </a:solidFill>
              </a:rPr>
              <a:t>+1</a:t>
            </a:r>
            <a:r>
              <a:rPr lang="en-US" dirty="0" smtClean="0">
                <a:solidFill>
                  <a:schemeClr val="accent5">
                    <a:lumMod val="60000"/>
                    <a:lumOff val="40000"/>
                  </a:schemeClr>
                </a:solidFill>
              </a:rPr>
              <a:t> has 11 protons.</a:t>
            </a:r>
            <a:endParaRPr lang="en-US" dirty="0">
              <a:solidFill>
                <a:schemeClr val="accent5">
                  <a:lumMod val="60000"/>
                  <a:lumOff val="40000"/>
                </a:schemeClr>
              </a:solidFill>
            </a:endParaRPr>
          </a:p>
        </p:txBody>
      </p:sp>
      <p:sp>
        <p:nvSpPr>
          <p:cNvPr id="15" name="Oval 14"/>
          <p:cNvSpPr/>
          <p:nvPr/>
        </p:nvSpPr>
        <p:spPr>
          <a:xfrm>
            <a:off x="7786914" y="3905653"/>
            <a:ext cx="239486" cy="246743"/>
          </a:xfrm>
          <a:prstGeom prst="ellipse">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E937"/>
              </a:solidFill>
            </a:endParaRPr>
          </a:p>
        </p:txBody>
      </p:sp>
      <p:sp>
        <p:nvSpPr>
          <p:cNvPr id="16" name="Oval 15"/>
          <p:cNvSpPr/>
          <p:nvPr/>
        </p:nvSpPr>
        <p:spPr>
          <a:xfrm>
            <a:off x="8400141" y="4529890"/>
            <a:ext cx="239486" cy="246743"/>
          </a:xfrm>
          <a:prstGeom prst="ellipse">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BE937"/>
              </a:solidFill>
            </a:endParaRPr>
          </a:p>
        </p:txBody>
      </p:sp>
    </p:spTree>
    <p:extLst>
      <p:ext uri="{BB962C8B-B14F-4D97-AF65-F5344CB8AC3E}">
        <p14:creationId xmlns:p14="http://schemas.microsoft.com/office/powerpoint/2010/main" val="219350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5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fade">
                                      <p:cBhvr>
                                        <p:cTn id="52" dur="500"/>
                                        <p:tgtEl>
                                          <p:spTgt spid="8">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xEl>
                                              <p:pRg st="0" end="0"/>
                                            </p:txEl>
                                          </p:spTgt>
                                        </p:tgtEl>
                                        <p:attrNameLst>
                                          <p:attrName>style.visibility</p:attrName>
                                        </p:attrNameLst>
                                      </p:cBhvr>
                                      <p:to>
                                        <p:strVal val="visible"/>
                                      </p:to>
                                    </p:set>
                                    <p:animEffect transition="in" filter="fade">
                                      <p:cBhvr>
                                        <p:cTn id="57" dur="500"/>
                                        <p:tgtEl>
                                          <p:spTgt spid="11">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
                                            <p:txEl>
                                              <p:pRg st="1" end="1"/>
                                            </p:txEl>
                                          </p:spTgt>
                                        </p:tgtEl>
                                        <p:attrNameLst>
                                          <p:attrName>style.visibility</p:attrName>
                                        </p:attrNameLst>
                                      </p:cBhvr>
                                      <p:to>
                                        <p:strVal val="visible"/>
                                      </p:to>
                                    </p:set>
                                    <p:animEffect transition="in" filter="fade">
                                      <p:cBhvr>
                                        <p:cTn id="72" dur="500"/>
                                        <p:tgtEl>
                                          <p:spTgt spid="11">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
                                            <p:txEl>
                                              <p:pRg st="2" end="2"/>
                                            </p:txEl>
                                          </p:spTgt>
                                        </p:tgtEl>
                                        <p:attrNameLst>
                                          <p:attrName>style.visibility</p:attrName>
                                        </p:attrNameLst>
                                      </p:cBhvr>
                                      <p:to>
                                        <p:strVal val="visible"/>
                                      </p:to>
                                    </p:set>
                                    <p:animEffect transition="in" filter="fade">
                                      <p:cBhvr>
                                        <p:cTn id="77" dur="500"/>
                                        <p:tgtEl>
                                          <p:spTgt spid="11">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4">
                                            <p:txEl>
                                              <p:pRg st="0" end="0"/>
                                            </p:txEl>
                                          </p:spTgt>
                                        </p:tgtEl>
                                        <p:attrNameLst>
                                          <p:attrName>style.visibility</p:attrName>
                                        </p:attrNameLst>
                                      </p:cBhvr>
                                      <p:to>
                                        <p:strVal val="visible"/>
                                      </p:to>
                                    </p:set>
                                    <p:animEffect transition="in" filter="fade">
                                      <p:cBhvr>
                                        <p:cTn id="82" dur="500"/>
                                        <p:tgtEl>
                                          <p:spTgt spid="14">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fade">
                                      <p:cBhvr>
                                        <p:cTn id="92" dur="500"/>
                                        <p:tgtEl>
                                          <p:spTgt spid="1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4">
                                            <p:txEl>
                                              <p:pRg st="1" end="1"/>
                                            </p:txEl>
                                          </p:spTgt>
                                        </p:tgtEl>
                                        <p:attrNameLst>
                                          <p:attrName>style.visibility</p:attrName>
                                        </p:attrNameLst>
                                      </p:cBhvr>
                                      <p:to>
                                        <p:strVal val="visible"/>
                                      </p:to>
                                    </p:set>
                                    <p:animEffect transition="in" filter="fade">
                                      <p:cBhvr>
                                        <p:cTn id="9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2" grpId="0" animBg="1"/>
      <p:bldP spid="13"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8251" y="84991"/>
            <a:ext cx="6669005" cy="1400530"/>
          </a:xfrm>
        </p:spPr>
        <p:txBody>
          <a:bodyPr/>
          <a:lstStyle/>
          <a:p>
            <a:r>
              <a:rPr lang="en-US" dirty="0" smtClean="0"/>
              <a:t>Recap</a:t>
            </a:r>
            <a:endParaRPr lang="en-US" dirty="0"/>
          </a:p>
        </p:txBody>
      </p:sp>
      <p:sp>
        <p:nvSpPr>
          <p:cNvPr id="3" name="Content Placeholder 2"/>
          <p:cNvSpPr>
            <a:spLocks noGrp="1"/>
          </p:cNvSpPr>
          <p:nvPr>
            <p:ph idx="1"/>
          </p:nvPr>
        </p:nvSpPr>
        <p:spPr>
          <a:xfrm>
            <a:off x="61121" y="5002504"/>
            <a:ext cx="3714377" cy="1202380"/>
          </a:xfrm>
        </p:spPr>
        <p:txBody>
          <a:bodyPr/>
          <a:lstStyle/>
          <a:p>
            <a:r>
              <a:rPr lang="en-US" dirty="0" smtClean="0"/>
              <a:t>Atoms decrease across a period due to increased nuclear charge.</a:t>
            </a:r>
          </a:p>
        </p:txBody>
      </p:sp>
      <p:pic>
        <p:nvPicPr>
          <p:cNvPr id="4" name="Picture 3"/>
          <p:cNvPicPr>
            <a:picLocks noChangeAspect="1"/>
          </p:cNvPicPr>
          <p:nvPr/>
        </p:nvPicPr>
        <p:blipFill>
          <a:blip r:embed="rId2"/>
          <a:stretch>
            <a:fillRect/>
          </a:stretch>
        </p:blipFill>
        <p:spPr>
          <a:xfrm>
            <a:off x="326579" y="1443665"/>
            <a:ext cx="2576132" cy="2786290"/>
          </a:xfrm>
          <a:prstGeom prst="rect">
            <a:avLst/>
          </a:prstGeom>
        </p:spPr>
      </p:pic>
      <p:pic>
        <p:nvPicPr>
          <p:cNvPr id="5" name="Picture 4"/>
          <p:cNvPicPr>
            <a:picLocks noChangeAspect="1"/>
          </p:cNvPicPr>
          <p:nvPr/>
        </p:nvPicPr>
        <p:blipFill>
          <a:blip r:embed="rId3"/>
          <a:stretch>
            <a:fillRect/>
          </a:stretch>
        </p:blipFill>
        <p:spPr>
          <a:xfrm>
            <a:off x="3775498" y="4863876"/>
            <a:ext cx="4419592" cy="1981428"/>
          </a:xfrm>
          <a:prstGeom prst="rect">
            <a:avLst/>
          </a:prstGeom>
        </p:spPr>
      </p:pic>
      <p:pic>
        <p:nvPicPr>
          <p:cNvPr id="6" name="Picture 5"/>
          <p:cNvPicPr>
            <a:picLocks noChangeAspect="1"/>
          </p:cNvPicPr>
          <p:nvPr/>
        </p:nvPicPr>
        <p:blipFill rotWithShape="1">
          <a:blip r:embed="rId4"/>
          <a:srcRect b="18255"/>
          <a:stretch/>
        </p:blipFill>
        <p:spPr>
          <a:xfrm>
            <a:off x="3415839" y="2503713"/>
            <a:ext cx="4080790" cy="2294481"/>
          </a:xfrm>
          <a:prstGeom prst="rect">
            <a:avLst/>
          </a:prstGeom>
        </p:spPr>
      </p:pic>
      <p:pic>
        <p:nvPicPr>
          <p:cNvPr id="7" name="Picture 6"/>
          <p:cNvPicPr>
            <a:picLocks noChangeAspect="1"/>
          </p:cNvPicPr>
          <p:nvPr/>
        </p:nvPicPr>
        <p:blipFill>
          <a:blip r:embed="rId5"/>
          <a:stretch>
            <a:fillRect/>
          </a:stretch>
        </p:blipFill>
        <p:spPr>
          <a:xfrm>
            <a:off x="7765142" y="109680"/>
            <a:ext cx="4328431" cy="2727130"/>
          </a:xfrm>
          <a:prstGeom prst="rect">
            <a:avLst/>
          </a:prstGeom>
        </p:spPr>
      </p:pic>
      <p:sp>
        <p:nvSpPr>
          <p:cNvPr id="8" name="Content Placeholder 2"/>
          <p:cNvSpPr txBox="1">
            <a:spLocks/>
          </p:cNvSpPr>
          <p:nvPr/>
        </p:nvSpPr>
        <p:spPr>
          <a:xfrm>
            <a:off x="122453" y="60834"/>
            <a:ext cx="3145557" cy="4344333"/>
          </a:xfrm>
          <a:prstGeom prst="rect">
            <a:avLst/>
          </a:prstGeom>
          <a:ln w="38100">
            <a:solidFill>
              <a:schemeClr val="accent4"/>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t>Atoms </a:t>
            </a:r>
            <a:r>
              <a:rPr lang="en-US" b="1" dirty="0" smtClean="0"/>
              <a:t>In</a:t>
            </a:r>
            <a:r>
              <a:rPr lang="en-US" dirty="0" smtClean="0"/>
              <a:t>crease </a:t>
            </a:r>
            <a:r>
              <a:rPr lang="en-US" dirty="0" smtClean="0"/>
              <a:t>in radius down a group due to increasing energy levels.</a:t>
            </a:r>
          </a:p>
        </p:txBody>
      </p:sp>
      <p:sp>
        <p:nvSpPr>
          <p:cNvPr id="9" name="Content Placeholder 2"/>
          <p:cNvSpPr txBox="1">
            <a:spLocks/>
          </p:cNvSpPr>
          <p:nvPr/>
        </p:nvSpPr>
        <p:spPr>
          <a:xfrm>
            <a:off x="7846251" y="3073096"/>
            <a:ext cx="4345749" cy="17657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t>When atoms lose electrons (cations) their ions are smaller due to increased nuclear charge and a decrease in energy level.</a:t>
            </a:r>
          </a:p>
        </p:txBody>
      </p:sp>
      <p:sp>
        <p:nvSpPr>
          <p:cNvPr id="10" name="Content Placeholder 2"/>
          <p:cNvSpPr txBox="1">
            <a:spLocks/>
          </p:cNvSpPr>
          <p:nvPr/>
        </p:nvSpPr>
        <p:spPr>
          <a:xfrm>
            <a:off x="3349119" y="689429"/>
            <a:ext cx="4201483" cy="4149441"/>
          </a:xfrm>
          <a:prstGeom prst="rect">
            <a:avLst/>
          </a:prstGeom>
          <a:ln w="38100">
            <a:solidFill>
              <a:schemeClr val="accent6"/>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t>When atoms gain electrons (anions) their ions are larger due to decreased nuclear charge and increased electrostatic repulsion. </a:t>
            </a:r>
            <a:endParaRPr lang="en-US" dirty="0"/>
          </a:p>
        </p:txBody>
      </p:sp>
      <p:sp>
        <p:nvSpPr>
          <p:cNvPr id="11" name="Rectangle 10"/>
          <p:cNvSpPr/>
          <p:nvPr/>
        </p:nvSpPr>
        <p:spPr>
          <a:xfrm>
            <a:off x="7649029" y="60833"/>
            <a:ext cx="4542971" cy="464300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121" y="4863875"/>
            <a:ext cx="8133969" cy="198142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85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9" grpId="0"/>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118"/>
            <a:ext cx="2002746" cy="1400530"/>
          </a:xfrm>
        </p:spPr>
        <p:txBody>
          <a:bodyPr/>
          <a:lstStyle/>
          <a:p>
            <a:r>
              <a:rPr lang="en-US" dirty="0" smtClean="0"/>
              <a:t>HW6.2</a:t>
            </a:r>
            <a:endParaRPr lang="en-US" dirty="0"/>
          </a:p>
        </p:txBody>
      </p:sp>
      <p:sp>
        <p:nvSpPr>
          <p:cNvPr id="3" name="Content Placeholder 2"/>
          <p:cNvSpPr>
            <a:spLocks noGrp="1"/>
          </p:cNvSpPr>
          <p:nvPr>
            <p:ph idx="1"/>
          </p:nvPr>
        </p:nvSpPr>
        <p:spPr>
          <a:xfrm>
            <a:off x="1807255" y="0"/>
            <a:ext cx="4579031" cy="1270853"/>
          </a:xfrm>
        </p:spPr>
        <p:txBody>
          <a:bodyPr/>
          <a:lstStyle/>
          <a:p>
            <a:pPr marL="0" indent="0">
              <a:buNone/>
            </a:pPr>
            <a:r>
              <a:rPr lang="en-US" dirty="0" smtClean="0"/>
              <a:t>Assigned: Wednesday, Oct. 25</a:t>
            </a:r>
            <a:br>
              <a:rPr lang="en-US" dirty="0" smtClean="0"/>
            </a:br>
            <a:r>
              <a:rPr lang="en-US" dirty="0" smtClean="0"/>
              <a:t>Due: Thursday, Oct. 26</a:t>
            </a:r>
            <a:br>
              <a:rPr lang="en-US" dirty="0" smtClean="0"/>
            </a:br>
            <a:r>
              <a:rPr lang="en-US" dirty="0" smtClean="0"/>
              <a:t>DUE ON SEPARATE SHEET OF PAPER</a:t>
            </a:r>
            <a:endParaRPr lang="en-US" dirty="0"/>
          </a:p>
        </p:txBody>
      </p:sp>
      <p:sp>
        <p:nvSpPr>
          <p:cNvPr id="4" name="Content Placeholder 2"/>
          <p:cNvSpPr txBox="1">
            <a:spLocks/>
          </p:cNvSpPr>
          <p:nvPr/>
        </p:nvSpPr>
        <p:spPr>
          <a:xfrm>
            <a:off x="87312" y="959339"/>
            <a:ext cx="12104688" cy="582609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entury Gothic" panose="020B0502020202020204"/>
                <a:ea typeface="+mj-ea"/>
                <a:cs typeface="+mj-cs"/>
              </a:rPr>
              <a:t>a. Of Cesium (Cs), Hafnium (</a:t>
            </a:r>
            <a:r>
              <a:rPr kumimoji="0" lang="en-US" sz="2000" b="0" i="0" u="none" strike="noStrike" kern="1200" cap="none" spc="0" normalizeH="0" baseline="0" noProof="0" dirty="0" err="1" smtClean="0">
                <a:ln>
                  <a:noFill/>
                </a:ln>
                <a:solidFill>
                  <a:prstClr val="white"/>
                </a:solidFill>
                <a:effectLst/>
                <a:uLnTx/>
                <a:uFillTx/>
                <a:latin typeface="Century Gothic" panose="020B0502020202020204"/>
                <a:ea typeface="+mj-ea"/>
                <a:cs typeface="+mj-cs"/>
              </a:rPr>
              <a:t>Hf</a:t>
            </a:r>
            <a:r>
              <a:rPr kumimoji="0" lang="en-US" sz="2000" b="0" i="0" u="none" strike="noStrike" kern="1200" cap="none" spc="0" normalizeH="0" baseline="0" noProof="0" dirty="0" smtClean="0">
                <a:ln>
                  <a:noFill/>
                </a:ln>
                <a:solidFill>
                  <a:prstClr val="white"/>
                </a:solidFill>
                <a:effectLst/>
                <a:uLnTx/>
                <a:uFillTx/>
                <a:latin typeface="Century Gothic" panose="020B0502020202020204"/>
                <a:ea typeface="+mj-ea"/>
                <a:cs typeface="+mj-cs"/>
              </a:rPr>
              <a:t>) and Gold (Au),</a:t>
            </a:r>
            <a:r>
              <a:rPr kumimoji="0" lang="en-US" sz="2000" b="0" i="0" u="none" strike="noStrike" kern="1200" cap="none" spc="0" normalizeH="0" noProof="0" dirty="0" smtClean="0">
                <a:ln>
                  <a:noFill/>
                </a:ln>
                <a:solidFill>
                  <a:prstClr val="white"/>
                </a:solidFill>
                <a:effectLst/>
                <a:uLnTx/>
                <a:uFillTx/>
                <a:latin typeface="Century Gothic" panose="020B0502020202020204"/>
                <a:ea typeface="+mj-ea"/>
                <a:cs typeface="+mj-cs"/>
              </a:rPr>
              <a:t> which has the smallest atomic radius?</a:t>
            </a:r>
            <a:br>
              <a:rPr kumimoji="0" lang="en-US" sz="2000" b="0" i="0" u="none" strike="noStrike" kern="1200" cap="none" spc="0" normalizeH="0" noProof="0" dirty="0" smtClean="0">
                <a:ln>
                  <a:noFill/>
                </a:ln>
                <a:solidFill>
                  <a:prstClr val="white"/>
                </a:solidFill>
                <a:effectLst/>
                <a:uLnTx/>
                <a:uFillTx/>
                <a:latin typeface="Century Gothic" panose="020B0502020202020204"/>
                <a:ea typeface="+mj-ea"/>
                <a:cs typeface="+mj-cs"/>
              </a:rPr>
            </a:br>
            <a:r>
              <a:rPr lang="en-US" dirty="0" smtClean="0">
                <a:solidFill>
                  <a:prstClr val="white"/>
                </a:solidFill>
                <a:latin typeface="Century Gothic" panose="020B0502020202020204"/>
              </a:rPr>
              <a:t>b. Explain your answer in terms of the periodic table.</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Given the following electron configurations: Q: 3s</a:t>
            </a:r>
            <a:r>
              <a:rPr lang="en-US" baseline="30000" dirty="0" smtClean="0">
                <a:solidFill>
                  <a:prstClr val="white"/>
                </a:solidFill>
                <a:latin typeface="Century Gothic" panose="020B0502020202020204"/>
              </a:rPr>
              <a:t>2</a:t>
            </a:r>
            <a:r>
              <a:rPr lang="en-US" dirty="0" smtClean="0">
                <a:solidFill>
                  <a:prstClr val="white"/>
                </a:solidFill>
                <a:latin typeface="Century Gothic" panose="020B0502020202020204"/>
              </a:rPr>
              <a:t>3p</a:t>
            </a:r>
            <a:r>
              <a:rPr lang="en-US" baseline="30000" dirty="0" smtClean="0">
                <a:solidFill>
                  <a:prstClr val="white"/>
                </a:solidFill>
                <a:latin typeface="Century Gothic" panose="020B0502020202020204"/>
              </a:rPr>
              <a:t>5</a:t>
            </a:r>
            <a:r>
              <a:rPr lang="en-US" dirty="0" smtClean="0">
                <a:solidFill>
                  <a:prstClr val="white"/>
                </a:solidFill>
                <a:latin typeface="Century Gothic" panose="020B0502020202020204"/>
              </a:rPr>
              <a:t>	R: 3s</a:t>
            </a:r>
            <a:r>
              <a:rPr lang="en-US" baseline="30000" dirty="0" smtClean="0">
                <a:solidFill>
                  <a:prstClr val="white"/>
                </a:solidFill>
                <a:latin typeface="Century Gothic" panose="020B0502020202020204"/>
              </a:rPr>
              <a:t>1</a:t>
            </a:r>
            <a:r>
              <a:rPr lang="en-US" dirty="0" smtClean="0">
                <a:solidFill>
                  <a:prstClr val="white"/>
                </a:solidFill>
                <a:latin typeface="Century Gothic" panose="020B0502020202020204"/>
              </a:rPr>
              <a:t>	T:2s</a:t>
            </a:r>
            <a:r>
              <a:rPr lang="en-US" baseline="30000" dirty="0" smtClean="0">
                <a:solidFill>
                  <a:prstClr val="white"/>
                </a:solidFill>
                <a:latin typeface="Century Gothic" panose="020B0502020202020204"/>
              </a:rPr>
              <a:t>2</a:t>
            </a:r>
            <a:r>
              <a:rPr lang="en-US" dirty="0" smtClean="0">
                <a:solidFill>
                  <a:prstClr val="white"/>
                </a:solidFill>
                <a:latin typeface="Century Gothic" panose="020B0502020202020204"/>
              </a:rPr>
              <a:t>2p</a:t>
            </a:r>
            <a:r>
              <a:rPr lang="en-US" baseline="30000" dirty="0" smtClean="0">
                <a:solidFill>
                  <a:prstClr val="white"/>
                </a:solidFill>
                <a:latin typeface="Century Gothic" panose="020B0502020202020204"/>
              </a:rPr>
              <a:t>4</a:t>
            </a:r>
            <a:br>
              <a:rPr lang="en-US" baseline="30000" dirty="0" smtClean="0">
                <a:solidFill>
                  <a:prstClr val="white"/>
                </a:solidFill>
                <a:latin typeface="Century Gothic" panose="020B0502020202020204"/>
              </a:rPr>
            </a:br>
            <a:r>
              <a:rPr lang="en-US" dirty="0" smtClean="0">
                <a:solidFill>
                  <a:prstClr val="white"/>
                </a:solidFill>
                <a:latin typeface="Century Gothic" panose="020B0502020202020204"/>
              </a:rPr>
              <a:t>a. Which are in the same period?</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b. Give the name of each element and state to what group it belongs.</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c. Which element would you predict to have the smallest ionic radius?</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d. Which element would you predict to have the largest atomic radius?</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e. What charge of ion is each most likely to be obtained when making a compound?</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Hydrogen can be an atom (H); or ions (H</a:t>
            </a:r>
            <a:r>
              <a:rPr lang="en-US" baseline="30000" dirty="0" smtClean="0">
                <a:solidFill>
                  <a:prstClr val="white"/>
                </a:solidFill>
                <a:latin typeface="Century Gothic" panose="020B0502020202020204"/>
              </a:rPr>
              <a:t>-1</a:t>
            </a:r>
            <a:r>
              <a:rPr lang="en-US" dirty="0" smtClean="0">
                <a:solidFill>
                  <a:prstClr val="white"/>
                </a:solidFill>
                <a:latin typeface="Century Gothic" panose="020B0502020202020204"/>
              </a:rPr>
              <a:t>) or (H</a:t>
            </a:r>
            <a:r>
              <a:rPr lang="en-US" baseline="30000" dirty="0" smtClean="0">
                <a:solidFill>
                  <a:prstClr val="white"/>
                </a:solidFill>
                <a:latin typeface="Century Gothic" panose="020B0502020202020204"/>
              </a:rPr>
              <a:t>+1</a:t>
            </a:r>
            <a:r>
              <a:rPr lang="en-US" dirty="0" smtClean="0">
                <a:solidFill>
                  <a:prstClr val="white"/>
                </a:solidFill>
                <a:latin typeface="Century Gothic" panose="020B0502020202020204"/>
              </a:rPr>
              <a:t>). Arrange these 3 in order of increasing size. Label one of them cation and one of them anion.</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Arrange these elements in order of decreasing atomic size: sulfur, chlorine, aluminum, and sodium. Does your arrangement demonstrate a periodic trend or a group trend?</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Which element in each pair has atoms with a larger atomic radius?</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a. sodium, lithium		b. strontium, magnesium	 c. carbon, germanium      d. selenium, oxygen</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Which particle has the larger radius in each atom/ion pair?</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a. Na, Na</a:t>
            </a:r>
            <a:r>
              <a:rPr lang="en-US" baseline="30000" dirty="0" smtClean="0">
                <a:solidFill>
                  <a:prstClr val="white"/>
                </a:solidFill>
                <a:latin typeface="Century Gothic" panose="020B0502020202020204"/>
              </a:rPr>
              <a:t>+	</a:t>
            </a:r>
            <a:r>
              <a:rPr lang="en-US" dirty="0" smtClean="0">
                <a:solidFill>
                  <a:prstClr val="white"/>
                </a:solidFill>
                <a:latin typeface="Century Gothic" panose="020B0502020202020204"/>
              </a:rPr>
              <a:t>	b. S, S</a:t>
            </a:r>
            <a:r>
              <a:rPr lang="en-US" baseline="30000" dirty="0" smtClean="0">
                <a:solidFill>
                  <a:prstClr val="white"/>
                </a:solidFill>
                <a:latin typeface="Century Gothic" panose="020B0502020202020204"/>
              </a:rPr>
              <a:t>2-</a:t>
            </a:r>
            <a:r>
              <a:rPr lang="en-US" dirty="0" smtClean="0">
                <a:solidFill>
                  <a:prstClr val="white"/>
                </a:solidFill>
                <a:latin typeface="Century Gothic" panose="020B0502020202020204"/>
              </a:rPr>
              <a:t>	c. I, I</a:t>
            </a:r>
            <a:r>
              <a:rPr lang="en-US" baseline="30000" dirty="0" smtClean="0">
                <a:solidFill>
                  <a:prstClr val="white"/>
                </a:solidFill>
                <a:latin typeface="Century Gothic" panose="020B0502020202020204"/>
              </a:rPr>
              <a:t>-</a:t>
            </a:r>
            <a:r>
              <a:rPr lang="en-US" dirty="0" smtClean="0">
                <a:solidFill>
                  <a:prstClr val="white"/>
                </a:solidFill>
                <a:latin typeface="Century Gothic" panose="020B0502020202020204"/>
              </a:rPr>
              <a:t>	d. Al, Al</a:t>
            </a:r>
            <a:r>
              <a:rPr lang="en-US" baseline="30000" dirty="0" smtClean="0">
                <a:solidFill>
                  <a:prstClr val="white"/>
                </a:solidFill>
                <a:latin typeface="Century Gothic" panose="020B0502020202020204"/>
              </a:rPr>
              <a:t>3+</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How does the ionic radius of a typical metal compare with its atomic radius?</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As you move down a group, atomic radii tends to _________ due to more ________ __________. As you move across a period, atomic radii tend to ________ due to an increase in ________ _______.</a:t>
            </a:r>
          </a:p>
        </p:txBody>
      </p:sp>
    </p:spTree>
    <p:extLst>
      <p:ext uri="{BB962C8B-B14F-4D97-AF65-F5344CB8AC3E}">
        <p14:creationId xmlns:p14="http://schemas.microsoft.com/office/powerpoint/2010/main" val="17216257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Periodic Trends: Ionization Energies</a:t>
            </a:r>
            <a:endParaRPr lang="en-US" dirty="0"/>
          </a:p>
        </p:txBody>
      </p:sp>
      <p:sp>
        <p:nvSpPr>
          <p:cNvPr id="3" name="Content Placeholder 2"/>
          <p:cNvSpPr>
            <a:spLocks noGrp="1"/>
          </p:cNvSpPr>
          <p:nvPr>
            <p:ph idx="1"/>
          </p:nvPr>
        </p:nvSpPr>
        <p:spPr>
          <a:xfrm>
            <a:off x="3715575" y="1222612"/>
            <a:ext cx="6335259" cy="1176511"/>
          </a:xfrm>
        </p:spPr>
        <p:txBody>
          <a:bodyPr/>
          <a:lstStyle/>
          <a:p>
            <a:r>
              <a:rPr lang="en-US" dirty="0" smtClean="0"/>
              <a:t>Ionization energy is the amount of energy needed to remove an electron from an atom to create a cation.</a:t>
            </a:r>
            <a:endParaRPr lang="en-US" dirty="0"/>
          </a:p>
        </p:txBody>
      </p:sp>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962" y="1152983"/>
            <a:ext cx="333375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7488611" y="3956382"/>
            <a:ext cx="4783218" cy="155682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t>Ionization energy increases across a period due to the increase in nuclear charge.</a:t>
            </a:r>
            <a:endParaRPr lang="en-US" dirty="0"/>
          </a:p>
        </p:txBody>
      </p:sp>
      <p:pic>
        <p:nvPicPr>
          <p:cNvPr id="4" name="Picture 3"/>
          <p:cNvPicPr>
            <a:picLocks noChangeAspect="1"/>
          </p:cNvPicPr>
          <p:nvPr/>
        </p:nvPicPr>
        <p:blipFill rotWithShape="1">
          <a:blip r:embed="rId3"/>
          <a:srcRect t="12267" r="16997"/>
          <a:stretch/>
        </p:blipFill>
        <p:spPr>
          <a:xfrm>
            <a:off x="3591330" y="3454400"/>
            <a:ext cx="3978176" cy="3188433"/>
          </a:xfrm>
          <a:prstGeom prst="rect">
            <a:avLst/>
          </a:prstGeom>
        </p:spPr>
      </p:pic>
      <p:sp>
        <p:nvSpPr>
          <p:cNvPr id="8" name="Content Placeholder 2"/>
          <p:cNvSpPr txBox="1">
            <a:spLocks/>
          </p:cNvSpPr>
          <p:nvPr/>
        </p:nvSpPr>
        <p:spPr>
          <a:xfrm>
            <a:off x="7659225" y="5692739"/>
            <a:ext cx="4783218" cy="83457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a:solidFill>
                  <a:schemeClr val="accent6"/>
                </a:solidFill>
              </a:rPr>
              <a:t>D</a:t>
            </a:r>
            <a:r>
              <a:rPr lang="en-US" dirty="0" smtClean="0">
                <a:solidFill>
                  <a:schemeClr val="accent6"/>
                </a:solidFill>
              </a:rPr>
              <a:t>ue to the increase in nuclear charge.</a:t>
            </a:r>
            <a:endParaRPr lang="en-US" dirty="0">
              <a:solidFill>
                <a:schemeClr val="accent6"/>
              </a:solidFill>
            </a:endParaRPr>
          </a:p>
        </p:txBody>
      </p:sp>
      <p:sp>
        <p:nvSpPr>
          <p:cNvPr id="9" name="Content Placeholder 2"/>
          <p:cNvSpPr txBox="1">
            <a:spLocks/>
          </p:cNvSpPr>
          <p:nvPr/>
        </p:nvSpPr>
        <p:spPr>
          <a:xfrm>
            <a:off x="7866969" y="5142667"/>
            <a:ext cx="1538514" cy="55007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800" b="1" dirty="0" smtClean="0">
                <a:solidFill>
                  <a:schemeClr val="accent6"/>
                </a:solidFill>
              </a:rPr>
              <a:t>WHY?</a:t>
            </a:r>
            <a:endParaRPr lang="en-US" sz="2800" b="1" dirty="0">
              <a:solidFill>
                <a:schemeClr val="accent6"/>
              </a:solidFill>
            </a:endParaRPr>
          </a:p>
        </p:txBody>
      </p:sp>
      <p:sp>
        <p:nvSpPr>
          <p:cNvPr id="10" name="Content Placeholder 2"/>
          <p:cNvSpPr txBox="1">
            <a:spLocks/>
          </p:cNvSpPr>
          <p:nvPr/>
        </p:nvSpPr>
        <p:spPr>
          <a:xfrm>
            <a:off x="3751818" y="2320269"/>
            <a:ext cx="6335259" cy="117651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t>The lower the ionization energy, the easier it is to remove an electron from an atom.</a:t>
            </a:r>
            <a:endParaRPr lang="en-US" dirty="0"/>
          </a:p>
        </p:txBody>
      </p:sp>
    </p:spTree>
    <p:extLst>
      <p:ext uri="{BB962C8B-B14F-4D97-AF65-F5344CB8AC3E}">
        <p14:creationId xmlns:p14="http://schemas.microsoft.com/office/powerpoint/2010/main" val="256464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118" y="61653"/>
            <a:ext cx="9404723" cy="1400530"/>
          </a:xfrm>
        </p:spPr>
        <p:txBody>
          <a:bodyPr/>
          <a:lstStyle/>
          <a:p>
            <a:r>
              <a:rPr lang="en-US" dirty="0" smtClean="0"/>
              <a:t>Mendeleev’s Periodic Table</a:t>
            </a:r>
            <a:endParaRPr lang="en-US" dirty="0"/>
          </a:p>
        </p:txBody>
      </p:sp>
      <p:sp>
        <p:nvSpPr>
          <p:cNvPr id="3" name="Content Placeholder 2"/>
          <p:cNvSpPr>
            <a:spLocks noGrp="1"/>
          </p:cNvSpPr>
          <p:nvPr>
            <p:ph idx="1"/>
          </p:nvPr>
        </p:nvSpPr>
        <p:spPr>
          <a:xfrm>
            <a:off x="188912" y="761918"/>
            <a:ext cx="7730137" cy="4626633"/>
          </a:xfrm>
        </p:spPr>
        <p:txBody>
          <a:bodyPr/>
          <a:lstStyle/>
          <a:p>
            <a:r>
              <a:rPr lang="en-US" dirty="0" smtClean="0"/>
              <a:t>In the 1700’s there were 33 known elements.</a:t>
            </a:r>
          </a:p>
          <a:p>
            <a:r>
              <a:rPr lang="en-US" dirty="0" smtClean="0"/>
              <a:t>By the mid-1800’s there were over 70 known elements.</a:t>
            </a:r>
          </a:p>
          <a:p>
            <a:pPr lvl="1"/>
            <a:r>
              <a:rPr lang="en-US" dirty="0" smtClean="0"/>
              <a:t>A way to organize these elements was needed.</a:t>
            </a:r>
          </a:p>
          <a:p>
            <a:r>
              <a:rPr lang="en-US" dirty="0" smtClean="0"/>
              <a:t>Many scientists developed a way of organizing the elements, but Russian chemist Dmitri Mendeleev developed the first widely accepted periodic table.</a:t>
            </a:r>
          </a:p>
          <a:p>
            <a:r>
              <a:rPr lang="en-US" dirty="0" smtClean="0"/>
              <a:t>It was so widely accepted because it was correctly able to predict the existence of, and proprieties of yet unknown elements.</a:t>
            </a:r>
            <a:endParaRPr lang="en-US" dirty="0"/>
          </a:p>
        </p:txBody>
      </p:sp>
      <p:pic>
        <p:nvPicPr>
          <p:cNvPr id="4" name="Picture 3"/>
          <p:cNvPicPr>
            <a:picLocks noChangeAspect="1"/>
          </p:cNvPicPr>
          <p:nvPr/>
        </p:nvPicPr>
        <p:blipFill>
          <a:blip r:embed="rId2"/>
          <a:stretch>
            <a:fillRect/>
          </a:stretch>
        </p:blipFill>
        <p:spPr>
          <a:xfrm>
            <a:off x="7549235" y="1132842"/>
            <a:ext cx="4804064" cy="4822354"/>
          </a:xfrm>
          <a:prstGeom prst="rect">
            <a:avLst/>
          </a:prstGeom>
        </p:spPr>
      </p:pic>
      <p:pic>
        <p:nvPicPr>
          <p:cNvPr id="5" name="Picture 4"/>
          <p:cNvPicPr>
            <a:picLocks noChangeAspect="1"/>
          </p:cNvPicPr>
          <p:nvPr/>
        </p:nvPicPr>
        <p:blipFill>
          <a:blip r:embed="rId3"/>
          <a:stretch>
            <a:fillRect/>
          </a:stretch>
        </p:blipFill>
        <p:spPr>
          <a:xfrm>
            <a:off x="1106631" y="4123426"/>
            <a:ext cx="5507784" cy="2619556"/>
          </a:xfrm>
          <a:prstGeom prst="rect">
            <a:avLst/>
          </a:prstGeom>
        </p:spPr>
      </p:pic>
      <p:sp>
        <p:nvSpPr>
          <p:cNvPr id="6" name="Rectangle 5"/>
          <p:cNvSpPr/>
          <p:nvPr/>
        </p:nvSpPr>
        <p:spPr>
          <a:xfrm>
            <a:off x="9793857" y="3544019"/>
            <a:ext cx="747622" cy="52765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14741" y="4576313"/>
            <a:ext cx="747622" cy="52765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20228" y="2215551"/>
            <a:ext cx="747622" cy="52765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276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2" y="115036"/>
            <a:ext cx="9404723" cy="908221"/>
          </a:xfrm>
        </p:spPr>
        <p:txBody>
          <a:bodyPr/>
          <a:lstStyle/>
          <a:p>
            <a:r>
              <a:rPr lang="en-US" dirty="0" smtClean="0"/>
              <a:t>Periodic Trends: Ionization Energies</a:t>
            </a:r>
            <a:endParaRPr lang="en-US" dirty="0"/>
          </a:p>
        </p:txBody>
      </p:sp>
      <p:sp>
        <p:nvSpPr>
          <p:cNvPr id="4" name="Content Placeholder 2"/>
          <p:cNvSpPr txBox="1">
            <a:spLocks noGrp="1"/>
          </p:cNvSpPr>
          <p:nvPr>
            <p:ph idx="1"/>
          </p:nvPr>
        </p:nvSpPr>
        <p:spPr>
          <a:xfrm>
            <a:off x="4303709" y="1101196"/>
            <a:ext cx="6531205" cy="59594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t>Ionization energy decreases down a group.</a:t>
            </a:r>
            <a:endParaRPr lang="en-US" dirty="0"/>
          </a:p>
        </p:txBody>
      </p:sp>
      <p:pic>
        <p:nvPicPr>
          <p:cNvPr id="11266" name="Picture 2" descr="Image result for ionization energy down a group"/>
          <p:cNvPicPr>
            <a:picLocks noChangeAspect="1" noChangeArrowheads="1"/>
          </p:cNvPicPr>
          <p:nvPr/>
        </p:nvPicPr>
        <p:blipFill rotWithShape="1">
          <a:blip r:embed="rId2">
            <a:extLst>
              <a:ext uri="{28A0092B-C50C-407E-A947-70E740481C1C}">
                <a14:useLocalDpi xmlns:a14="http://schemas.microsoft.com/office/drawing/2010/main" val="0"/>
              </a:ext>
            </a:extLst>
          </a:blip>
          <a:srcRect t="8366" r="18593"/>
          <a:stretch/>
        </p:blipFill>
        <p:spPr bwMode="auto">
          <a:xfrm>
            <a:off x="77942" y="796682"/>
            <a:ext cx="4092803" cy="351464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4966663" y="1430518"/>
            <a:ext cx="1538514" cy="55007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800" b="1" dirty="0" smtClean="0">
                <a:solidFill>
                  <a:schemeClr val="accent6"/>
                </a:solidFill>
              </a:rPr>
              <a:t>WHY?</a:t>
            </a:r>
            <a:endParaRPr lang="en-US" sz="2800" b="1" dirty="0">
              <a:solidFill>
                <a:schemeClr val="accent6"/>
              </a:solidFill>
            </a:endParaRPr>
          </a:p>
        </p:txBody>
      </p:sp>
      <p:sp>
        <p:nvSpPr>
          <p:cNvPr id="8" name="Content Placeholder 2"/>
          <p:cNvSpPr txBox="1">
            <a:spLocks/>
          </p:cNvSpPr>
          <p:nvPr/>
        </p:nvSpPr>
        <p:spPr>
          <a:xfrm>
            <a:off x="4303709" y="2045976"/>
            <a:ext cx="4783218" cy="125631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solidFill>
                  <a:schemeClr val="accent6"/>
                </a:solidFill>
              </a:rPr>
              <a:t>The decrease down a group is due to increased shielding of the valance electrons from the inner electrons.</a:t>
            </a:r>
            <a:endParaRPr lang="en-US" dirty="0">
              <a:solidFill>
                <a:schemeClr val="accent6"/>
              </a:solidFill>
            </a:endParaRPr>
          </a:p>
        </p:txBody>
      </p:sp>
      <p:pic>
        <p:nvPicPr>
          <p:cNvPr id="6" name="Picture 5"/>
          <p:cNvPicPr>
            <a:picLocks noChangeAspect="1"/>
          </p:cNvPicPr>
          <p:nvPr/>
        </p:nvPicPr>
        <p:blipFill>
          <a:blip r:embed="rId3"/>
          <a:stretch>
            <a:fillRect/>
          </a:stretch>
        </p:blipFill>
        <p:spPr>
          <a:xfrm>
            <a:off x="6284915" y="3273009"/>
            <a:ext cx="3427036" cy="3432591"/>
          </a:xfrm>
          <a:prstGeom prst="rect">
            <a:avLst/>
          </a:prstGeom>
          <a:solidFill>
            <a:schemeClr val="tx1"/>
          </a:solidFill>
        </p:spPr>
      </p:pic>
      <p:pic>
        <p:nvPicPr>
          <p:cNvPr id="9" name="Picture 8"/>
          <p:cNvPicPr>
            <a:picLocks noChangeAspect="1"/>
          </p:cNvPicPr>
          <p:nvPr/>
        </p:nvPicPr>
        <p:blipFill>
          <a:blip r:embed="rId4"/>
          <a:stretch>
            <a:fillRect/>
          </a:stretch>
        </p:blipFill>
        <p:spPr>
          <a:xfrm>
            <a:off x="4354509" y="3273009"/>
            <a:ext cx="1822862" cy="2505673"/>
          </a:xfrm>
          <a:prstGeom prst="rect">
            <a:avLst/>
          </a:prstGeom>
          <a:solidFill>
            <a:schemeClr val="tx1"/>
          </a:solidFill>
        </p:spPr>
      </p:pic>
      <p:sp>
        <p:nvSpPr>
          <p:cNvPr id="31" name="Content Placeholder 2"/>
          <p:cNvSpPr txBox="1">
            <a:spLocks/>
          </p:cNvSpPr>
          <p:nvPr/>
        </p:nvSpPr>
        <p:spPr>
          <a:xfrm>
            <a:off x="416690" y="4528457"/>
            <a:ext cx="4085549" cy="19795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smtClean="0"/>
              <a:t>The 7 valance electrons of F have only 2 inner electrons between them and the nucleus.</a:t>
            </a:r>
            <a:endParaRPr lang="en-US" dirty="0"/>
          </a:p>
        </p:txBody>
      </p:sp>
      <p:sp>
        <p:nvSpPr>
          <p:cNvPr id="32" name="Content Placeholder 2"/>
          <p:cNvSpPr txBox="1">
            <a:spLocks/>
          </p:cNvSpPr>
          <p:nvPr/>
        </p:nvSpPr>
        <p:spPr>
          <a:xfrm>
            <a:off x="9711951" y="2459229"/>
            <a:ext cx="2492010" cy="19795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smtClean="0"/>
              <a:t>The 7 valance electrons of Br have 28 inner electrons between them and the nucleus.</a:t>
            </a:r>
            <a:endParaRPr lang="en-US" dirty="0"/>
          </a:p>
        </p:txBody>
      </p:sp>
      <p:sp>
        <p:nvSpPr>
          <p:cNvPr id="33" name="Content Placeholder 2"/>
          <p:cNvSpPr txBox="1">
            <a:spLocks/>
          </p:cNvSpPr>
          <p:nvPr/>
        </p:nvSpPr>
        <p:spPr>
          <a:xfrm>
            <a:off x="9699990" y="4614600"/>
            <a:ext cx="2492010" cy="19795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smtClean="0"/>
              <a:t>This effect is called shielding, and is responsible for a decreased nuclear charge on valance electrons.</a:t>
            </a:r>
            <a:endParaRPr lang="en-US" dirty="0"/>
          </a:p>
        </p:txBody>
      </p:sp>
    </p:spTree>
    <p:extLst>
      <p:ext uri="{BB962C8B-B14F-4D97-AF65-F5344CB8AC3E}">
        <p14:creationId xmlns:p14="http://schemas.microsoft.com/office/powerpoint/2010/main" val="403875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8" grpId="0"/>
      <p:bldP spid="31" grpId="0"/>
      <p:bldP spid="32"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7200" y="-47695"/>
            <a:ext cx="8610600" cy="1293028"/>
          </a:xfrm>
        </p:spPr>
        <p:txBody>
          <a:bodyPr/>
          <a:lstStyle/>
          <a:p>
            <a:r>
              <a:rPr lang="en-US" dirty="0" smtClean="0"/>
              <a:t>Ionization Energies</a:t>
            </a:r>
            <a:endParaRPr lang="en-US" dirty="0"/>
          </a:p>
        </p:txBody>
      </p:sp>
      <p:sp>
        <p:nvSpPr>
          <p:cNvPr id="3" name="Content Placeholder 2"/>
          <p:cNvSpPr>
            <a:spLocks noGrp="1"/>
          </p:cNvSpPr>
          <p:nvPr>
            <p:ph idx="1"/>
          </p:nvPr>
        </p:nvSpPr>
        <p:spPr>
          <a:xfrm>
            <a:off x="9581253" y="1074787"/>
            <a:ext cx="2631440" cy="5314446"/>
          </a:xfrm>
        </p:spPr>
        <p:txBody>
          <a:bodyPr>
            <a:normAutofit/>
          </a:bodyPr>
          <a:lstStyle/>
          <a:p>
            <a:r>
              <a:rPr lang="en-US" sz="2400" dirty="0" smtClean="0"/>
              <a:t>Obviously, Nobel Gases don’t want to lose electrons. So their ionization energy is very high.</a:t>
            </a:r>
          </a:p>
          <a:p>
            <a:r>
              <a:rPr lang="en-US" sz="2400" dirty="0" smtClean="0"/>
              <a:t>But why is N higher than O?</a:t>
            </a:r>
          </a:p>
          <a:p>
            <a:r>
              <a:rPr lang="en-US" sz="2400" dirty="0" smtClean="0"/>
              <a:t>Why is Zn, Cd, Hg so high?</a:t>
            </a:r>
            <a:endParaRPr lang="en-US" sz="2400" dirty="0"/>
          </a:p>
        </p:txBody>
      </p:sp>
      <p:pic>
        <p:nvPicPr>
          <p:cNvPr id="4" name="Picture 3"/>
          <p:cNvPicPr>
            <a:picLocks noChangeAspect="1"/>
          </p:cNvPicPr>
          <p:nvPr/>
        </p:nvPicPr>
        <p:blipFill>
          <a:blip r:embed="rId2"/>
          <a:stretch>
            <a:fillRect/>
          </a:stretch>
        </p:blipFill>
        <p:spPr>
          <a:xfrm>
            <a:off x="161814" y="991812"/>
            <a:ext cx="9398746" cy="5480396"/>
          </a:xfrm>
          <a:prstGeom prst="rect">
            <a:avLst/>
          </a:prstGeom>
        </p:spPr>
      </p:pic>
      <p:sp>
        <p:nvSpPr>
          <p:cNvPr id="5" name="Content Placeholder 2"/>
          <p:cNvSpPr txBox="1">
            <a:spLocks/>
          </p:cNvSpPr>
          <p:nvPr/>
        </p:nvSpPr>
        <p:spPr>
          <a:xfrm>
            <a:off x="182507" y="5353396"/>
            <a:ext cx="7330813" cy="915932"/>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sz="2400" dirty="0" smtClean="0"/>
              <a:t>Don’t forget about the 2</a:t>
            </a:r>
            <a:r>
              <a:rPr lang="en-US" sz="2400" baseline="30000" dirty="0" smtClean="0"/>
              <a:t>nd</a:t>
            </a:r>
            <a:r>
              <a:rPr lang="en-US" sz="2400" dirty="0" smtClean="0"/>
              <a:t> and 3</a:t>
            </a:r>
            <a:r>
              <a:rPr lang="en-US" sz="2400" baseline="30000" dirty="0" smtClean="0"/>
              <a:t>rd</a:t>
            </a:r>
            <a:r>
              <a:rPr lang="en-US" sz="2400" dirty="0" smtClean="0"/>
              <a:t> best stable electron configurations!!!!!</a:t>
            </a:r>
            <a:endParaRPr lang="en-US" sz="2400" dirty="0"/>
          </a:p>
        </p:txBody>
      </p:sp>
      <p:sp>
        <p:nvSpPr>
          <p:cNvPr id="6" name="Content Placeholder 2"/>
          <p:cNvSpPr txBox="1">
            <a:spLocks/>
          </p:cNvSpPr>
          <p:nvPr/>
        </p:nvSpPr>
        <p:spPr>
          <a:xfrm>
            <a:off x="8891981" y="4522123"/>
            <a:ext cx="966914" cy="611867"/>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sz="2400" dirty="0" smtClean="0"/>
              <a:t>#1!</a:t>
            </a:r>
            <a:endParaRPr lang="en-US" sz="2400" dirty="0"/>
          </a:p>
        </p:txBody>
      </p:sp>
      <p:sp>
        <p:nvSpPr>
          <p:cNvPr id="7" name="Content Placeholder 2"/>
          <p:cNvSpPr txBox="1">
            <a:spLocks/>
          </p:cNvSpPr>
          <p:nvPr/>
        </p:nvSpPr>
        <p:spPr>
          <a:xfrm>
            <a:off x="5462914" y="1965927"/>
            <a:ext cx="966914" cy="611867"/>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sz="2400" dirty="0" smtClean="0"/>
              <a:t>#2!</a:t>
            </a:r>
            <a:endParaRPr lang="en-US" sz="2400" dirty="0"/>
          </a:p>
        </p:txBody>
      </p:sp>
      <p:sp>
        <p:nvSpPr>
          <p:cNvPr id="8" name="Content Placeholder 2"/>
          <p:cNvSpPr txBox="1">
            <a:spLocks/>
          </p:cNvSpPr>
          <p:nvPr/>
        </p:nvSpPr>
        <p:spPr>
          <a:xfrm>
            <a:off x="1212540" y="1149704"/>
            <a:ext cx="966914" cy="611867"/>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sz="2400" dirty="0" smtClean="0"/>
              <a:t>#2!</a:t>
            </a:r>
            <a:endParaRPr lang="en-US" sz="2400" dirty="0"/>
          </a:p>
        </p:txBody>
      </p:sp>
      <p:sp>
        <p:nvSpPr>
          <p:cNvPr id="9" name="Content Placeholder 2"/>
          <p:cNvSpPr txBox="1">
            <a:spLocks/>
          </p:cNvSpPr>
          <p:nvPr/>
        </p:nvSpPr>
        <p:spPr>
          <a:xfrm>
            <a:off x="7302500" y="991813"/>
            <a:ext cx="966914" cy="647026"/>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sz="2400" dirty="0" smtClean="0"/>
              <a:t>#3!</a:t>
            </a:r>
            <a:endParaRPr lang="en-US" sz="2400" dirty="0"/>
          </a:p>
        </p:txBody>
      </p:sp>
    </p:spTree>
    <p:extLst>
      <p:ext uri="{BB962C8B-B14F-4D97-AF65-F5344CB8AC3E}">
        <p14:creationId xmlns:p14="http://schemas.microsoft.com/office/powerpoint/2010/main" val="79069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 Trend????</a:t>
            </a:r>
            <a:endParaRPr lang="en-US" dirty="0"/>
          </a:p>
        </p:txBody>
      </p:sp>
      <p:sp>
        <p:nvSpPr>
          <p:cNvPr id="3" name="Content Placeholder 2"/>
          <p:cNvSpPr>
            <a:spLocks noGrp="1"/>
          </p:cNvSpPr>
          <p:nvPr>
            <p:ph idx="1"/>
          </p:nvPr>
        </p:nvSpPr>
        <p:spPr>
          <a:xfrm>
            <a:off x="306675" y="2126343"/>
            <a:ext cx="4854144" cy="4898571"/>
          </a:xfrm>
        </p:spPr>
        <p:txBody>
          <a:bodyPr/>
          <a:lstStyle/>
          <a:p>
            <a:r>
              <a:rPr lang="en-US" dirty="0" smtClean="0"/>
              <a:t>Although the general trend of ionization energies is increasing across a period, it is better to have an understanding of which elements have an electron to lose so you can recognize the trend buckers.</a:t>
            </a:r>
          </a:p>
          <a:p>
            <a:r>
              <a:rPr lang="en-US" dirty="0" smtClean="0"/>
              <a:t>The trend as you move down a group is a decrease in ionization energy. This is due to an increase in distance from the outer electrons to the nucleus as well as increased nuclear shielding. </a:t>
            </a:r>
            <a:endParaRPr lang="en-US" dirty="0"/>
          </a:p>
        </p:txBody>
      </p:sp>
      <p:pic>
        <p:nvPicPr>
          <p:cNvPr id="5" name="Picture 4"/>
          <p:cNvPicPr>
            <a:picLocks noChangeAspect="1"/>
          </p:cNvPicPr>
          <p:nvPr/>
        </p:nvPicPr>
        <p:blipFill>
          <a:blip r:embed="rId2"/>
          <a:stretch>
            <a:fillRect/>
          </a:stretch>
        </p:blipFill>
        <p:spPr>
          <a:xfrm>
            <a:off x="5423535" y="1239983"/>
            <a:ext cx="6768465" cy="5618018"/>
          </a:xfrm>
          <a:prstGeom prst="rect">
            <a:avLst/>
          </a:prstGeom>
        </p:spPr>
      </p:pic>
      <p:sp>
        <p:nvSpPr>
          <p:cNvPr id="6" name="Oval 5"/>
          <p:cNvSpPr/>
          <p:nvPr/>
        </p:nvSpPr>
        <p:spPr>
          <a:xfrm>
            <a:off x="6442364" y="4170218"/>
            <a:ext cx="519546" cy="51261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702137" y="3214255"/>
            <a:ext cx="519546" cy="51261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946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Periodic Trends: Electron Affinities</a:t>
            </a:r>
            <a:endParaRPr lang="en-US" dirty="0"/>
          </a:p>
        </p:txBody>
      </p:sp>
      <p:sp>
        <p:nvSpPr>
          <p:cNvPr id="3" name="Content Placeholder 2"/>
          <p:cNvSpPr>
            <a:spLocks noGrp="1"/>
          </p:cNvSpPr>
          <p:nvPr>
            <p:ph idx="1"/>
          </p:nvPr>
        </p:nvSpPr>
        <p:spPr>
          <a:xfrm>
            <a:off x="341086" y="1233714"/>
            <a:ext cx="9708767" cy="775441"/>
          </a:xfrm>
        </p:spPr>
        <p:txBody>
          <a:bodyPr/>
          <a:lstStyle/>
          <a:p>
            <a:r>
              <a:rPr lang="en-US" dirty="0" smtClean="0"/>
              <a:t>Electron Affinity is a measure of energy released when an electron is added to an atom to make it an anion.</a:t>
            </a:r>
            <a:endParaRPr lang="en-US" dirty="0"/>
          </a:p>
        </p:txBody>
      </p:sp>
      <p:pic>
        <p:nvPicPr>
          <p:cNvPr id="12290" name="Picture 2" descr="Image result for electron affinity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5762924" y="1615938"/>
            <a:ext cx="6245220" cy="3632109"/>
          </a:xfrm>
          <a:prstGeom prst="rect">
            <a:avLst/>
          </a:prstGeom>
        </p:spPr>
      </p:pic>
      <p:sp>
        <p:nvSpPr>
          <p:cNvPr id="5" name="TextBox 4"/>
          <p:cNvSpPr txBox="1"/>
          <p:nvPr/>
        </p:nvSpPr>
        <p:spPr>
          <a:xfrm>
            <a:off x="725714" y="3741056"/>
            <a:ext cx="413657" cy="369332"/>
          </a:xfrm>
          <a:prstGeom prst="rect">
            <a:avLst/>
          </a:prstGeom>
          <a:noFill/>
        </p:spPr>
        <p:txBody>
          <a:bodyPr wrap="square" rtlCol="0">
            <a:spAutoFit/>
          </a:bodyPr>
          <a:lstStyle/>
          <a:p>
            <a:r>
              <a:rPr lang="en-US" dirty="0" smtClean="0"/>
              <a:t>-</a:t>
            </a:r>
            <a:endParaRPr lang="en-US" dirty="0"/>
          </a:p>
        </p:txBody>
      </p:sp>
      <p:grpSp>
        <p:nvGrpSpPr>
          <p:cNvPr id="22" name="Group 21"/>
          <p:cNvGrpSpPr/>
          <p:nvPr/>
        </p:nvGrpSpPr>
        <p:grpSpPr>
          <a:xfrm>
            <a:off x="487856" y="2031999"/>
            <a:ext cx="4477789" cy="3112310"/>
            <a:chOff x="504525" y="2031999"/>
            <a:chExt cx="4477789" cy="3112310"/>
          </a:xfrm>
        </p:grpSpPr>
        <p:grpSp>
          <p:nvGrpSpPr>
            <p:cNvPr id="21" name="Group 20"/>
            <p:cNvGrpSpPr/>
            <p:nvPr/>
          </p:nvGrpSpPr>
          <p:grpSpPr>
            <a:xfrm>
              <a:off x="504525" y="2031999"/>
              <a:ext cx="4477789" cy="3112310"/>
              <a:chOff x="504525" y="2031999"/>
              <a:chExt cx="4477789" cy="3112310"/>
            </a:xfrm>
          </p:grpSpPr>
          <p:grpSp>
            <p:nvGrpSpPr>
              <p:cNvPr id="20" name="Group 19"/>
              <p:cNvGrpSpPr/>
              <p:nvPr/>
            </p:nvGrpSpPr>
            <p:grpSpPr>
              <a:xfrm>
                <a:off x="504525" y="2031999"/>
                <a:ext cx="4477789" cy="3112310"/>
                <a:chOff x="504525" y="2031999"/>
                <a:chExt cx="4477789" cy="3112310"/>
              </a:xfrm>
            </p:grpSpPr>
            <p:grpSp>
              <p:nvGrpSpPr>
                <p:cNvPr id="19" name="Group 18"/>
                <p:cNvGrpSpPr/>
                <p:nvPr/>
              </p:nvGrpSpPr>
              <p:grpSpPr>
                <a:xfrm>
                  <a:off x="504525" y="2031999"/>
                  <a:ext cx="4477789" cy="3112310"/>
                  <a:chOff x="504525" y="2031999"/>
                  <a:chExt cx="4477789" cy="3112310"/>
                </a:xfrm>
              </p:grpSpPr>
              <p:grpSp>
                <p:nvGrpSpPr>
                  <p:cNvPr id="18" name="Group 17"/>
                  <p:cNvGrpSpPr/>
                  <p:nvPr/>
                </p:nvGrpSpPr>
                <p:grpSpPr>
                  <a:xfrm>
                    <a:off x="504525" y="2031999"/>
                    <a:ext cx="4477789" cy="3112310"/>
                    <a:chOff x="504525" y="2031999"/>
                    <a:chExt cx="4477789" cy="3112310"/>
                  </a:xfrm>
                </p:grpSpPr>
                <p:pic>
                  <p:nvPicPr>
                    <p:cNvPr id="4" name="Picture 3"/>
                    <p:cNvPicPr>
                      <a:picLocks noChangeAspect="1"/>
                    </p:cNvPicPr>
                    <p:nvPr/>
                  </p:nvPicPr>
                  <p:blipFill>
                    <a:blip r:embed="rId4"/>
                    <a:stretch>
                      <a:fillRect/>
                    </a:stretch>
                  </p:blipFill>
                  <p:spPr>
                    <a:xfrm>
                      <a:off x="504525" y="2031999"/>
                      <a:ext cx="4477789" cy="3112310"/>
                    </a:xfrm>
                    <a:prstGeom prst="rect">
                      <a:avLst/>
                    </a:prstGeom>
                  </p:spPr>
                </p:pic>
                <p:cxnSp>
                  <p:nvCxnSpPr>
                    <p:cNvPr id="8" name="Straight Connector 7"/>
                    <p:cNvCxnSpPr/>
                    <p:nvPr/>
                  </p:nvCxnSpPr>
                  <p:spPr>
                    <a:xfrm flipV="1">
                      <a:off x="819150" y="3779156"/>
                      <a:ext cx="94343" cy="22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819150" y="3262425"/>
                    <a:ext cx="94343" cy="22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V="1">
                  <a:off x="819149" y="2707135"/>
                  <a:ext cx="94343" cy="22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flipV="1">
                <a:off x="894442" y="4833475"/>
                <a:ext cx="13379" cy="579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flipV="1">
              <a:off x="800099" y="2187906"/>
              <a:ext cx="94343" cy="22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Content Placeholder 2"/>
          <p:cNvSpPr txBox="1">
            <a:spLocks/>
          </p:cNvSpPr>
          <p:nvPr/>
        </p:nvSpPr>
        <p:spPr>
          <a:xfrm>
            <a:off x="182336" y="5232400"/>
            <a:ext cx="5190671" cy="15366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t>The higher the negative value of electron affinity, the more easier it is to add an electron to an atom. </a:t>
            </a:r>
            <a:endParaRPr lang="en-US" dirty="0"/>
          </a:p>
        </p:txBody>
      </p:sp>
      <p:sp>
        <p:nvSpPr>
          <p:cNvPr id="26" name="Content Placeholder 2"/>
          <p:cNvSpPr txBox="1">
            <a:spLocks/>
          </p:cNvSpPr>
          <p:nvPr/>
        </p:nvSpPr>
        <p:spPr>
          <a:xfrm>
            <a:off x="5762924" y="5270891"/>
            <a:ext cx="6530676" cy="15366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t>Electron Affinities are varied across a period due to the stability of atoms (s</a:t>
            </a:r>
            <a:r>
              <a:rPr lang="en-US" baseline="30000" dirty="0" smtClean="0"/>
              <a:t>2</a:t>
            </a:r>
            <a:r>
              <a:rPr lang="en-US" dirty="0" smtClean="0"/>
              <a:t>, d</a:t>
            </a:r>
            <a:r>
              <a:rPr lang="en-US" baseline="30000" dirty="0" smtClean="0"/>
              <a:t>5</a:t>
            </a:r>
            <a:r>
              <a:rPr lang="en-US" dirty="0" smtClean="0"/>
              <a:t>, d</a:t>
            </a:r>
            <a:r>
              <a:rPr lang="en-US" baseline="30000" dirty="0" smtClean="0"/>
              <a:t>10</a:t>
            </a:r>
            <a:r>
              <a:rPr lang="en-US" dirty="0" smtClean="0"/>
              <a:t>, p</a:t>
            </a:r>
            <a:r>
              <a:rPr lang="en-US" baseline="30000" dirty="0" smtClean="0"/>
              <a:t>3</a:t>
            </a:r>
            <a:r>
              <a:rPr lang="en-US" dirty="0" smtClean="0"/>
              <a:t>). </a:t>
            </a:r>
          </a:p>
          <a:p>
            <a:r>
              <a:rPr lang="en-US" dirty="0" smtClean="0"/>
              <a:t>Electron Affinities generally tend to decrease down a group due to increased shielding.</a:t>
            </a:r>
            <a:endParaRPr lang="en-US" dirty="0"/>
          </a:p>
        </p:txBody>
      </p:sp>
    </p:spTree>
    <p:extLst>
      <p:ext uri="{BB962C8B-B14F-4D97-AF65-F5344CB8AC3E}">
        <p14:creationId xmlns:p14="http://schemas.microsoft.com/office/powerpoint/2010/main" val="366899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500"/>
                                        <p:tgtEl>
                                          <p:spTgt spid="2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xEl>
                                              <p:pRg st="1" end="1"/>
                                            </p:txEl>
                                          </p:spTgt>
                                        </p:tgtEl>
                                        <p:attrNameLst>
                                          <p:attrName>style.visibility</p:attrName>
                                        </p:attrNameLst>
                                      </p:cBhvr>
                                      <p:to>
                                        <p:strVal val="visible"/>
                                      </p:to>
                                    </p:set>
                                    <p:animEffect transition="in" filter="fade">
                                      <p:cBhvr>
                                        <p:cTn id="3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118"/>
            <a:ext cx="2002746" cy="1400530"/>
          </a:xfrm>
        </p:spPr>
        <p:txBody>
          <a:bodyPr/>
          <a:lstStyle/>
          <a:p>
            <a:r>
              <a:rPr lang="en-US" dirty="0" smtClean="0"/>
              <a:t>HW6.3</a:t>
            </a:r>
            <a:endParaRPr lang="en-US" dirty="0"/>
          </a:p>
        </p:txBody>
      </p:sp>
      <p:sp>
        <p:nvSpPr>
          <p:cNvPr id="3" name="Content Placeholder 2"/>
          <p:cNvSpPr>
            <a:spLocks noGrp="1"/>
          </p:cNvSpPr>
          <p:nvPr>
            <p:ph idx="1"/>
          </p:nvPr>
        </p:nvSpPr>
        <p:spPr>
          <a:xfrm>
            <a:off x="1807255" y="0"/>
            <a:ext cx="4579031" cy="1270853"/>
          </a:xfrm>
        </p:spPr>
        <p:txBody>
          <a:bodyPr/>
          <a:lstStyle/>
          <a:p>
            <a:pPr marL="0" indent="0">
              <a:buNone/>
            </a:pPr>
            <a:r>
              <a:rPr lang="en-US" dirty="0" smtClean="0"/>
              <a:t>Assigned: Thursday, Oct. 26</a:t>
            </a:r>
            <a:br>
              <a:rPr lang="en-US" dirty="0" smtClean="0"/>
            </a:br>
            <a:r>
              <a:rPr lang="en-US" dirty="0" smtClean="0"/>
              <a:t>Due: Friday, Oct. 27</a:t>
            </a:r>
            <a:br>
              <a:rPr lang="en-US" dirty="0" smtClean="0"/>
            </a:br>
            <a:r>
              <a:rPr lang="en-US" dirty="0" smtClean="0"/>
              <a:t>DUE ON SEPARATE SHEET OF PAPER</a:t>
            </a:r>
            <a:endParaRPr lang="en-US" dirty="0"/>
          </a:p>
        </p:txBody>
      </p:sp>
      <p:sp>
        <p:nvSpPr>
          <p:cNvPr id="4" name="Content Placeholder 2"/>
          <p:cNvSpPr txBox="1">
            <a:spLocks/>
          </p:cNvSpPr>
          <p:nvPr/>
        </p:nvSpPr>
        <p:spPr>
          <a:xfrm>
            <a:off x="87312" y="959339"/>
            <a:ext cx="12104688" cy="5826090"/>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entury Gothic" panose="020B0502020202020204"/>
                <a:ea typeface="+mj-ea"/>
                <a:cs typeface="+mj-cs"/>
              </a:rPr>
              <a:t>Without looking at the ionization table, arrange the following in terms of 1</a:t>
            </a:r>
            <a:r>
              <a:rPr kumimoji="0" lang="en-US" sz="2000" b="0" i="0" u="none" strike="noStrike" kern="1200" cap="none" spc="0" normalizeH="0" baseline="30000" noProof="0" dirty="0" smtClean="0">
                <a:ln>
                  <a:noFill/>
                </a:ln>
                <a:solidFill>
                  <a:prstClr val="white"/>
                </a:solidFill>
                <a:effectLst/>
                <a:uLnTx/>
                <a:uFillTx/>
                <a:latin typeface="Century Gothic" panose="020B0502020202020204"/>
                <a:ea typeface="+mj-ea"/>
                <a:cs typeface="+mj-cs"/>
              </a:rPr>
              <a:t>st</a:t>
            </a:r>
            <a:r>
              <a:rPr kumimoji="0" lang="en-US" sz="2000" b="0" i="0" u="none" strike="noStrike" kern="1200" cap="none" spc="0" normalizeH="0" baseline="0" noProof="0" dirty="0" smtClean="0">
                <a:ln>
                  <a:noFill/>
                </a:ln>
                <a:solidFill>
                  <a:prstClr val="white"/>
                </a:solidFill>
                <a:effectLst/>
                <a:uLnTx/>
                <a:uFillTx/>
                <a:latin typeface="Century Gothic" panose="020B0502020202020204"/>
                <a:ea typeface="+mj-ea"/>
                <a:cs typeface="+mj-cs"/>
              </a:rPr>
              <a:t> ionization energy:</a:t>
            </a:r>
            <a:br>
              <a:rPr kumimoji="0" lang="en-US" sz="2000" b="0" i="0" u="none" strike="noStrike" kern="1200" cap="none" spc="0" normalizeH="0" baseline="0" noProof="0" dirty="0" smtClean="0">
                <a:ln>
                  <a:noFill/>
                </a:ln>
                <a:solidFill>
                  <a:prstClr val="white"/>
                </a:solidFill>
                <a:effectLst/>
                <a:uLnTx/>
                <a:uFillTx/>
                <a:latin typeface="Century Gothic" panose="020B0502020202020204"/>
                <a:ea typeface="+mj-ea"/>
                <a:cs typeface="+mj-cs"/>
              </a:rPr>
            </a:br>
            <a:r>
              <a:rPr kumimoji="0" lang="en-US" sz="2000" b="0" i="0" u="none" strike="noStrike" kern="1200" cap="none" spc="0" normalizeH="0" baseline="0" noProof="0" dirty="0" smtClean="0">
                <a:ln>
                  <a:noFill/>
                </a:ln>
                <a:solidFill>
                  <a:prstClr val="white"/>
                </a:solidFill>
                <a:effectLst/>
                <a:uLnTx/>
                <a:uFillTx/>
                <a:latin typeface="Century Gothic" panose="020B0502020202020204"/>
                <a:ea typeface="+mj-ea"/>
                <a:cs typeface="+mj-cs"/>
              </a:rPr>
              <a:t>Li, O, C, K, Ne, and K.</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What is electron affinity? What is the sign for the value of an atom with a high electron affinity?</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Arrange the following in order of decreasing electron affinity: C, O, Li, Na, </a:t>
            </a:r>
            <a:r>
              <a:rPr lang="en-US" dirty="0" err="1" smtClean="0">
                <a:solidFill>
                  <a:prstClr val="white"/>
                </a:solidFill>
                <a:latin typeface="Century Gothic" panose="020B0502020202020204"/>
              </a:rPr>
              <a:t>Rb</a:t>
            </a:r>
            <a:r>
              <a:rPr lang="en-US" dirty="0" smtClean="0">
                <a:solidFill>
                  <a:prstClr val="white"/>
                </a:solidFill>
                <a:latin typeface="Century Gothic" panose="020B0502020202020204"/>
              </a:rPr>
              <a:t>, and F.</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Explain how each of the following affects ionization energy: nuclear charge, shielding, valance electron energy level.</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Write the following in order of increasing ionization energy:</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a. Be, Mg, </a:t>
            </a:r>
            <a:r>
              <a:rPr lang="en-US" dirty="0" err="1" smtClean="0">
                <a:solidFill>
                  <a:prstClr val="white"/>
                </a:solidFill>
                <a:latin typeface="Century Gothic" panose="020B0502020202020204"/>
              </a:rPr>
              <a:t>Sr</a:t>
            </a:r>
            <a:r>
              <a:rPr lang="en-US" dirty="0" smtClean="0">
                <a:solidFill>
                  <a:prstClr val="white"/>
                </a:solidFill>
                <a:latin typeface="Century Gothic" panose="020B0502020202020204"/>
              </a:rPr>
              <a:t>,		b. Bi, Cs, Ba	</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Which of the following has the greatest atomic radius?</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a. sodium or lithium		b. strontium or magnesium		c. carbon or germanium</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The ionization energy tends to _________ as atomic number increases in any horizontal row or period.</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A column, or group will show a decrease in ionization energy as atomic number ______.</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Metals have ______ first ionization energies and nonmetals have ________ ionization energies.</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Nonmetals tend to have ______ electron affinities than metals with the exception of group ______.	</a:t>
            </a:r>
          </a:p>
        </p:txBody>
      </p:sp>
    </p:spTree>
    <p:extLst>
      <p:ext uri="{BB962C8B-B14F-4D97-AF65-F5344CB8AC3E}">
        <p14:creationId xmlns:p14="http://schemas.microsoft.com/office/powerpoint/2010/main" val="11823373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863"/>
            <a:ext cx="9988489" cy="1400530"/>
          </a:xfrm>
        </p:spPr>
        <p:txBody>
          <a:bodyPr/>
          <a:lstStyle/>
          <a:p>
            <a:r>
              <a:rPr lang="en-US" sz="3600" dirty="0" smtClean="0"/>
              <a:t>Periodic Trends: Multiple Ionization Energies</a:t>
            </a:r>
            <a:endParaRPr lang="en-US" sz="3600" dirty="0"/>
          </a:p>
        </p:txBody>
      </p:sp>
      <p:sp>
        <p:nvSpPr>
          <p:cNvPr id="3" name="Content Placeholder 2"/>
          <p:cNvSpPr>
            <a:spLocks noGrp="1"/>
          </p:cNvSpPr>
          <p:nvPr>
            <p:ph idx="1"/>
          </p:nvPr>
        </p:nvSpPr>
        <p:spPr>
          <a:xfrm>
            <a:off x="181984" y="845128"/>
            <a:ext cx="12123018" cy="1489364"/>
          </a:xfrm>
        </p:spPr>
        <p:txBody>
          <a:bodyPr>
            <a:normAutofit/>
          </a:bodyPr>
          <a:lstStyle/>
          <a:p>
            <a:r>
              <a:rPr lang="en-US" dirty="0" smtClean="0"/>
              <a:t>After removing the first electron, it is possible to remove additional electrons. </a:t>
            </a:r>
          </a:p>
          <a:p>
            <a:pPr lvl="1"/>
            <a:r>
              <a:rPr lang="en-US" dirty="0" smtClean="0"/>
              <a:t>The energy to remove the second electron is called the second ionization energy.</a:t>
            </a:r>
          </a:p>
          <a:p>
            <a:pPr lvl="1"/>
            <a:r>
              <a:rPr lang="en-US" dirty="0" smtClean="0"/>
              <a:t>The energy to remove the third electron is called the third ionization energy, etc.</a:t>
            </a:r>
            <a:endParaRPr lang="en-US" dirty="0"/>
          </a:p>
        </p:txBody>
      </p:sp>
      <p:pic>
        <p:nvPicPr>
          <p:cNvPr id="4" name="Picture 3"/>
          <p:cNvPicPr>
            <a:picLocks noChangeAspect="1"/>
          </p:cNvPicPr>
          <p:nvPr/>
        </p:nvPicPr>
        <p:blipFill>
          <a:blip r:embed="rId2"/>
          <a:stretch>
            <a:fillRect/>
          </a:stretch>
        </p:blipFill>
        <p:spPr>
          <a:xfrm>
            <a:off x="2637382" y="3103419"/>
            <a:ext cx="9667620" cy="3334106"/>
          </a:xfrm>
          <a:prstGeom prst="rect">
            <a:avLst/>
          </a:prstGeom>
        </p:spPr>
      </p:pic>
      <p:sp>
        <p:nvSpPr>
          <p:cNvPr id="5" name="Content Placeholder 2"/>
          <p:cNvSpPr txBox="1">
            <a:spLocks/>
          </p:cNvSpPr>
          <p:nvPr/>
        </p:nvSpPr>
        <p:spPr>
          <a:xfrm>
            <a:off x="181984" y="2206540"/>
            <a:ext cx="12123018" cy="748146"/>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smtClean="0"/>
              <a:t>Notice the 2</a:t>
            </a:r>
            <a:r>
              <a:rPr lang="en-US" baseline="30000" dirty="0" smtClean="0"/>
              <a:t>nd</a:t>
            </a:r>
            <a:r>
              <a:rPr lang="en-US" dirty="0" smtClean="0"/>
              <a:t> ionization energy for Na is 10x as great as the 1</a:t>
            </a:r>
            <a:r>
              <a:rPr lang="en-US" baseline="30000" dirty="0" smtClean="0"/>
              <a:t>st</a:t>
            </a:r>
            <a:r>
              <a:rPr lang="en-US" dirty="0" smtClean="0"/>
              <a:t>. This is due to the fact that removing a 2</a:t>
            </a:r>
            <a:r>
              <a:rPr lang="en-US" baseline="30000" dirty="0" smtClean="0"/>
              <a:t>nd</a:t>
            </a:r>
            <a:r>
              <a:rPr lang="en-US" dirty="0" smtClean="0"/>
              <a:t> electron from sodium would be to remove one from an inner shell (closer to the nucleus).</a:t>
            </a:r>
            <a:endParaRPr lang="en-US" dirty="0"/>
          </a:p>
        </p:txBody>
      </p:sp>
      <p:sp>
        <p:nvSpPr>
          <p:cNvPr id="6" name="Content Placeholder 2"/>
          <p:cNvSpPr txBox="1">
            <a:spLocks/>
          </p:cNvSpPr>
          <p:nvPr/>
        </p:nvSpPr>
        <p:spPr>
          <a:xfrm>
            <a:off x="181984" y="3103824"/>
            <a:ext cx="2367252" cy="17782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smtClean="0"/>
              <a:t>For all elements, the 2</a:t>
            </a:r>
            <a:r>
              <a:rPr lang="en-US" baseline="30000" dirty="0" smtClean="0"/>
              <a:t>nd</a:t>
            </a:r>
            <a:r>
              <a:rPr lang="en-US" dirty="0" smtClean="0"/>
              <a:t> IE is greater because of the increased nuclear force.</a:t>
            </a:r>
            <a:endParaRPr lang="en-US" dirty="0"/>
          </a:p>
        </p:txBody>
      </p:sp>
      <p:sp>
        <p:nvSpPr>
          <p:cNvPr id="7" name="Content Placeholder 2"/>
          <p:cNvSpPr txBox="1">
            <a:spLocks/>
          </p:cNvSpPr>
          <p:nvPr/>
        </p:nvSpPr>
        <p:spPr>
          <a:xfrm>
            <a:off x="93838" y="4882044"/>
            <a:ext cx="2367252" cy="17782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smtClean="0"/>
              <a:t>But IE becomes really great once you go down a valance shell.</a:t>
            </a:r>
            <a:br>
              <a:rPr lang="en-US" dirty="0" smtClean="0"/>
            </a:br>
            <a:r>
              <a:rPr lang="en-US" dirty="0" smtClean="0"/>
              <a:t>(In Yellow)</a:t>
            </a:r>
            <a:endParaRPr lang="en-US" dirty="0"/>
          </a:p>
        </p:txBody>
      </p:sp>
    </p:spTree>
    <p:extLst>
      <p:ext uri="{BB962C8B-B14F-4D97-AF65-F5344CB8AC3E}">
        <p14:creationId xmlns:p14="http://schemas.microsoft.com/office/powerpoint/2010/main" val="45992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rgbClr val="000066"/>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524000" y="1943101"/>
            <a:ext cx="9144000" cy="27352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lvl="1" defTabSz="914400" eaLnBrk="1" fontAlgn="base" hangingPunct="1">
              <a:lnSpc>
                <a:spcPct val="110000"/>
              </a:lnSpc>
              <a:spcBef>
                <a:spcPct val="20000"/>
              </a:spcBef>
              <a:spcAft>
                <a:spcPct val="0"/>
              </a:spcAft>
            </a:pPr>
            <a:r>
              <a:rPr lang="en-US" altLang="en-US" sz="2400" b="1">
                <a:solidFill>
                  <a:srgbClr val="FF3399"/>
                </a:solidFill>
              </a:rPr>
              <a:t>Al</a:t>
            </a:r>
            <a:r>
              <a:rPr lang="en-US" altLang="en-US" b="1">
                <a:solidFill>
                  <a:srgbClr val="FF3399"/>
                </a:solidFill>
              </a:rPr>
              <a:t> </a:t>
            </a:r>
            <a:r>
              <a:rPr lang="en-US" altLang="en-US" sz="2000" b="1">
                <a:solidFill>
                  <a:srgbClr val="FF0066"/>
                </a:solidFill>
              </a:rPr>
              <a:t>(1s</a:t>
            </a:r>
            <a:r>
              <a:rPr lang="en-US" altLang="en-US" sz="2000" b="1" baseline="30000">
                <a:solidFill>
                  <a:srgbClr val="FF0066"/>
                </a:solidFill>
              </a:rPr>
              <a:t>2</a:t>
            </a:r>
            <a:r>
              <a:rPr lang="en-US" altLang="en-US" sz="2000" b="1">
                <a:solidFill>
                  <a:srgbClr val="FF0066"/>
                </a:solidFill>
              </a:rPr>
              <a:t>2s</a:t>
            </a:r>
            <a:r>
              <a:rPr lang="en-US" altLang="en-US" sz="2000" b="1" baseline="30000">
                <a:solidFill>
                  <a:srgbClr val="FF0066"/>
                </a:solidFill>
              </a:rPr>
              <a:t>2</a:t>
            </a:r>
            <a:r>
              <a:rPr lang="en-US" altLang="en-US" sz="2000" b="1">
                <a:solidFill>
                  <a:srgbClr val="FF0066"/>
                </a:solidFill>
              </a:rPr>
              <a:t>2p</a:t>
            </a:r>
            <a:r>
              <a:rPr lang="en-US" altLang="en-US" sz="2000" b="1" baseline="30000">
                <a:solidFill>
                  <a:srgbClr val="FF0066"/>
                </a:solidFill>
              </a:rPr>
              <a:t>6</a:t>
            </a:r>
            <a:r>
              <a:rPr lang="en-US" altLang="en-US" sz="2000" b="1">
                <a:solidFill>
                  <a:srgbClr val="FF0066"/>
                </a:solidFill>
              </a:rPr>
              <a:t>3s</a:t>
            </a:r>
            <a:r>
              <a:rPr lang="en-US" altLang="en-US" sz="2000" b="1" baseline="30000">
                <a:solidFill>
                  <a:srgbClr val="FF0066"/>
                </a:solidFill>
              </a:rPr>
              <a:t>2</a:t>
            </a:r>
            <a:r>
              <a:rPr lang="en-US" altLang="en-US" sz="2000" b="1">
                <a:solidFill>
                  <a:srgbClr val="FF0066"/>
                </a:solidFill>
              </a:rPr>
              <a:t>3p</a:t>
            </a:r>
            <a:r>
              <a:rPr lang="en-US" altLang="en-US" sz="2000" b="1" baseline="30000">
                <a:solidFill>
                  <a:srgbClr val="FF0066"/>
                </a:solidFill>
              </a:rPr>
              <a:t>1</a:t>
            </a:r>
            <a:r>
              <a:rPr lang="en-US" altLang="en-US" sz="2000" b="1">
                <a:solidFill>
                  <a:srgbClr val="FF0066"/>
                </a:solidFill>
              </a:rPr>
              <a:t>)</a:t>
            </a:r>
            <a:r>
              <a:rPr lang="en-US" altLang="en-US" b="1">
                <a:solidFill>
                  <a:srgbClr val="E3E5C9"/>
                </a:solidFill>
              </a:rPr>
              <a:t>		</a:t>
            </a:r>
          </a:p>
          <a:p>
            <a:pPr lvl="1" defTabSz="914400" eaLnBrk="1" fontAlgn="base" hangingPunct="1">
              <a:lnSpc>
                <a:spcPct val="110000"/>
              </a:lnSpc>
              <a:spcBef>
                <a:spcPct val="20000"/>
              </a:spcBef>
              <a:spcAft>
                <a:spcPct val="0"/>
              </a:spcAft>
            </a:pPr>
            <a:r>
              <a:rPr lang="en-US" altLang="en-US" b="1">
                <a:solidFill>
                  <a:srgbClr val="E3E5C9"/>
                </a:solidFill>
              </a:rPr>
              <a:t>			</a:t>
            </a:r>
            <a:r>
              <a:rPr lang="en-US" altLang="en-US" sz="2400">
                <a:solidFill>
                  <a:srgbClr val="99CC00"/>
                </a:solidFill>
              </a:rPr>
              <a:t>1</a:t>
            </a:r>
            <a:r>
              <a:rPr lang="en-US" altLang="en-US" sz="2400" baseline="30000">
                <a:solidFill>
                  <a:srgbClr val="99CC00"/>
                </a:solidFill>
              </a:rPr>
              <a:t>st</a:t>
            </a:r>
            <a:r>
              <a:rPr lang="en-US" altLang="en-US" sz="2400">
                <a:solidFill>
                  <a:srgbClr val="99CC00"/>
                </a:solidFill>
              </a:rPr>
              <a:t> I.E.		578 </a:t>
            </a:r>
            <a:r>
              <a:rPr lang="en-US" altLang="en-US" sz="2400" baseline="30000">
                <a:solidFill>
                  <a:srgbClr val="99CC00"/>
                </a:solidFill>
              </a:rPr>
              <a:t>kJ</a:t>
            </a:r>
            <a:r>
              <a:rPr lang="en-US" altLang="en-US" sz="2400">
                <a:solidFill>
                  <a:srgbClr val="99CC00"/>
                </a:solidFill>
              </a:rPr>
              <a:t>/</a:t>
            </a:r>
            <a:r>
              <a:rPr lang="en-US" altLang="en-US" sz="2400" baseline="-25000">
                <a:solidFill>
                  <a:srgbClr val="99CC00"/>
                </a:solidFill>
              </a:rPr>
              <a:t>mol</a:t>
            </a:r>
            <a:r>
              <a:rPr lang="en-US" altLang="en-US" sz="2400">
                <a:solidFill>
                  <a:srgbClr val="E3E5C9"/>
                </a:solidFill>
              </a:rPr>
              <a:t> 	</a:t>
            </a:r>
            <a:r>
              <a:rPr lang="en-US" altLang="en-US" sz="2400" b="1">
                <a:solidFill>
                  <a:srgbClr val="FF3399"/>
                </a:solidFill>
              </a:rPr>
              <a:t>Al</a:t>
            </a:r>
            <a:r>
              <a:rPr lang="en-US" altLang="en-US" sz="2400" b="1" baseline="30000">
                <a:solidFill>
                  <a:srgbClr val="FF3399"/>
                </a:solidFill>
              </a:rPr>
              <a:t>+1</a:t>
            </a:r>
            <a:r>
              <a:rPr lang="en-US" altLang="en-US" sz="2400" b="1">
                <a:solidFill>
                  <a:srgbClr val="FF0066"/>
                </a:solidFill>
              </a:rPr>
              <a:t> (1s</a:t>
            </a:r>
            <a:r>
              <a:rPr lang="en-US" altLang="en-US" sz="2400" b="1" baseline="30000">
                <a:solidFill>
                  <a:srgbClr val="FF0066"/>
                </a:solidFill>
              </a:rPr>
              <a:t>2</a:t>
            </a:r>
            <a:r>
              <a:rPr lang="en-US" altLang="en-US" sz="2400" b="1">
                <a:solidFill>
                  <a:srgbClr val="FF0066"/>
                </a:solidFill>
              </a:rPr>
              <a:t>2s</a:t>
            </a:r>
            <a:r>
              <a:rPr lang="en-US" altLang="en-US" sz="2400" b="1" baseline="30000">
                <a:solidFill>
                  <a:srgbClr val="FF0066"/>
                </a:solidFill>
              </a:rPr>
              <a:t>2</a:t>
            </a:r>
            <a:r>
              <a:rPr lang="en-US" altLang="en-US" sz="2400" b="1">
                <a:solidFill>
                  <a:srgbClr val="FF0066"/>
                </a:solidFill>
              </a:rPr>
              <a:t>2p</a:t>
            </a:r>
            <a:r>
              <a:rPr lang="en-US" altLang="en-US" sz="2400" b="1" baseline="30000">
                <a:solidFill>
                  <a:srgbClr val="FF0066"/>
                </a:solidFill>
              </a:rPr>
              <a:t>6</a:t>
            </a:r>
            <a:r>
              <a:rPr lang="en-US" altLang="en-US" sz="2400" b="1">
                <a:solidFill>
                  <a:srgbClr val="FF0066"/>
                </a:solidFill>
              </a:rPr>
              <a:t>3s</a:t>
            </a:r>
            <a:r>
              <a:rPr lang="en-US" altLang="en-US" sz="2400" b="1" baseline="30000">
                <a:solidFill>
                  <a:srgbClr val="FF0066"/>
                </a:solidFill>
              </a:rPr>
              <a:t>2</a:t>
            </a:r>
            <a:r>
              <a:rPr lang="en-US" altLang="en-US" sz="2400" b="1">
                <a:solidFill>
                  <a:srgbClr val="FF0066"/>
                </a:solidFill>
              </a:rPr>
              <a:t>)</a:t>
            </a:r>
            <a:r>
              <a:rPr lang="en-US" altLang="en-US">
                <a:solidFill>
                  <a:srgbClr val="E3E5C9"/>
                </a:solidFill>
              </a:rPr>
              <a:t> </a:t>
            </a:r>
            <a:endParaRPr lang="en-US" altLang="en-US" sz="2000">
              <a:solidFill>
                <a:srgbClr val="E3E5C9"/>
              </a:solidFill>
            </a:endParaRPr>
          </a:p>
          <a:p>
            <a:pPr defTabSz="914400" eaLnBrk="1" fontAlgn="base" hangingPunct="1">
              <a:lnSpc>
                <a:spcPct val="110000"/>
              </a:lnSpc>
              <a:spcBef>
                <a:spcPct val="20000"/>
              </a:spcBef>
              <a:spcAft>
                <a:spcPct val="0"/>
              </a:spcAft>
            </a:pPr>
            <a:r>
              <a:rPr lang="en-US" altLang="en-US" sz="3200">
                <a:solidFill>
                  <a:srgbClr val="FF3399"/>
                </a:solidFill>
              </a:rPr>
              <a:t>	 </a:t>
            </a:r>
            <a:r>
              <a:rPr lang="en-US" altLang="en-US" sz="2400" b="1">
                <a:solidFill>
                  <a:srgbClr val="FF3399"/>
                </a:solidFill>
              </a:rPr>
              <a:t>Al</a:t>
            </a:r>
            <a:r>
              <a:rPr lang="en-US" altLang="en-US" sz="2400" b="1" baseline="30000">
                <a:solidFill>
                  <a:srgbClr val="FF3399"/>
                </a:solidFill>
              </a:rPr>
              <a:t>+1</a:t>
            </a:r>
            <a:r>
              <a:rPr lang="en-US" altLang="en-US" sz="2000" b="1">
                <a:solidFill>
                  <a:srgbClr val="FF3399"/>
                </a:solidFill>
              </a:rPr>
              <a:t> </a:t>
            </a:r>
            <a:r>
              <a:rPr lang="en-US" altLang="en-US" sz="2000" b="1">
                <a:solidFill>
                  <a:srgbClr val="FF0066"/>
                </a:solidFill>
              </a:rPr>
              <a:t>(1s</a:t>
            </a:r>
            <a:r>
              <a:rPr lang="en-US" altLang="en-US" sz="2000" b="1" baseline="30000">
                <a:solidFill>
                  <a:srgbClr val="FF0066"/>
                </a:solidFill>
              </a:rPr>
              <a:t>2</a:t>
            </a:r>
            <a:r>
              <a:rPr lang="en-US" altLang="en-US" sz="2000" b="1">
                <a:solidFill>
                  <a:srgbClr val="FF0066"/>
                </a:solidFill>
              </a:rPr>
              <a:t>2s</a:t>
            </a:r>
            <a:r>
              <a:rPr lang="en-US" altLang="en-US" sz="2000" b="1" baseline="30000">
                <a:solidFill>
                  <a:srgbClr val="FF0066"/>
                </a:solidFill>
              </a:rPr>
              <a:t>2</a:t>
            </a:r>
            <a:r>
              <a:rPr lang="en-US" altLang="en-US" sz="2000" b="1">
                <a:solidFill>
                  <a:srgbClr val="FF0066"/>
                </a:solidFill>
              </a:rPr>
              <a:t>2p</a:t>
            </a:r>
            <a:r>
              <a:rPr lang="en-US" altLang="en-US" sz="2000" b="1" baseline="30000">
                <a:solidFill>
                  <a:srgbClr val="FF0066"/>
                </a:solidFill>
              </a:rPr>
              <a:t>6</a:t>
            </a:r>
            <a:r>
              <a:rPr lang="en-US" altLang="en-US" sz="2000" b="1">
                <a:solidFill>
                  <a:srgbClr val="FF0066"/>
                </a:solidFill>
              </a:rPr>
              <a:t>3s</a:t>
            </a:r>
            <a:r>
              <a:rPr lang="en-US" altLang="en-US" sz="2000" b="1" baseline="30000">
                <a:solidFill>
                  <a:srgbClr val="FF0066"/>
                </a:solidFill>
              </a:rPr>
              <a:t>2</a:t>
            </a:r>
            <a:r>
              <a:rPr lang="en-US" altLang="en-US" sz="2000" b="1">
                <a:solidFill>
                  <a:srgbClr val="FF0066"/>
                </a:solidFill>
              </a:rPr>
              <a:t>)</a:t>
            </a:r>
            <a:r>
              <a:rPr lang="en-US" altLang="en-US" sz="3200">
                <a:solidFill>
                  <a:srgbClr val="E3E5C9"/>
                </a:solidFill>
              </a:rPr>
              <a:t> 		</a:t>
            </a:r>
          </a:p>
          <a:p>
            <a:pPr defTabSz="914400" eaLnBrk="1" fontAlgn="base" hangingPunct="1">
              <a:lnSpc>
                <a:spcPct val="110000"/>
              </a:lnSpc>
              <a:spcBef>
                <a:spcPct val="20000"/>
              </a:spcBef>
              <a:spcAft>
                <a:spcPct val="0"/>
              </a:spcAft>
            </a:pPr>
            <a:r>
              <a:rPr lang="en-US" altLang="en-US" sz="3200">
                <a:solidFill>
                  <a:srgbClr val="E3E5C9"/>
                </a:solidFill>
              </a:rPr>
              <a:t>			 </a:t>
            </a:r>
            <a:r>
              <a:rPr lang="en-US" altLang="en-US" sz="2400">
                <a:solidFill>
                  <a:srgbClr val="99CC00"/>
                </a:solidFill>
              </a:rPr>
              <a:t>2</a:t>
            </a:r>
            <a:r>
              <a:rPr lang="en-US" altLang="en-US" sz="2400" baseline="30000">
                <a:solidFill>
                  <a:srgbClr val="99CC00"/>
                </a:solidFill>
              </a:rPr>
              <a:t>nd </a:t>
            </a:r>
            <a:r>
              <a:rPr lang="en-US" altLang="en-US" sz="2400">
                <a:solidFill>
                  <a:srgbClr val="99CC00"/>
                </a:solidFill>
              </a:rPr>
              <a:t>I.E.    	1817 </a:t>
            </a:r>
            <a:r>
              <a:rPr lang="en-US" altLang="en-US" sz="2400" baseline="30000">
                <a:solidFill>
                  <a:srgbClr val="99CC00"/>
                </a:solidFill>
              </a:rPr>
              <a:t>kJ</a:t>
            </a:r>
            <a:r>
              <a:rPr lang="en-US" altLang="en-US" sz="2400">
                <a:solidFill>
                  <a:srgbClr val="99CC00"/>
                </a:solidFill>
              </a:rPr>
              <a:t>/</a:t>
            </a:r>
            <a:r>
              <a:rPr lang="en-US" altLang="en-US" sz="2400" baseline="-25000">
                <a:solidFill>
                  <a:srgbClr val="99CC00"/>
                </a:solidFill>
              </a:rPr>
              <a:t>mol</a:t>
            </a:r>
            <a:r>
              <a:rPr lang="en-US" altLang="en-US" sz="2400" baseline="-25000">
                <a:solidFill>
                  <a:srgbClr val="E3E5C9"/>
                </a:solidFill>
              </a:rPr>
              <a:t> </a:t>
            </a:r>
            <a:r>
              <a:rPr lang="en-US" altLang="en-US" sz="2400">
                <a:solidFill>
                  <a:srgbClr val="E3E5C9"/>
                </a:solidFill>
              </a:rPr>
              <a:t>     </a:t>
            </a:r>
            <a:r>
              <a:rPr lang="en-US" altLang="en-US" sz="2400" b="1">
                <a:solidFill>
                  <a:srgbClr val="FF3399"/>
                </a:solidFill>
              </a:rPr>
              <a:t>Al</a:t>
            </a:r>
            <a:r>
              <a:rPr lang="en-US" altLang="en-US" sz="2400" b="1" baseline="30000">
                <a:solidFill>
                  <a:srgbClr val="FF3399"/>
                </a:solidFill>
              </a:rPr>
              <a:t>+2</a:t>
            </a:r>
            <a:r>
              <a:rPr lang="en-US" altLang="en-US" sz="2400" b="1">
                <a:solidFill>
                  <a:srgbClr val="FF0066"/>
                </a:solidFill>
              </a:rPr>
              <a:t> (1s</a:t>
            </a:r>
            <a:r>
              <a:rPr lang="en-US" altLang="en-US" sz="2400" b="1" baseline="30000">
                <a:solidFill>
                  <a:srgbClr val="FF0066"/>
                </a:solidFill>
              </a:rPr>
              <a:t>2</a:t>
            </a:r>
            <a:r>
              <a:rPr lang="en-US" altLang="en-US" sz="2400" b="1">
                <a:solidFill>
                  <a:srgbClr val="FF0066"/>
                </a:solidFill>
              </a:rPr>
              <a:t>2s</a:t>
            </a:r>
            <a:r>
              <a:rPr lang="en-US" altLang="en-US" sz="2400" b="1" baseline="30000">
                <a:solidFill>
                  <a:srgbClr val="FF0066"/>
                </a:solidFill>
              </a:rPr>
              <a:t>2</a:t>
            </a:r>
            <a:r>
              <a:rPr lang="en-US" altLang="en-US" sz="2400" b="1">
                <a:solidFill>
                  <a:srgbClr val="FF0066"/>
                </a:solidFill>
              </a:rPr>
              <a:t>2p</a:t>
            </a:r>
            <a:r>
              <a:rPr lang="en-US" altLang="en-US" sz="2400" b="1" baseline="30000">
                <a:solidFill>
                  <a:srgbClr val="FF0066"/>
                </a:solidFill>
              </a:rPr>
              <a:t>6</a:t>
            </a:r>
            <a:r>
              <a:rPr lang="en-US" altLang="en-US" sz="2400" b="1">
                <a:solidFill>
                  <a:srgbClr val="FF0066"/>
                </a:solidFill>
              </a:rPr>
              <a:t>3s</a:t>
            </a:r>
            <a:r>
              <a:rPr lang="en-US" altLang="en-US" sz="2400" b="1" baseline="30000">
                <a:solidFill>
                  <a:srgbClr val="FF0066"/>
                </a:solidFill>
              </a:rPr>
              <a:t>1</a:t>
            </a:r>
            <a:r>
              <a:rPr lang="en-US" altLang="en-US" sz="2400" b="1">
                <a:solidFill>
                  <a:srgbClr val="FF0066"/>
                </a:solidFill>
              </a:rPr>
              <a:t>)</a:t>
            </a:r>
            <a:r>
              <a:rPr lang="en-US" altLang="en-US" sz="3200">
                <a:solidFill>
                  <a:srgbClr val="E3E5C9"/>
                </a:solidFill>
              </a:rPr>
              <a:t> </a:t>
            </a:r>
          </a:p>
          <a:p>
            <a:pPr defTabSz="914400" eaLnBrk="1" fontAlgn="base" hangingPunct="1">
              <a:lnSpc>
                <a:spcPct val="110000"/>
              </a:lnSpc>
              <a:spcBef>
                <a:spcPct val="20000"/>
              </a:spcBef>
              <a:spcAft>
                <a:spcPct val="0"/>
              </a:spcAft>
            </a:pPr>
            <a:endParaRPr lang="en-US" altLang="en-US" sz="200">
              <a:solidFill>
                <a:srgbClr val="E3E5C9"/>
              </a:solidFill>
            </a:endParaRPr>
          </a:p>
          <a:p>
            <a:pPr defTabSz="914400" eaLnBrk="1" fontAlgn="base" hangingPunct="1">
              <a:lnSpc>
                <a:spcPct val="110000"/>
              </a:lnSpc>
              <a:spcBef>
                <a:spcPct val="20000"/>
              </a:spcBef>
              <a:spcAft>
                <a:spcPct val="0"/>
              </a:spcAft>
            </a:pPr>
            <a:r>
              <a:rPr lang="en-US" altLang="en-US" sz="3200">
                <a:solidFill>
                  <a:srgbClr val="E3E5C9"/>
                </a:solidFill>
              </a:rPr>
              <a:t>	 </a:t>
            </a:r>
            <a:r>
              <a:rPr lang="en-US" altLang="en-US" sz="2400" b="1">
                <a:solidFill>
                  <a:srgbClr val="FF3399"/>
                </a:solidFill>
              </a:rPr>
              <a:t>Al</a:t>
            </a:r>
            <a:r>
              <a:rPr lang="en-US" altLang="en-US" sz="2400" b="1" baseline="30000">
                <a:solidFill>
                  <a:srgbClr val="FF3399"/>
                </a:solidFill>
              </a:rPr>
              <a:t>+2</a:t>
            </a:r>
            <a:r>
              <a:rPr lang="en-US" altLang="en-US" sz="2000" b="1">
                <a:solidFill>
                  <a:srgbClr val="FF3399"/>
                </a:solidFill>
              </a:rPr>
              <a:t> </a:t>
            </a:r>
            <a:r>
              <a:rPr lang="en-US" altLang="en-US" sz="2000" b="1">
                <a:solidFill>
                  <a:srgbClr val="FF0066"/>
                </a:solidFill>
              </a:rPr>
              <a:t>(1s</a:t>
            </a:r>
            <a:r>
              <a:rPr lang="en-US" altLang="en-US" sz="2000" b="1" baseline="30000">
                <a:solidFill>
                  <a:srgbClr val="FF0066"/>
                </a:solidFill>
              </a:rPr>
              <a:t>2</a:t>
            </a:r>
            <a:r>
              <a:rPr lang="en-US" altLang="en-US" sz="2000" b="1">
                <a:solidFill>
                  <a:srgbClr val="FF0066"/>
                </a:solidFill>
              </a:rPr>
              <a:t>2s</a:t>
            </a:r>
            <a:r>
              <a:rPr lang="en-US" altLang="en-US" sz="2000" b="1" baseline="30000">
                <a:solidFill>
                  <a:srgbClr val="FF0066"/>
                </a:solidFill>
              </a:rPr>
              <a:t>2</a:t>
            </a:r>
            <a:r>
              <a:rPr lang="en-US" altLang="en-US" sz="2000" b="1">
                <a:solidFill>
                  <a:srgbClr val="FF0066"/>
                </a:solidFill>
              </a:rPr>
              <a:t>2p</a:t>
            </a:r>
            <a:r>
              <a:rPr lang="en-US" altLang="en-US" sz="2000" b="1" baseline="30000">
                <a:solidFill>
                  <a:srgbClr val="FF0066"/>
                </a:solidFill>
              </a:rPr>
              <a:t>6</a:t>
            </a:r>
            <a:r>
              <a:rPr lang="en-US" altLang="en-US" sz="2000" b="1">
                <a:solidFill>
                  <a:srgbClr val="FF0066"/>
                </a:solidFill>
              </a:rPr>
              <a:t>3s</a:t>
            </a:r>
            <a:r>
              <a:rPr lang="en-US" altLang="en-US" sz="2000" b="1" baseline="30000">
                <a:solidFill>
                  <a:srgbClr val="FF0066"/>
                </a:solidFill>
              </a:rPr>
              <a:t>1 </a:t>
            </a:r>
            <a:r>
              <a:rPr lang="en-US" altLang="en-US" sz="2000" b="1">
                <a:solidFill>
                  <a:srgbClr val="FF0066"/>
                </a:solidFill>
              </a:rPr>
              <a:t>)</a:t>
            </a:r>
            <a:r>
              <a:rPr lang="en-US" altLang="en-US" sz="3200">
                <a:solidFill>
                  <a:srgbClr val="E3E5C9"/>
                </a:solidFill>
              </a:rPr>
              <a:t> </a:t>
            </a:r>
          </a:p>
          <a:p>
            <a:pPr defTabSz="914400" eaLnBrk="1" fontAlgn="base" hangingPunct="1">
              <a:lnSpc>
                <a:spcPct val="110000"/>
              </a:lnSpc>
              <a:spcBef>
                <a:spcPct val="20000"/>
              </a:spcBef>
              <a:spcAft>
                <a:spcPct val="0"/>
              </a:spcAft>
            </a:pPr>
            <a:r>
              <a:rPr lang="en-US" altLang="en-US" sz="3200">
                <a:solidFill>
                  <a:srgbClr val="E3E5C9"/>
                </a:solidFill>
              </a:rPr>
              <a:t>			</a:t>
            </a:r>
            <a:r>
              <a:rPr lang="en-US" altLang="en-US" sz="2400">
                <a:solidFill>
                  <a:srgbClr val="99CC00"/>
                </a:solidFill>
              </a:rPr>
              <a:t>3</a:t>
            </a:r>
            <a:r>
              <a:rPr lang="en-US" altLang="en-US" sz="2400" baseline="30000">
                <a:solidFill>
                  <a:srgbClr val="99CC00"/>
                </a:solidFill>
              </a:rPr>
              <a:t>rd </a:t>
            </a:r>
            <a:r>
              <a:rPr lang="en-US" altLang="en-US" sz="2400">
                <a:solidFill>
                  <a:srgbClr val="99CC00"/>
                </a:solidFill>
              </a:rPr>
              <a:t>I.E.      	2745 </a:t>
            </a:r>
            <a:r>
              <a:rPr lang="en-US" altLang="en-US" sz="2400" baseline="30000">
                <a:solidFill>
                  <a:srgbClr val="99CC00"/>
                </a:solidFill>
              </a:rPr>
              <a:t>kJ</a:t>
            </a:r>
            <a:r>
              <a:rPr lang="en-US" altLang="en-US" sz="2400">
                <a:solidFill>
                  <a:srgbClr val="99CC00"/>
                </a:solidFill>
              </a:rPr>
              <a:t>/</a:t>
            </a:r>
            <a:r>
              <a:rPr lang="en-US" altLang="en-US" sz="2400" baseline="-25000">
                <a:solidFill>
                  <a:srgbClr val="99CC00"/>
                </a:solidFill>
              </a:rPr>
              <a:t>mol</a:t>
            </a:r>
            <a:r>
              <a:rPr lang="en-US" altLang="en-US" sz="2400" baseline="-25000">
                <a:solidFill>
                  <a:srgbClr val="E3E5C9"/>
                </a:solidFill>
              </a:rPr>
              <a:t> </a:t>
            </a:r>
            <a:r>
              <a:rPr lang="en-US" altLang="en-US" sz="2400">
                <a:solidFill>
                  <a:srgbClr val="E3E5C9"/>
                </a:solidFill>
              </a:rPr>
              <a:t>      </a:t>
            </a:r>
            <a:r>
              <a:rPr lang="en-US" altLang="en-US" sz="2400" b="1">
                <a:solidFill>
                  <a:srgbClr val="FF3399"/>
                </a:solidFill>
              </a:rPr>
              <a:t>Al</a:t>
            </a:r>
            <a:r>
              <a:rPr lang="en-US" altLang="en-US" sz="2400" b="1" baseline="30000">
                <a:solidFill>
                  <a:srgbClr val="FF3399"/>
                </a:solidFill>
              </a:rPr>
              <a:t>+3</a:t>
            </a:r>
            <a:r>
              <a:rPr lang="en-US" altLang="en-US" sz="2400" b="1">
                <a:solidFill>
                  <a:srgbClr val="FF3399"/>
                </a:solidFill>
              </a:rPr>
              <a:t> </a:t>
            </a:r>
            <a:r>
              <a:rPr lang="en-US" altLang="en-US" sz="2400" b="1">
                <a:solidFill>
                  <a:srgbClr val="FF0066"/>
                </a:solidFill>
              </a:rPr>
              <a:t>(1s</a:t>
            </a:r>
            <a:r>
              <a:rPr lang="en-US" altLang="en-US" sz="2400" b="1" baseline="30000">
                <a:solidFill>
                  <a:srgbClr val="FF0066"/>
                </a:solidFill>
              </a:rPr>
              <a:t>2</a:t>
            </a:r>
            <a:r>
              <a:rPr lang="en-US" altLang="en-US" sz="2400" b="1">
                <a:solidFill>
                  <a:srgbClr val="FF0066"/>
                </a:solidFill>
              </a:rPr>
              <a:t>2s</a:t>
            </a:r>
            <a:r>
              <a:rPr lang="en-US" altLang="en-US" sz="2400" b="1" baseline="30000">
                <a:solidFill>
                  <a:srgbClr val="FF0066"/>
                </a:solidFill>
              </a:rPr>
              <a:t>2</a:t>
            </a:r>
            <a:r>
              <a:rPr lang="en-US" altLang="en-US" sz="2400" b="1">
                <a:solidFill>
                  <a:srgbClr val="FF0066"/>
                </a:solidFill>
              </a:rPr>
              <a:t>2p</a:t>
            </a:r>
            <a:r>
              <a:rPr lang="en-US" altLang="en-US" sz="2400" b="1" baseline="30000">
                <a:solidFill>
                  <a:srgbClr val="FF0066"/>
                </a:solidFill>
              </a:rPr>
              <a:t>6</a:t>
            </a:r>
            <a:r>
              <a:rPr lang="en-US" altLang="en-US" sz="2400" b="1">
                <a:solidFill>
                  <a:srgbClr val="FF0066"/>
                </a:solidFill>
              </a:rPr>
              <a:t>)</a:t>
            </a:r>
            <a:r>
              <a:rPr lang="en-US" altLang="en-US" sz="3200">
                <a:solidFill>
                  <a:srgbClr val="E3E5C9"/>
                </a:solidFill>
              </a:rPr>
              <a:t> </a:t>
            </a:r>
          </a:p>
          <a:p>
            <a:pPr defTabSz="914400" eaLnBrk="1" fontAlgn="base" hangingPunct="1">
              <a:lnSpc>
                <a:spcPct val="110000"/>
              </a:lnSpc>
              <a:spcBef>
                <a:spcPct val="20000"/>
              </a:spcBef>
              <a:spcAft>
                <a:spcPct val="0"/>
              </a:spcAft>
            </a:pPr>
            <a:r>
              <a:rPr lang="en-US" altLang="en-US" sz="3200">
                <a:solidFill>
                  <a:srgbClr val="000000"/>
                </a:solidFill>
              </a:rPr>
              <a:t>	 </a:t>
            </a:r>
            <a:r>
              <a:rPr lang="en-US" altLang="en-US" sz="2400" b="1">
                <a:solidFill>
                  <a:srgbClr val="FFFF00"/>
                </a:solidFill>
              </a:rPr>
              <a:t>Al</a:t>
            </a:r>
            <a:r>
              <a:rPr lang="en-US" altLang="en-US" sz="2400" b="1" baseline="30000">
                <a:solidFill>
                  <a:srgbClr val="FFFF00"/>
                </a:solidFill>
              </a:rPr>
              <a:t>+3</a:t>
            </a:r>
            <a:r>
              <a:rPr lang="en-US" altLang="en-US" sz="3200" b="1" baseline="30000">
                <a:solidFill>
                  <a:srgbClr val="FFFF00"/>
                </a:solidFill>
              </a:rPr>
              <a:t> </a:t>
            </a:r>
            <a:r>
              <a:rPr lang="en-US" altLang="en-US" sz="2000" b="1">
                <a:solidFill>
                  <a:srgbClr val="E3E5C9"/>
                </a:solidFill>
              </a:rPr>
              <a:t>(1s</a:t>
            </a:r>
            <a:r>
              <a:rPr lang="en-US" altLang="en-US" sz="2000" b="1" baseline="30000">
                <a:solidFill>
                  <a:srgbClr val="E3E5C9"/>
                </a:solidFill>
              </a:rPr>
              <a:t>2</a:t>
            </a:r>
            <a:r>
              <a:rPr lang="en-US" altLang="en-US" sz="2000" b="1">
                <a:solidFill>
                  <a:srgbClr val="E3E5C9"/>
                </a:solidFill>
              </a:rPr>
              <a:t>2s</a:t>
            </a:r>
            <a:r>
              <a:rPr lang="en-US" altLang="en-US" sz="2000" b="1" baseline="30000">
                <a:solidFill>
                  <a:srgbClr val="E3E5C9"/>
                </a:solidFill>
              </a:rPr>
              <a:t>2</a:t>
            </a:r>
            <a:r>
              <a:rPr lang="en-US" altLang="en-US" sz="2000" b="1">
                <a:solidFill>
                  <a:srgbClr val="E3E5C9"/>
                </a:solidFill>
              </a:rPr>
              <a:t>2p</a:t>
            </a:r>
            <a:r>
              <a:rPr lang="en-US" altLang="en-US" sz="2000" b="1" baseline="30000">
                <a:solidFill>
                  <a:srgbClr val="E3E5C9"/>
                </a:solidFill>
              </a:rPr>
              <a:t>6</a:t>
            </a:r>
            <a:r>
              <a:rPr lang="en-US" altLang="en-US" sz="2000" b="1">
                <a:solidFill>
                  <a:srgbClr val="E3E5C9"/>
                </a:solidFill>
              </a:rPr>
              <a:t>)</a:t>
            </a:r>
            <a:r>
              <a:rPr lang="en-US" altLang="en-US" sz="3200">
                <a:solidFill>
                  <a:srgbClr val="E3E5C9"/>
                </a:solidFill>
              </a:rPr>
              <a:t> </a:t>
            </a:r>
            <a:r>
              <a:rPr lang="en-US" altLang="en-US" sz="3200" b="1" baseline="30000">
                <a:solidFill>
                  <a:srgbClr val="FFFF00"/>
                </a:solidFill>
              </a:rPr>
              <a:t>	</a:t>
            </a:r>
            <a:r>
              <a:rPr lang="en-US" altLang="en-US" sz="3200" b="1">
                <a:solidFill>
                  <a:srgbClr val="FFFF00"/>
                </a:solidFill>
              </a:rPr>
              <a:t>		</a:t>
            </a:r>
          </a:p>
          <a:p>
            <a:pPr defTabSz="914400" eaLnBrk="1" fontAlgn="base" hangingPunct="1">
              <a:lnSpc>
                <a:spcPct val="110000"/>
              </a:lnSpc>
              <a:spcBef>
                <a:spcPct val="20000"/>
              </a:spcBef>
              <a:spcAft>
                <a:spcPct val="0"/>
              </a:spcAft>
            </a:pPr>
            <a:r>
              <a:rPr lang="en-US" altLang="en-US" sz="2400">
                <a:solidFill>
                  <a:srgbClr val="99CC00"/>
                </a:solidFill>
              </a:rPr>
              <a:t>			4th</a:t>
            </a:r>
            <a:r>
              <a:rPr lang="en-US" altLang="en-US" sz="2400" baseline="30000">
                <a:solidFill>
                  <a:srgbClr val="99CC00"/>
                </a:solidFill>
              </a:rPr>
              <a:t> </a:t>
            </a:r>
            <a:r>
              <a:rPr lang="en-US" altLang="en-US" sz="2400">
                <a:solidFill>
                  <a:srgbClr val="99CC00"/>
                </a:solidFill>
              </a:rPr>
              <a:t>I.E. 	</a:t>
            </a:r>
            <a:r>
              <a:rPr lang="en-US" altLang="en-US" sz="2600" b="1">
                <a:solidFill>
                  <a:srgbClr val="FFFF00"/>
                </a:solidFill>
              </a:rPr>
              <a:t>11,578 </a:t>
            </a:r>
            <a:r>
              <a:rPr lang="en-US" altLang="en-US" sz="2600" b="1" baseline="30000">
                <a:solidFill>
                  <a:srgbClr val="FFFF00"/>
                </a:solidFill>
              </a:rPr>
              <a:t>kJ</a:t>
            </a:r>
            <a:r>
              <a:rPr lang="en-US" altLang="en-US" sz="2600" b="1">
                <a:solidFill>
                  <a:srgbClr val="FFFF00"/>
                </a:solidFill>
              </a:rPr>
              <a:t>/</a:t>
            </a:r>
            <a:r>
              <a:rPr lang="en-US" altLang="en-US" sz="2600" b="1" baseline="-25000">
                <a:solidFill>
                  <a:srgbClr val="FFFF00"/>
                </a:solidFill>
              </a:rPr>
              <a:t>mol</a:t>
            </a:r>
            <a:r>
              <a:rPr lang="en-US" altLang="en-US" sz="2400" baseline="-25000">
                <a:solidFill>
                  <a:srgbClr val="E3E5C9"/>
                </a:solidFill>
              </a:rPr>
              <a:t> </a:t>
            </a:r>
            <a:r>
              <a:rPr lang="en-US" altLang="en-US" sz="2400">
                <a:solidFill>
                  <a:srgbClr val="E3E5C9"/>
                </a:solidFill>
              </a:rPr>
              <a:t>   </a:t>
            </a:r>
            <a:r>
              <a:rPr lang="en-US" altLang="en-US" sz="2400" b="1">
                <a:solidFill>
                  <a:srgbClr val="FFFF00"/>
                </a:solidFill>
              </a:rPr>
              <a:t>Al</a:t>
            </a:r>
            <a:r>
              <a:rPr lang="en-US" altLang="en-US" sz="2400" b="1" baseline="30000">
                <a:solidFill>
                  <a:srgbClr val="FFFF00"/>
                </a:solidFill>
              </a:rPr>
              <a:t>+4</a:t>
            </a:r>
            <a:r>
              <a:rPr lang="en-US" altLang="en-US" sz="2400" b="1">
                <a:solidFill>
                  <a:srgbClr val="FFFF00"/>
                </a:solidFill>
              </a:rPr>
              <a:t> </a:t>
            </a:r>
            <a:r>
              <a:rPr lang="en-US" altLang="en-US" sz="2400" b="1">
                <a:solidFill>
                  <a:srgbClr val="E3E5C9"/>
                </a:solidFill>
              </a:rPr>
              <a:t>(1s</a:t>
            </a:r>
            <a:r>
              <a:rPr lang="en-US" altLang="en-US" sz="2400" b="1" baseline="30000">
                <a:solidFill>
                  <a:srgbClr val="E3E5C9"/>
                </a:solidFill>
              </a:rPr>
              <a:t>2</a:t>
            </a:r>
            <a:r>
              <a:rPr lang="en-US" altLang="en-US" sz="2400" b="1">
                <a:solidFill>
                  <a:srgbClr val="E3E5C9"/>
                </a:solidFill>
              </a:rPr>
              <a:t>2s</a:t>
            </a:r>
            <a:r>
              <a:rPr lang="en-US" altLang="en-US" sz="2400" b="1" baseline="30000">
                <a:solidFill>
                  <a:srgbClr val="E3E5C9"/>
                </a:solidFill>
              </a:rPr>
              <a:t>2</a:t>
            </a:r>
            <a:r>
              <a:rPr lang="en-US" altLang="en-US" sz="2400" b="1">
                <a:solidFill>
                  <a:srgbClr val="E3E5C9"/>
                </a:solidFill>
              </a:rPr>
              <a:t>2p</a:t>
            </a:r>
            <a:r>
              <a:rPr lang="en-US" altLang="en-US" sz="2400" b="1" baseline="30000">
                <a:solidFill>
                  <a:srgbClr val="E3E5C9"/>
                </a:solidFill>
              </a:rPr>
              <a:t>5</a:t>
            </a:r>
            <a:r>
              <a:rPr lang="en-US" altLang="en-US" sz="2400" b="1">
                <a:solidFill>
                  <a:srgbClr val="E3E5C9"/>
                </a:solidFill>
              </a:rPr>
              <a:t>)</a:t>
            </a:r>
            <a:endParaRPr lang="en-US" altLang="en-US" sz="3200" b="1">
              <a:solidFill>
                <a:srgbClr val="E3E5C9"/>
              </a:solidFill>
            </a:endParaRPr>
          </a:p>
        </p:txBody>
      </p:sp>
      <p:sp>
        <p:nvSpPr>
          <p:cNvPr id="17411" name="Rectangle 3"/>
          <p:cNvSpPr>
            <a:spLocks noGrp="1" noChangeArrowheads="1"/>
          </p:cNvSpPr>
          <p:nvPr>
            <p:ph type="body" idx="1"/>
          </p:nvPr>
        </p:nvSpPr>
        <p:spPr>
          <a:xfrm>
            <a:off x="2051050" y="1"/>
            <a:ext cx="8616950" cy="684213"/>
          </a:xfrm>
          <a:noFill/>
        </p:spPr>
        <p:txBody>
          <a:bodyPr/>
          <a:lstStyle/>
          <a:p>
            <a:pPr eaLnBrk="1" hangingPunct="1">
              <a:lnSpc>
                <a:spcPct val="110000"/>
              </a:lnSpc>
            </a:pPr>
            <a:r>
              <a:rPr lang="en-US" altLang="en-US" b="1" smtClean="0">
                <a:solidFill>
                  <a:srgbClr val="E3E5C9"/>
                </a:solidFill>
              </a:rPr>
              <a:t>Successive Ionization Energies</a:t>
            </a:r>
            <a:endParaRPr lang="en-US" altLang="en-US" smtClean="0">
              <a:solidFill>
                <a:srgbClr val="E3E5C9"/>
              </a:solidFill>
            </a:endParaRPr>
          </a:p>
        </p:txBody>
      </p:sp>
      <p:sp>
        <p:nvSpPr>
          <p:cNvPr id="31748" name="Rectangle 4"/>
          <p:cNvSpPr>
            <a:spLocks noChangeArrowheads="1"/>
          </p:cNvSpPr>
          <p:nvPr/>
        </p:nvSpPr>
        <p:spPr bwMode="auto">
          <a:xfrm>
            <a:off x="1955800" y="1003301"/>
            <a:ext cx="8382000" cy="131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lvl="1" defTabSz="914400" eaLnBrk="1" fontAlgn="base" hangingPunct="1">
              <a:lnSpc>
                <a:spcPct val="110000"/>
              </a:lnSpc>
              <a:spcBef>
                <a:spcPct val="20000"/>
              </a:spcBef>
              <a:spcAft>
                <a:spcPct val="0"/>
              </a:spcAft>
              <a:buFontTx/>
              <a:buChar char="–"/>
            </a:pPr>
            <a:r>
              <a:rPr lang="en-US" altLang="en-US" dirty="0">
                <a:solidFill>
                  <a:srgbClr val="E3E5C9"/>
                </a:solidFill>
              </a:rPr>
              <a:t>Large jump in I.E. occurs after all valence </a:t>
            </a:r>
          </a:p>
          <a:p>
            <a:pPr lvl="1" defTabSz="914400" eaLnBrk="1" fontAlgn="base" hangingPunct="1">
              <a:lnSpc>
                <a:spcPct val="110000"/>
              </a:lnSpc>
              <a:spcBef>
                <a:spcPct val="20000"/>
              </a:spcBef>
              <a:spcAft>
                <a:spcPct val="0"/>
              </a:spcAft>
            </a:pPr>
            <a:r>
              <a:rPr lang="en-US" altLang="en-US" dirty="0">
                <a:solidFill>
                  <a:srgbClr val="E3E5C9"/>
                </a:solidFill>
              </a:rPr>
              <a:t>		electrons are removed</a:t>
            </a:r>
          </a:p>
        </p:txBody>
      </p:sp>
      <p:sp>
        <p:nvSpPr>
          <p:cNvPr id="31752" name="Rectangle 8"/>
          <p:cNvSpPr>
            <a:spLocks noChangeArrowheads="1"/>
          </p:cNvSpPr>
          <p:nvPr/>
        </p:nvSpPr>
        <p:spPr bwMode="auto">
          <a:xfrm>
            <a:off x="1981200" y="571501"/>
            <a:ext cx="8305800" cy="131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lvl="1" defTabSz="914400" eaLnBrk="1" fontAlgn="base" hangingPunct="1">
              <a:lnSpc>
                <a:spcPct val="110000"/>
              </a:lnSpc>
              <a:spcBef>
                <a:spcPct val="20000"/>
              </a:spcBef>
              <a:spcAft>
                <a:spcPct val="0"/>
              </a:spcAft>
              <a:buFontTx/>
              <a:buChar char="–"/>
            </a:pPr>
            <a:r>
              <a:rPr lang="en-US" altLang="en-US">
                <a:solidFill>
                  <a:srgbClr val="E3E5C9"/>
                </a:solidFill>
              </a:rPr>
              <a:t>IE increases for each electron is removed</a:t>
            </a:r>
          </a:p>
        </p:txBody>
      </p:sp>
      <p:sp>
        <p:nvSpPr>
          <p:cNvPr id="31753" name="Line 9"/>
          <p:cNvSpPr>
            <a:spLocks noChangeShapeType="1"/>
          </p:cNvSpPr>
          <p:nvPr/>
        </p:nvSpPr>
        <p:spPr bwMode="auto">
          <a:xfrm>
            <a:off x="4648200" y="2286000"/>
            <a:ext cx="2286000" cy="45720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fontAlgn="base">
              <a:lnSpc>
                <a:spcPct val="90000"/>
              </a:lnSpc>
              <a:spcBef>
                <a:spcPct val="20000"/>
              </a:spcBef>
              <a:spcAft>
                <a:spcPct val="0"/>
              </a:spcAft>
              <a:buFontTx/>
              <a:buChar char="–"/>
            </a:pPr>
            <a:endParaRPr lang="en-US" sz="2800">
              <a:solidFill>
                <a:srgbClr val="000000"/>
              </a:solidFill>
              <a:latin typeface="Arial" panose="020B0604020202020204" pitchFamily="34" charset="0"/>
            </a:endParaRPr>
          </a:p>
        </p:txBody>
      </p:sp>
      <p:sp>
        <p:nvSpPr>
          <p:cNvPr id="31754" name="Line 10"/>
          <p:cNvSpPr>
            <a:spLocks noChangeShapeType="1"/>
          </p:cNvSpPr>
          <p:nvPr/>
        </p:nvSpPr>
        <p:spPr bwMode="auto">
          <a:xfrm>
            <a:off x="4572000" y="3479800"/>
            <a:ext cx="2362200" cy="45720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fontAlgn="base">
              <a:lnSpc>
                <a:spcPct val="90000"/>
              </a:lnSpc>
              <a:spcBef>
                <a:spcPct val="20000"/>
              </a:spcBef>
              <a:spcAft>
                <a:spcPct val="0"/>
              </a:spcAft>
              <a:buFontTx/>
              <a:buChar char="–"/>
            </a:pPr>
            <a:endParaRPr lang="en-US" sz="2800">
              <a:solidFill>
                <a:srgbClr val="000000"/>
              </a:solidFill>
              <a:latin typeface="Arial" panose="020B0604020202020204" pitchFamily="34" charset="0"/>
            </a:endParaRPr>
          </a:p>
        </p:txBody>
      </p:sp>
      <p:sp>
        <p:nvSpPr>
          <p:cNvPr id="31757" name="Line 13"/>
          <p:cNvSpPr>
            <a:spLocks noChangeShapeType="1"/>
          </p:cNvSpPr>
          <p:nvPr/>
        </p:nvSpPr>
        <p:spPr bwMode="auto">
          <a:xfrm>
            <a:off x="4648200" y="4787900"/>
            <a:ext cx="2362200" cy="45720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fontAlgn="base">
              <a:lnSpc>
                <a:spcPct val="90000"/>
              </a:lnSpc>
              <a:spcBef>
                <a:spcPct val="20000"/>
              </a:spcBef>
              <a:spcAft>
                <a:spcPct val="0"/>
              </a:spcAft>
              <a:buFontTx/>
              <a:buChar char="–"/>
            </a:pPr>
            <a:endParaRPr lang="en-US" sz="2800">
              <a:solidFill>
                <a:srgbClr val="000000"/>
              </a:solidFill>
              <a:latin typeface="Arial" panose="020B0604020202020204" pitchFamily="34" charset="0"/>
            </a:endParaRPr>
          </a:p>
        </p:txBody>
      </p:sp>
      <p:sp>
        <p:nvSpPr>
          <p:cNvPr id="31758" name="Line 14"/>
          <p:cNvSpPr>
            <a:spLocks noChangeShapeType="1"/>
          </p:cNvSpPr>
          <p:nvPr/>
        </p:nvSpPr>
        <p:spPr bwMode="auto">
          <a:xfrm>
            <a:off x="4343400" y="6019800"/>
            <a:ext cx="2819400" cy="38100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fontAlgn="base">
              <a:lnSpc>
                <a:spcPct val="90000"/>
              </a:lnSpc>
              <a:spcBef>
                <a:spcPct val="20000"/>
              </a:spcBef>
              <a:spcAft>
                <a:spcPct val="0"/>
              </a:spcAft>
              <a:buFontTx/>
              <a:buChar char="–"/>
            </a:pPr>
            <a:endParaRPr lang="en-US" sz="2800">
              <a:solidFill>
                <a:srgbClr val="000000"/>
              </a:solidFill>
              <a:latin typeface="Arial" panose="020B0604020202020204" pitchFamily="34" charset="0"/>
            </a:endParaRPr>
          </a:p>
        </p:txBody>
      </p:sp>
      <p:sp>
        <p:nvSpPr>
          <p:cNvPr id="12" name="Content Placeholder 2"/>
          <p:cNvSpPr txBox="1">
            <a:spLocks/>
          </p:cNvSpPr>
          <p:nvPr/>
        </p:nvSpPr>
        <p:spPr>
          <a:xfrm>
            <a:off x="391886" y="134142"/>
            <a:ext cx="1538514" cy="55007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Clr>
                <a:srgbClr val="B31166">
                  <a:lumMod val="60000"/>
                  <a:lumOff val="40000"/>
                </a:srgbClr>
              </a:buClr>
              <a:buFont typeface="Wingdings 3" charset="2"/>
              <a:buNone/>
            </a:pPr>
            <a:r>
              <a:rPr lang="en-US" sz="2800" b="1" dirty="0" smtClean="0">
                <a:solidFill>
                  <a:srgbClr val="D53DD0"/>
                </a:solidFill>
                <a:latin typeface="Century Gothic" panose="020B0502020202020204"/>
              </a:rPr>
              <a:t>WHY?</a:t>
            </a:r>
            <a:endParaRPr lang="en-US" sz="2800" b="1" dirty="0">
              <a:solidFill>
                <a:srgbClr val="D53DD0"/>
              </a:solidFill>
              <a:latin typeface="Century Gothic" panose="020B0502020202020204"/>
            </a:endParaRPr>
          </a:p>
        </p:txBody>
      </p:sp>
    </p:spTree>
    <p:extLst>
      <p:ext uri="{BB962C8B-B14F-4D97-AF65-F5344CB8AC3E}">
        <p14:creationId xmlns:p14="http://schemas.microsoft.com/office/powerpoint/2010/main" val="2785869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752">
                                            <p:txEl>
                                              <p:pRg st="0" end="0"/>
                                            </p:txEl>
                                          </p:spTgt>
                                        </p:tgtEl>
                                        <p:attrNameLst>
                                          <p:attrName>style.visibility</p:attrName>
                                        </p:attrNameLst>
                                      </p:cBhvr>
                                      <p:to>
                                        <p:strVal val="visible"/>
                                      </p:to>
                                    </p:set>
                                    <p:animEffect transition="in" filter="dissolve">
                                      <p:cBhvr>
                                        <p:cTn id="7" dur="500"/>
                                        <p:tgtEl>
                                          <p:spTgt spid="317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1748">
                                            <p:txEl>
                                              <p:pRg st="0" end="0"/>
                                            </p:txEl>
                                          </p:spTgt>
                                        </p:tgtEl>
                                        <p:attrNameLst>
                                          <p:attrName>style.visibility</p:attrName>
                                        </p:attrNameLst>
                                      </p:cBhvr>
                                      <p:to>
                                        <p:strVal val="visible"/>
                                      </p:to>
                                    </p:set>
                                    <p:animEffect transition="in" filter="dissolve">
                                      <p:cBhvr>
                                        <p:cTn id="12" dur="500"/>
                                        <p:tgtEl>
                                          <p:spTgt spid="3174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1748">
                                            <p:txEl>
                                              <p:pRg st="1" end="1"/>
                                            </p:txEl>
                                          </p:spTgt>
                                        </p:tgtEl>
                                        <p:attrNameLst>
                                          <p:attrName>style.visibility</p:attrName>
                                        </p:attrNameLst>
                                      </p:cBhvr>
                                      <p:to>
                                        <p:strVal val="visible"/>
                                      </p:to>
                                    </p:set>
                                    <p:animEffect transition="in" filter="dissolve">
                                      <p:cBhvr>
                                        <p:cTn id="17" dur="500"/>
                                        <p:tgtEl>
                                          <p:spTgt spid="3174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1746">
                                            <p:txEl>
                                              <p:pRg st="0" end="0"/>
                                            </p:txEl>
                                          </p:spTgt>
                                        </p:tgtEl>
                                        <p:attrNameLst>
                                          <p:attrName>style.visibility</p:attrName>
                                        </p:attrNameLst>
                                      </p:cBhvr>
                                      <p:to>
                                        <p:strVal val="visible"/>
                                      </p:to>
                                    </p:set>
                                    <p:animEffect transition="in" filter="wipe(up)">
                                      <p:cBhvr>
                                        <p:cTn id="22" dur="500"/>
                                        <p:tgtEl>
                                          <p:spTgt spid="3174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1746">
                                            <p:txEl>
                                              <p:pRg st="1" end="1"/>
                                            </p:txEl>
                                          </p:spTgt>
                                        </p:tgtEl>
                                        <p:attrNameLst>
                                          <p:attrName>style.visibility</p:attrName>
                                        </p:attrNameLst>
                                      </p:cBhvr>
                                      <p:to>
                                        <p:strVal val="visible"/>
                                      </p:to>
                                    </p:set>
                                    <p:animEffect transition="in" filter="wipe(up)">
                                      <p:cBhvr>
                                        <p:cTn id="27" dur="500"/>
                                        <p:tgtEl>
                                          <p:spTgt spid="31746">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1753"/>
                                        </p:tgtEl>
                                        <p:attrNameLst>
                                          <p:attrName>style.visibility</p:attrName>
                                        </p:attrNameLst>
                                      </p:cBhvr>
                                      <p:to>
                                        <p:strVal val="visible"/>
                                      </p:to>
                                    </p:set>
                                    <p:animEffect transition="in" filter="dissolve">
                                      <p:cBhvr>
                                        <p:cTn id="32" dur="500"/>
                                        <p:tgtEl>
                                          <p:spTgt spid="317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1746">
                                            <p:txEl>
                                              <p:pRg st="2" end="2"/>
                                            </p:txEl>
                                          </p:spTgt>
                                        </p:tgtEl>
                                        <p:attrNameLst>
                                          <p:attrName>style.visibility</p:attrName>
                                        </p:attrNameLst>
                                      </p:cBhvr>
                                      <p:to>
                                        <p:strVal val="visible"/>
                                      </p:to>
                                    </p:set>
                                    <p:animEffect transition="in" filter="wipe(up)">
                                      <p:cBhvr>
                                        <p:cTn id="37" dur="500"/>
                                        <p:tgtEl>
                                          <p:spTgt spid="31746">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1746">
                                            <p:txEl>
                                              <p:pRg st="3" end="3"/>
                                            </p:txEl>
                                          </p:spTgt>
                                        </p:tgtEl>
                                        <p:attrNameLst>
                                          <p:attrName>style.visibility</p:attrName>
                                        </p:attrNameLst>
                                      </p:cBhvr>
                                      <p:to>
                                        <p:strVal val="visible"/>
                                      </p:to>
                                    </p:set>
                                    <p:animEffect transition="in" filter="wipe(up)">
                                      <p:cBhvr>
                                        <p:cTn id="42" dur="500"/>
                                        <p:tgtEl>
                                          <p:spTgt spid="31746">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31754"/>
                                        </p:tgtEl>
                                        <p:attrNameLst>
                                          <p:attrName>style.visibility</p:attrName>
                                        </p:attrNameLst>
                                      </p:cBhvr>
                                      <p:to>
                                        <p:strVal val="visible"/>
                                      </p:to>
                                    </p:set>
                                    <p:animEffect transition="in" filter="dissolve">
                                      <p:cBhvr>
                                        <p:cTn id="47" dur="500"/>
                                        <p:tgtEl>
                                          <p:spTgt spid="3175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1746">
                                            <p:txEl>
                                              <p:pRg st="5" end="5"/>
                                            </p:txEl>
                                          </p:spTgt>
                                        </p:tgtEl>
                                        <p:attrNameLst>
                                          <p:attrName>style.visibility</p:attrName>
                                        </p:attrNameLst>
                                      </p:cBhvr>
                                      <p:to>
                                        <p:strVal val="visible"/>
                                      </p:to>
                                    </p:set>
                                    <p:animEffect transition="in" filter="wipe(up)">
                                      <p:cBhvr>
                                        <p:cTn id="52" dur="500"/>
                                        <p:tgtEl>
                                          <p:spTgt spid="31746">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31746">
                                            <p:txEl>
                                              <p:pRg st="6" end="6"/>
                                            </p:txEl>
                                          </p:spTgt>
                                        </p:tgtEl>
                                        <p:attrNameLst>
                                          <p:attrName>style.visibility</p:attrName>
                                        </p:attrNameLst>
                                      </p:cBhvr>
                                      <p:to>
                                        <p:strVal val="visible"/>
                                      </p:to>
                                    </p:set>
                                    <p:animEffect transition="in" filter="wipe(up)">
                                      <p:cBhvr>
                                        <p:cTn id="57" dur="500"/>
                                        <p:tgtEl>
                                          <p:spTgt spid="31746">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31757"/>
                                        </p:tgtEl>
                                        <p:attrNameLst>
                                          <p:attrName>style.visibility</p:attrName>
                                        </p:attrNameLst>
                                      </p:cBhvr>
                                      <p:to>
                                        <p:strVal val="visible"/>
                                      </p:to>
                                    </p:set>
                                    <p:animEffect transition="in" filter="dissolve">
                                      <p:cBhvr>
                                        <p:cTn id="62" dur="500"/>
                                        <p:tgtEl>
                                          <p:spTgt spid="3175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31746">
                                            <p:txEl>
                                              <p:pRg st="7" end="7"/>
                                            </p:txEl>
                                          </p:spTgt>
                                        </p:tgtEl>
                                        <p:attrNameLst>
                                          <p:attrName>style.visibility</p:attrName>
                                        </p:attrNameLst>
                                      </p:cBhvr>
                                      <p:to>
                                        <p:strVal val="visible"/>
                                      </p:to>
                                    </p:set>
                                    <p:animEffect transition="in" filter="wipe(up)">
                                      <p:cBhvr>
                                        <p:cTn id="67" dur="500"/>
                                        <p:tgtEl>
                                          <p:spTgt spid="31746">
                                            <p:txEl>
                                              <p:pRg st="7" end="7"/>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31746">
                                            <p:txEl>
                                              <p:pRg st="8" end="8"/>
                                            </p:txEl>
                                          </p:spTgt>
                                        </p:tgtEl>
                                        <p:attrNameLst>
                                          <p:attrName>style.visibility</p:attrName>
                                        </p:attrNameLst>
                                      </p:cBhvr>
                                      <p:to>
                                        <p:strVal val="visible"/>
                                      </p:to>
                                    </p:set>
                                    <p:animEffect transition="in" filter="wipe(up)">
                                      <p:cBhvr>
                                        <p:cTn id="72" dur="500"/>
                                        <p:tgtEl>
                                          <p:spTgt spid="31746">
                                            <p:txEl>
                                              <p:pRg st="8" end="8"/>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31758"/>
                                        </p:tgtEl>
                                        <p:attrNameLst>
                                          <p:attrName>style.visibility</p:attrName>
                                        </p:attrNameLst>
                                      </p:cBhvr>
                                      <p:to>
                                        <p:strVal val="visible"/>
                                      </p:to>
                                    </p:set>
                                    <p:animEffect transition="in" filter="dissolve">
                                      <p:cBhvr>
                                        <p:cTn id="77" dur="500"/>
                                        <p:tgtEl>
                                          <p:spTgt spid="31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bldLvl="2"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689100" y="-88900"/>
            <a:ext cx="9144000" cy="27352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lvl="1" defTabSz="914400" eaLnBrk="1" fontAlgn="base" hangingPunct="1">
              <a:lnSpc>
                <a:spcPct val="110000"/>
              </a:lnSpc>
              <a:spcBef>
                <a:spcPct val="20000"/>
              </a:spcBef>
              <a:spcAft>
                <a:spcPct val="0"/>
              </a:spcAft>
            </a:pPr>
            <a:r>
              <a:rPr lang="en-US" altLang="en-US" sz="2200" b="1">
                <a:solidFill>
                  <a:srgbClr val="E3E5C9"/>
                </a:solidFill>
                <a:latin typeface="Arial Narrow" panose="020B0606020202030204" pitchFamily="34" charset="0"/>
              </a:rPr>
              <a:t>Al (1s</a:t>
            </a:r>
            <a:r>
              <a:rPr lang="en-US" altLang="en-US" sz="2200" b="1" baseline="30000">
                <a:solidFill>
                  <a:srgbClr val="E3E5C9"/>
                </a:solidFill>
                <a:latin typeface="Arial Narrow" panose="020B0606020202030204" pitchFamily="34" charset="0"/>
              </a:rPr>
              <a:t>2</a:t>
            </a:r>
            <a:r>
              <a:rPr lang="en-US" altLang="en-US" sz="2200" b="1">
                <a:solidFill>
                  <a:srgbClr val="E3E5C9"/>
                </a:solidFill>
                <a:latin typeface="Arial Narrow" panose="020B0606020202030204" pitchFamily="34" charset="0"/>
              </a:rPr>
              <a:t>2s</a:t>
            </a:r>
            <a:r>
              <a:rPr lang="en-US" altLang="en-US" sz="2200" b="1" baseline="30000">
                <a:solidFill>
                  <a:srgbClr val="E3E5C9"/>
                </a:solidFill>
                <a:latin typeface="Arial Narrow" panose="020B0606020202030204" pitchFamily="34" charset="0"/>
              </a:rPr>
              <a:t>2</a:t>
            </a:r>
            <a:r>
              <a:rPr lang="en-US" altLang="en-US" sz="2200" b="1">
                <a:solidFill>
                  <a:srgbClr val="E3E5C9"/>
                </a:solidFill>
                <a:latin typeface="Arial Narrow" panose="020B0606020202030204" pitchFamily="34" charset="0"/>
              </a:rPr>
              <a:t>2p</a:t>
            </a:r>
            <a:r>
              <a:rPr lang="en-US" altLang="en-US" sz="2200" b="1" baseline="30000">
                <a:solidFill>
                  <a:srgbClr val="E3E5C9"/>
                </a:solidFill>
                <a:latin typeface="Arial Narrow" panose="020B0606020202030204" pitchFamily="34" charset="0"/>
              </a:rPr>
              <a:t>6</a:t>
            </a:r>
            <a:r>
              <a:rPr lang="en-US" altLang="en-US" sz="2200" b="1">
                <a:solidFill>
                  <a:srgbClr val="E3E5C9"/>
                </a:solidFill>
                <a:latin typeface="Arial Narrow" panose="020B0606020202030204" pitchFamily="34" charset="0"/>
              </a:rPr>
              <a:t>3s</a:t>
            </a:r>
            <a:r>
              <a:rPr lang="en-US" altLang="en-US" sz="2200" b="1" baseline="30000">
                <a:solidFill>
                  <a:srgbClr val="E3E5C9"/>
                </a:solidFill>
                <a:latin typeface="Arial Narrow" panose="020B0606020202030204" pitchFamily="34" charset="0"/>
              </a:rPr>
              <a:t>2</a:t>
            </a:r>
            <a:r>
              <a:rPr lang="en-US" altLang="en-US" sz="2200" b="1">
                <a:solidFill>
                  <a:srgbClr val="E3E5C9"/>
                </a:solidFill>
                <a:latin typeface="Arial Narrow" panose="020B0606020202030204" pitchFamily="34" charset="0"/>
              </a:rPr>
              <a:t>3p</a:t>
            </a:r>
            <a:r>
              <a:rPr lang="en-US" altLang="en-US" sz="2200" b="1" baseline="30000">
                <a:solidFill>
                  <a:srgbClr val="E3E5C9"/>
                </a:solidFill>
                <a:latin typeface="Arial Narrow" panose="020B0606020202030204" pitchFamily="34" charset="0"/>
              </a:rPr>
              <a:t>1</a:t>
            </a:r>
            <a:r>
              <a:rPr lang="en-US" altLang="en-US" sz="2200" b="1">
                <a:solidFill>
                  <a:srgbClr val="E3E5C9"/>
                </a:solidFill>
                <a:latin typeface="Arial Narrow" panose="020B0606020202030204" pitchFamily="34" charset="0"/>
              </a:rPr>
              <a:t>)</a:t>
            </a:r>
            <a:r>
              <a:rPr lang="en-US" altLang="en-US" sz="2000" b="1">
                <a:solidFill>
                  <a:srgbClr val="E3E5C9"/>
                </a:solidFill>
              </a:rPr>
              <a:t> 		</a:t>
            </a:r>
          </a:p>
          <a:p>
            <a:pPr lvl="1" defTabSz="914400" eaLnBrk="1" fontAlgn="base" hangingPunct="1">
              <a:lnSpc>
                <a:spcPct val="110000"/>
              </a:lnSpc>
              <a:spcBef>
                <a:spcPct val="20000"/>
              </a:spcBef>
              <a:spcAft>
                <a:spcPct val="0"/>
              </a:spcAft>
            </a:pPr>
            <a:r>
              <a:rPr lang="en-US" altLang="en-US" sz="2000" b="1">
                <a:solidFill>
                  <a:srgbClr val="E3E5C9"/>
                </a:solidFill>
              </a:rPr>
              <a:t>						  </a:t>
            </a:r>
            <a:r>
              <a:rPr lang="en-US" altLang="en-US" sz="2200" b="1">
                <a:solidFill>
                  <a:srgbClr val="FF0066"/>
                </a:solidFill>
                <a:latin typeface="Arial Narrow" panose="020B0606020202030204" pitchFamily="34" charset="0"/>
              </a:rPr>
              <a:t>Al</a:t>
            </a:r>
            <a:r>
              <a:rPr lang="en-US" altLang="en-US" sz="2200" b="1" baseline="30000">
                <a:solidFill>
                  <a:srgbClr val="FF0066"/>
                </a:solidFill>
                <a:latin typeface="Arial Narrow" panose="020B0606020202030204" pitchFamily="34" charset="0"/>
              </a:rPr>
              <a:t>+1</a:t>
            </a:r>
            <a:r>
              <a:rPr lang="en-US" altLang="en-US" sz="2200" b="1">
                <a:solidFill>
                  <a:srgbClr val="FF0066"/>
                </a:solidFill>
                <a:latin typeface="Arial Narrow" panose="020B0606020202030204" pitchFamily="34" charset="0"/>
              </a:rPr>
              <a:t> (1s</a:t>
            </a:r>
            <a:r>
              <a:rPr lang="en-US" altLang="en-US" sz="2200" b="1" baseline="30000">
                <a:solidFill>
                  <a:srgbClr val="FF0066"/>
                </a:solidFill>
                <a:latin typeface="Arial Narrow" panose="020B0606020202030204" pitchFamily="34" charset="0"/>
              </a:rPr>
              <a:t>2</a:t>
            </a:r>
            <a:r>
              <a:rPr lang="en-US" altLang="en-US" sz="2200" b="1">
                <a:solidFill>
                  <a:srgbClr val="FF0066"/>
                </a:solidFill>
                <a:latin typeface="Arial Narrow" panose="020B0606020202030204" pitchFamily="34" charset="0"/>
              </a:rPr>
              <a:t>2s</a:t>
            </a:r>
            <a:r>
              <a:rPr lang="en-US" altLang="en-US" sz="2200" b="1" baseline="30000">
                <a:solidFill>
                  <a:srgbClr val="FF0066"/>
                </a:solidFill>
                <a:latin typeface="Arial Narrow" panose="020B0606020202030204" pitchFamily="34" charset="0"/>
              </a:rPr>
              <a:t>2</a:t>
            </a:r>
            <a:r>
              <a:rPr lang="en-US" altLang="en-US" sz="2200" b="1">
                <a:solidFill>
                  <a:srgbClr val="FF0066"/>
                </a:solidFill>
                <a:latin typeface="Arial Narrow" panose="020B0606020202030204" pitchFamily="34" charset="0"/>
              </a:rPr>
              <a:t>2p</a:t>
            </a:r>
            <a:r>
              <a:rPr lang="en-US" altLang="en-US" sz="2200" b="1" baseline="30000">
                <a:solidFill>
                  <a:srgbClr val="FF0066"/>
                </a:solidFill>
                <a:latin typeface="Arial Narrow" panose="020B0606020202030204" pitchFamily="34" charset="0"/>
              </a:rPr>
              <a:t>6</a:t>
            </a:r>
            <a:r>
              <a:rPr lang="en-US" altLang="en-US" sz="2200" b="1">
                <a:solidFill>
                  <a:srgbClr val="FF0066"/>
                </a:solidFill>
                <a:latin typeface="Arial Narrow" panose="020B0606020202030204" pitchFamily="34" charset="0"/>
              </a:rPr>
              <a:t>3s</a:t>
            </a:r>
            <a:r>
              <a:rPr lang="en-US" altLang="en-US" sz="2200" b="1" baseline="30000">
                <a:solidFill>
                  <a:srgbClr val="FF0066"/>
                </a:solidFill>
                <a:latin typeface="Arial Narrow" panose="020B0606020202030204" pitchFamily="34" charset="0"/>
              </a:rPr>
              <a:t>2</a:t>
            </a:r>
            <a:r>
              <a:rPr lang="en-US" altLang="en-US" sz="2200" b="1">
                <a:solidFill>
                  <a:srgbClr val="FF0066"/>
                </a:solidFill>
                <a:latin typeface="Arial Narrow" panose="020B0606020202030204" pitchFamily="34" charset="0"/>
              </a:rPr>
              <a:t>)</a:t>
            </a:r>
            <a:r>
              <a:rPr lang="en-US" altLang="en-US">
                <a:solidFill>
                  <a:srgbClr val="E3E5C9"/>
                </a:solidFill>
              </a:rPr>
              <a:t> </a:t>
            </a:r>
            <a:r>
              <a:rPr lang="en-US" altLang="en-US" b="1">
                <a:solidFill>
                  <a:srgbClr val="E3E5C9"/>
                </a:solidFill>
              </a:rPr>
              <a:t>			</a:t>
            </a:r>
            <a:r>
              <a:rPr lang="en-US" altLang="en-US" sz="2400">
                <a:solidFill>
                  <a:srgbClr val="99CC00"/>
                </a:solidFill>
              </a:rPr>
              <a:t>	</a:t>
            </a:r>
            <a:r>
              <a:rPr lang="en-US" altLang="en-US" sz="2400">
                <a:solidFill>
                  <a:srgbClr val="E3E5C9"/>
                </a:solidFill>
              </a:rPr>
              <a:t>	</a:t>
            </a:r>
            <a:endParaRPr lang="en-US" altLang="en-US" sz="2000">
              <a:solidFill>
                <a:srgbClr val="E3E5C9"/>
              </a:solidFill>
            </a:endParaRPr>
          </a:p>
          <a:p>
            <a:pPr lvl="1" defTabSz="914400" eaLnBrk="1" fontAlgn="base" hangingPunct="1">
              <a:lnSpc>
                <a:spcPct val="110000"/>
              </a:lnSpc>
              <a:spcBef>
                <a:spcPct val="20000"/>
              </a:spcBef>
              <a:spcAft>
                <a:spcPct val="0"/>
              </a:spcAft>
            </a:pPr>
            <a:r>
              <a:rPr lang="en-US" altLang="en-US" sz="2200" b="1">
                <a:solidFill>
                  <a:srgbClr val="E3E5C9"/>
                </a:solidFill>
                <a:latin typeface="Arial Narrow" panose="020B0606020202030204" pitchFamily="34" charset="0"/>
              </a:rPr>
              <a:t>Al</a:t>
            </a:r>
            <a:r>
              <a:rPr lang="en-US" altLang="en-US" sz="2200" b="1" baseline="30000">
                <a:solidFill>
                  <a:srgbClr val="E3E5C9"/>
                </a:solidFill>
                <a:latin typeface="Arial Narrow" panose="020B0606020202030204" pitchFamily="34" charset="0"/>
              </a:rPr>
              <a:t>+1</a:t>
            </a:r>
            <a:r>
              <a:rPr lang="en-US" altLang="en-US" sz="2200" b="1">
                <a:solidFill>
                  <a:srgbClr val="E3E5C9"/>
                </a:solidFill>
                <a:latin typeface="Arial Narrow" panose="020B0606020202030204" pitchFamily="34" charset="0"/>
              </a:rPr>
              <a:t> (1s</a:t>
            </a:r>
            <a:r>
              <a:rPr lang="en-US" altLang="en-US" sz="2200" b="1" baseline="30000">
                <a:solidFill>
                  <a:srgbClr val="E3E5C9"/>
                </a:solidFill>
                <a:latin typeface="Arial Narrow" panose="020B0606020202030204" pitchFamily="34" charset="0"/>
              </a:rPr>
              <a:t>2</a:t>
            </a:r>
            <a:r>
              <a:rPr lang="en-US" altLang="en-US" sz="2200" b="1">
                <a:solidFill>
                  <a:srgbClr val="E3E5C9"/>
                </a:solidFill>
                <a:latin typeface="Arial Narrow" panose="020B0606020202030204" pitchFamily="34" charset="0"/>
              </a:rPr>
              <a:t>2s</a:t>
            </a:r>
            <a:r>
              <a:rPr lang="en-US" altLang="en-US" sz="2200" b="1" baseline="30000">
                <a:solidFill>
                  <a:srgbClr val="E3E5C9"/>
                </a:solidFill>
                <a:latin typeface="Arial Narrow" panose="020B0606020202030204" pitchFamily="34" charset="0"/>
              </a:rPr>
              <a:t>2</a:t>
            </a:r>
            <a:r>
              <a:rPr lang="en-US" altLang="en-US" sz="2200" b="1">
                <a:solidFill>
                  <a:srgbClr val="E3E5C9"/>
                </a:solidFill>
                <a:latin typeface="Arial Narrow" panose="020B0606020202030204" pitchFamily="34" charset="0"/>
              </a:rPr>
              <a:t>2p</a:t>
            </a:r>
            <a:r>
              <a:rPr lang="en-US" altLang="en-US" sz="2200" b="1" baseline="30000">
                <a:solidFill>
                  <a:srgbClr val="E3E5C9"/>
                </a:solidFill>
                <a:latin typeface="Arial Narrow" panose="020B0606020202030204" pitchFamily="34" charset="0"/>
              </a:rPr>
              <a:t>6</a:t>
            </a:r>
            <a:r>
              <a:rPr lang="en-US" altLang="en-US" sz="2200" b="1">
                <a:solidFill>
                  <a:srgbClr val="E3E5C9"/>
                </a:solidFill>
                <a:latin typeface="Arial Narrow" panose="020B0606020202030204" pitchFamily="34" charset="0"/>
              </a:rPr>
              <a:t>3s</a:t>
            </a:r>
            <a:r>
              <a:rPr lang="en-US" altLang="en-US" sz="2200" b="1" baseline="30000">
                <a:solidFill>
                  <a:srgbClr val="E3E5C9"/>
                </a:solidFill>
                <a:latin typeface="Arial Narrow" panose="020B0606020202030204" pitchFamily="34" charset="0"/>
              </a:rPr>
              <a:t>2</a:t>
            </a:r>
            <a:r>
              <a:rPr lang="en-US" altLang="en-US" sz="2200" b="1">
                <a:solidFill>
                  <a:srgbClr val="E3E5C9"/>
                </a:solidFill>
                <a:latin typeface="Arial Narrow" panose="020B0606020202030204" pitchFamily="34" charset="0"/>
              </a:rPr>
              <a:t>)</a:t>
            </a:r>
            <a:r>
              <a:rPr lang="en-US" altLang="en-US">
                <a:solidFill>
                  <a:srgbClr val="E3E5C9"/>
                </a:solidFill>
              </a:rPr>
              <a:t> 		</a:t>
            </a:r>
          </a:p>
          <a:p>
            <a:pPr defTabSz="914400" eaLnBrk="1" fontAlgn="base" hangingPunct="1">
              <a:lnSpc>
                <a:spcPct val="110000"/>
              </a:lnSpc>
              <a:spcBef>
                <a:spcPct val="20000"/>
              </a:spcBef>
              <a:spcAft>
                <a:spcPct val="0"/>
              </a:spcAft>
            </a:pPr>
            <a:r>
              <a:rPr lang="en-US" altLang="en-US" sz="3200">
                <a:solidFill>
                  <a:srgbClr val="E3E5C9"/>
                </a:solidFill>
              </a:rPr>
              <a:t>			 </a:t>
            </a:r>
            <a:r>
              <a:rPr lang="en-US" altLang="en-US" sz="2400">
                <a:solidFill>
                  <a:srgbClr val="99CC00"/>
                </a:solidFill>
              </a:rPr>
              <a:t>	                       </a:t>
            </a:r>
            <a:r>
              <a:rPr lang="en-US" altLang="en-US" sz="2200" b="1">
                <a:solidFill>
                  <a:srgbClr val="FF0066"/>
                </a:solidFill>
                <a:latin typeface="Arial Narrow" panose="020B0606020202030204" pitchFamily="34" charset="0"/>
              </a:rPr>
              <a:t>Al</a:t>
            </a:r>
            <a:r>
              <a:rPr lang="en-US" altLang="en-US" sz="2200" b="1" baseline="30000">
                <a:solidFill>
                  <a:srgbClr val="FF0066"/>
                </a:solidFill>
                <a:latin typeface="Arial Narrow" panose="020B0606020202030204" pitchFamily="34" charset="0"/>
              </a:rPr>
              <a:t>+2</a:t>
            </a:r>
            <a:r>
              <a:rPr lang="en-US" altLang="en-US" sz="2200" b="1">
                <a:solidFill>
                  <a:srgbClr val="FF0066"/>
                </a:solidFill>
                <a:latin typeface="Arial Narrow" panose="020B0606020202030204" pitchFamily="34" charset="0"/>
              </a:rPr>
              <a:t> (1s</a:t>
            </a:r>
            <a:r>
              <a:rPr lang="en-US" altLang="en-US" sz="2200" b="1" baseline="30000">
                <a:solidFill>
                  <a:srgbClr val="FF0066"/>
                </a:solidFill>
                <a:latin typeface="Arial Narrow" panose="020B0606020202030204" pitchFamily="34" charset="0"/>
              </a:rPr>
              <a:t>2</a:t>
            </a:r>
            <a:r>
              <a:rPr lang="en-US" altLang="en-US" sz="2200" b="1">
                <a:solidFill>
                  <a:srgbClr val="FF0066"/>
                </a:solidFill>
                <a:latin typeface="Arial Narrow" panose="020B0606020202030204" pitchFamily="34" charset="0"/>
              </a:rPr>
              <a:t>2s</a:t>
            </a:r>
            <a:r>
              <a:rPr lang="en-US" altLang="en-US" sz="2200" b="1" baseline="30000">
                <a:solidFill>
                  <a:srgbClr val="FF0066"/>
                </a:solidFill>
                <a:latin typeface="Arial Narrow" panose="020B0606020202030204" pitchFamily="34" charset="0"/>
              </a:rPr>
              <a:t>2</a:t>
            </a:r>
            <a:r>
              <a:rPr lang="en-US" altLang="en-US" sz="2200" b="1">
                <a:solidFill>
                  <a:srgbClr val="FF0066"/>
                </a:solidFill>
                <a:latin typeface="Arial Narrow" panose="020B0606020202030204" pitchFamily="34" charset="0"/>
              </a:rPr>
              <a:t>2p</a:t>
            </a:r>
            <a:r>
              <a:rPr lang="en-US" altLang="en-US" sz="2200" b="1" baseline="30000">
                <a:solidFill>
                  <a:srgbClr val="FF0066"/>
                </a:solidFill>
                <a:latin typeface="Arial Narrow" panose="020B0606020202030204" pitchFamily="34" charset="0"/>
              </a:rPr>
              <a:t>6</a:t>
            </a:r>
            <a:r>
              <a:rPr lang="en-US" altLang="en-US" sz="2200" b="1">
                <a:solidFill>
                  <a:srgbClr val="FF0066"/>
                </a:solidFill>
                <a:latin typeface="Arial Narrow" panose="020B0606020202030204" pitchFamily="34" charset="0"/>
              </a:rPr>
              <a:t>3s</a:t>
            </a:r>
            <a:r>
              <a:rPr lang="en-US" altLang="en-US" sz="2200" b="1" baseline="30000">
                <a:solidFill>
                  <a:srgbClr val="FF0066"/>
                </a:solidFill>
                <a:latin typeface="Arial Narrow" panose="020B0606020202030204" pitchFamily="34" charset="0"/>
              </a:rPr>
              <a:t>1</a:t>
            </a:r>
            <a:r>
              <a:rPr lang="en-US" altLang="en-US" sz="2200" b="1">
                <a:solidFill>
                  <a:srgbClr val="FF0066"/>
                </a:solidFill>
                <a:latin typeface="Arial Narrow" panose="020B0606020202030204" pitchFamily="34" charset="0"/>
              </a:rPr>
              <a:t>)</a:t>
            </a:r>
            <a:r>
              <a:rPr lang="en-US" altLang="en-US" sz="3200">
                <a:solidFill>
                  <a:srgbClr val="E3E5C9"/>
                </a:solidFill>
              </a:rPr>
              <a:t> </a:t>
            </a:r>
          </a:p>
          <a:p>
            <a:pPr defTabSz="914400" eaLnBrk="1" fontAlgn="base" hangingPunct="1">
              <a:lnSpc>
                <a:spcPct val="110000"/>
              </a:lnSpc>
              <a:spcBef>
                <a:spcPct val="20000"/>
              </a:spcBef>
              <a:spcAft>
                <a:spcPct val="0"/>
              </a:spcAft>
            </a:pPr>
            <a:endParaRPr lang="en-US" altLang="en-US" sz="200">
              <a:solidFill>
                <a:srgbClr val="E3E5C9"/>
              </a:solidFill>
            </a:endParaRPr>
          </a:p>
          <a:p>
            <a:pPr defTabSz="914400" eaLnBrk="1" fontAlgn="base" hangingPunct="1">
              <a:lnSpc>
                <a:spcPct val="110000"/>
              </a:lnSpc>
              <a:spcBef>
                <a:spcPct val="20000"/>
              </a:spcBef>
              <a:spcAft>
                <a:spcPct val="0"/>
              </a:spcAft>
            </a:pPr>
            <a:r>
              <a:rPr lang="en-US" altLang="en-US" sz="2200">
                <a:solidFill>
                  <a:srgbClr val="E3E5C9"/>
                </a:solidFill>
                <a:latin typeface="Arial Narrow" panose="020B0606020202030204" pitchFamily="34" charset="0"/>
              </a:rPr>
              <a:t>	 </a:t>
            </a:r>
          </a:p>
          <a:p>
            <a:pPr defTabSz="914400" eaLnBrk="1" fontAlgn="base" hangingPunct="1">
              <a:lnSpc>
                <a:spcPct val="110000"/>
              </a:lnSpc>
              <a:spcBef>
                <a:spcPct val="20000"/>
              </a:spcBef>
              <a:spcAft>
                <a:spcPct val="0"/>
              </a:spcAft>
            </a:pPr>
            <a:r>
              <a:rPr lang="en-US" altLang="en-US" sz="2200" b="1">
                <a:solidFill>
                  <a:srgbClr val="E3E5C9"/>
                </a:solidFill>
                <a:latin typeface="Arial Narrow" panose="020B0606020202030204" pitchFamily="34" charset="0"/>
              </a:rPr>
              <a:t>     Al</a:t>
            </a:r>
            <a:r>
              <a:rPr lang="en-US" altLang="en-US" sz="2200" b="1" baseline="30000">
                <a:solidFill>
                  <a:srgbClr val="E3E5C9"/>
                </a:solidFill>
                <a:latin typeface="Arial Narrow" panose="020B0606020202030204" pitchFamily="34" charset="0"/>
              </a:rPr>
              <a:t>+2</a:t>
            </a:r>
            <a:r>
              <a:rPr lang="en-US" altLang="en-US" sz="2200" b="1">
                <a:solidFill>
                  <a:srgbClr val="E3E5C9"/>
                </a:solidFill>
                <a:latin typeface="Arial Narrow" panose="020B0606020202030204" pitchFamily="34" charset="0"/>
              </a:rPr>
              <a:t> (1s</a:t>
            </a:r>
            <a:r>
              <a:rPr lang="en-US" altLang="en-US" sz="2200" b="1" baseline="30000">
                <a:solidFill>
                  <a:srgbClr val="E3E5C9"/>
                </a:solidFill>
                <a:latin typeface="Arial Narrow" panose="020B0606020202030204" pitchFamily="34" charset="0"/>
              </a:rPr>
              <a:t>2</a:t>
            </a:r>
            <a:r>
              <a:rPr lang="en-US" altLang="en-US" sz="2200" b="1">
                <a:solidFill>
                  <a:srgbClr val="E3E5C9"/>
                </a:solidFill>
                <a:latin typeface="Arial Narrow" panose="020B0606020202030204" pitchFamily="34" charset="0"/>
              </a:rPr>
              <a:t>2s</a:t>
            </a:r>
            <a:r>
              <a:rPr lang="en-US" altLang="en-US" sz="2200" b="1" baseline="30000">
                <a:solidFill>
                  <a:srgbClr val="E3E5C9"/>
                </a:solidFill>
                <a:latin typeface="Arial Narrow" panose="020B0606020202030204" pitchFamily="34" charset="0"/>
              </a:rPr>
              <a:t>2</a:t>
            </a:r>
            <a:r>
              <a:rPr lang="en-US" altLang="en-US" sz="2200" b="1">
                <a:solidFill>
                  <a:srgbClr val="E3E5C9"/>
                </a:solidFill>
                <a:latin typeface="Arial Narrow" panose="020B0606020202030204" pitchFamily="34" charset="0"/>
              </a:rPr>
              <a:t>2p</a:t>
            </a:r>
            <a:r>
              <a:rPr lang="en-US" altLang="en-US" sz="2200" b="1" baseline="30000">
                <a:solidFill>
                  <a:srgbClr val="E3E5C9"/>
                </a:solidFill>
                <a:latin typeface="Arial Narrow" panose="020B0606020202030204" pitchFamily="34" charset="0"/>
              </a:rPr>
              <a:t>6</a:t>
            </a:r>
            <a:r>
              <a:rPr lang="en-US" altLang="en-US" sz="2200" b="1">
                <a:solidFill>
                  <a:srgbClr val="E3E5C9"/>
                </a:solidFill>
                <a:latin typeface="Arial Narrow" panose="020B0606020202030204" pitchFamily="34" charset="0"/>
              </a:rPr>
              <a:t>3s</a:t>
            </a:r>
            <a:r>
              <a:rPr lang="en-US" altLang="en-US" sz="2200" b="1" baseline="30000">
                <a:solidFill>
                  <a:srgbClr val="E3E5C9"/>
                </a:solidFill>
                <a:latin typeface="Arial Narrow" panose="020B0606020202030204" pitchFamily="34" charset="0"/>
              </a:rPr>
              <a:t>1 </a:t>
            </a:r>
            <a:r>
              <a:rPr lang="en-US" altLang="en-US" sz="2200" b="1">
                <a:solidFill>
                  <a:srgbClr val="E3E5C9"/>
                </a:solidFill>
                <a:latin typeface="Arial Narrow" panose="020B0606020202030204" pitchFamily="34" charset="0"/>
              </a:rPr>
              <a:t>)</a:t>
            </a:r>
            <a:r>
              <a:rPr lang="en-US" altLang="en-US" sz="2200">
                <a:solidFill>
                  <a:srgbClr val="E3E5C9"/>
                </a:solidFill>
                <a:latin typeface="Arial Narrow" panose="020B0606020202030204" pitchFamily="34" charset="0"/>
              </a:rPr>
              <a:t> </a:t>
            </a:r>
          </a:p>
          <a:p>
            <a:pPr defTabSz="914400" eaLnBrk="1" fontAlgn="base" hangingPunct="1">
              <a:lnSpc>
                <a:spcPct val="110000"/>
              </a:lnSpc>
              <a:spcBef>
                <a:spcPct val="20000"/>
              </a:spcBef>
              <a:spcAft>
                <a:spcPct val="0"/>
              </a:spcAft>
            </a:pPr>
            <a:r>
              <a:rPr lang="en-US" altLang="en-US" sz="2200">
                <a:solidFill>
                  <a:srgbClr val="E3E5C9"/>
                </a:solidFill>
                <a:latin typeface="Arial Narrow" panose="020B0606020202030204" pitchFamily="34" charset="0"/>
              </a:rPr>
              <a:t>						  </a:t>
            </a:r>
          </a:p>
          <a:p>
            <a:pPr defTabSz="914400" eaLnBrk="1" fontAlgn="base" hangingPunct="1">
              <a:lnSpc>
                <a:spcPct val="110000"/>
              </a:lnSpc>
              <a:spcBef>
                <a:spcPct val="20000"/>
              </a:spcBef>
              <a:spcAft>
                <a:spcPct val="0"/>
              </a:spcAft>
            </a:pPr>
            <a:r>
              <a:rPr lang="en-US" altLang="en-US" sz="2200">
                <a:solidFill>
                  <a:srgbClr val="E3E5C9"/>
                </a:solidFill>
                <a:latin typeface="Arial Narrow" panose="020B0606020202030204" pitchFamily="34" charset="0"/>
              </a:rPr>
              <a:t>						    </a:t>
            </a:r>
            <a:r>
              <a:rPr lang="en-US" altLang="en-US" sz="2200" b="1">
                <a:solidFill>
                  <a:srgbClr val="FF0066"/>
                </a:solidFill>
                <a:latin typeface="Arial Narrow" panose="020B0606020202030204" pitchFamily="34" charset="0"/>
              </a:rPr>
              <a:t>Al</a:t>
            </a:r>
            <a:r>
              <a:rPr lang="en-US" altLang="en-US" sz="2200" b="1" baseline="30000">
                <a:solidFill>
                  <a:srgbClr val="FF0066"/>
                </a:solidFill>
                <a:latin typeface="Arial Narrow" panose="020B0606020202030204" pitchFamily="34" charset="0"/>
              </a:rPr>
              <a:t>+3</a:t>
            </a:r>
            <a:r>
              <a:rPr lang="en-US" altLang="en-US" sz="2200" b="1">
                <a:solidFill>
                  <a:srgbClr val="FF0066"/>
                </a:solidFill>
                <a:latin typeface="Arial Narrow" panose="020B0606020202030204" pitchFamily="34" charset="0"/>
              </a:rPr>
              <a:t> (1s</a:t>
            </a:r>
            <a:r>
              <a:rPr lang="en-US" altLang="en-US" sz="2200" b="1" baseline="30000">
                <a:solidFill>
                  <a:srgbClr val="FF0066"/>
                </a:solidFill>
                <a:latin typeface="Arial Narrow" panose="020B0606020202030204" pitchFamily="34" charset="0"/>
              </a:rPr>
              <a:t>2</a:t>
            </a:r>
            <a:r>
              <a:rPr lang="en-US" altLang="en-US" sz="2200" b="1">
                <a:solidFill>
                  <a:srgbClr val="FF0066"/>
                </a:solidFill>
                <a:latin typeface="Arial Narrow" panose="020B0606020202030204" pitchFamily="34" charset="0"/>
              </a:rPr>
              <a:t>2s</a:t>
            </a:r>
            <a:r>
              <a:rPr lang="en-US" altLang="en-US" sz="2200" b="1" baseline="30000">
                <a:solidFill>
                  <a:srgbClr val="FF0066"/>
                </a:solidFill>
                <a:latin typeface="Arial Narrow" panose="020B0606020202030204" pitchFamily="34" charset="0"/>
              </a:rPr>
              <a:t>2</a:t>
            </a:r>
            <a:r>
              <a:rPr lang="en-US" altLang="en-US" sz="2200" b="1">
                <a:solidFill>
                  <a:srgbClr val="FF0066"/>
                </a:solidFill>
                <a:latin typeface="Arial Narrow" panose="020B0606020202030204" pitchFamily="34" charset="0"/>
              </a:rPr>
              <a:t>2p</a:t>
            </a:r>
            <a:r>
              <a:rPr lang="en-US" altLang="en-US" sz="2200" b="1" baseline="30000">
                <a:solidFill>
                  <a:srgbClr val="FF0066"/>
                </a:solidFill>
                <a:latin typeface="Arial Narrow" panose="020B0606020202030204" pitchFamily="34" charset="0"/>
              </a:rPr>
              <a:t>6</a:t>
            </a:r>
            <a:r>
              <a:rPr lang="en-US" altLang="en-US" sz="2200" b="1">
                <a:solidFill>
                  <a:srgbClr val="FF0066"/>
                </a:solidFill>
                <a:latin typeface="Arial Narrow" panose="020B0606020202030204" pitchFamily="34" charset="0"/>
              </a:rPr>
              <a:t>)</a:t>
            </a:r>
            <a:r>
              <a:rPr lang="en-US" altLang="en-US" sz="2200">
                <a:solidFill>
                  <a:srgbClr val="E3E5C9"/>
                </a:solidFill>
                <a:latin typeface="Arial Narrow" panose="020B0606020202030204" pitchFamily="34" charset="0"/>
              </a:rPr>
              <a:t> </a:t>
            </a:r>
          </a:p>
          <a:p>
            <a:pPr defTabSz="914400" eaLnBrk="1" fontAlgn="base" hangingPunct="1">
              <a:lnSpc>
                <a:spcPct val="110000"/>
              </a:lnSpc>
              <a:spcBef>
                <a:spcPct val="20000"/>
              </a:spcBef>
              <a:spcAft>
                <a:spcPct val="0"/>
              </a:spcAft>
            </a:pPr>
            <a:r>
              <a:rPr lang="en-US" altLang="en-US" sz="2200">
                <a:solidFill>
                  <a:srgbClr val="000000"/>
                </a:solidFill>
                <a:latin typeface="Arial Narrow" panose="020B0606020202030204" pitchFamily="34" charset="0"/>
              </a:rPr>
              <a:t>	 </a:t>
            </a:r>
          </a:p>
          <a:p>
            <a:pPr defTabSz="914400" eaLnBrk="1" fontAlgn="base" hangingPunct="1">
              <a:lnSpc>
                <a:spcPct val="110000"/>
              </a:lnSpc>
              <a:spcBef>
                <a:spcPct val="20000"/>
              </a:spcBef>
              <a:spcAft>
                <a:spcPct val="0"/>
              </a:spcAft>
            </a:pPr>
            <a:r>
              <a:rPr lang="en-US" altLang="en-US" sz="2200" b="1">
                <a:solidFill>
                  <a:srgbClr val="FFFF00"/>
                </a:solidFill>
                <a:latin typeface="Arial Narrow" panose="020B0606020202030204" pitchFamily="34" charset="0"/>
              </a:rPr>
              <a:t>     Al</a:t>
            </a:r>
            <a:r>
              <a:rPr lang="en-US" altLang="en-US" sz="2200" b="1" baseline="30000">
                <a:solidFill>
                  <a:srgbClr val="FFFF00"/>
                </a:solidFill>
                <a:latin typeface="Arial Narrow" panose="020B0606020202030204" pitchFamily="34" charset="0"/>
              </a:rPr>
              <a:t>+3 </a:t>
            </a:r>
            <a:r>
              <a:rPr lang="en-US" altLang="en-US" sz="2200" b="1">
                <a:solidFill>
                  <a:srgbClr val="E3E5C9"/>
                </a:solidFill>
                <a:latin typeface="Arial Narrow" panose="020B0606020202030204" pitchFamily="34" charset="0"/>
              </a:rPr>
              <a:t>(1s</a:t>
            </a:r>
            <a:r>
              <a:rPr lang="en-US" altLang="en-US" sz="2200" b="1" baseline="30000">
                <a:solidFill>
                  <a:srgbClr val="E3E5C9"/>
                </a:solidFill>
                <a:latin typeface="Arial Narrow" panose="020B0606020202030204" pitchFamily="34" charset="0"/>
              </a:rPr>
              <a:t>2</a:t>
            </a:r>
            <a:r>
              <a:rPr lang="en-US" altLang="en-US" sz="2200" b="1">
                <a:solidFill>
                  <a:srgbClr val="E3E5C9"/>
                </a:solidFill>
                <a:latin typeface="Arial Narrow" panose="020B0606020202030204" pitchFamily="34" charset="0"/>
              </a:rPr>
              <a:t>2s</a:t>
            </a:r>
            <a:r>
              <a:rPr lang="en-US" altLang="en-US" sz="2200" b="1" baseline="30000">
                <a:solidFill>
                  <a:srgbClr val="E3E5C9"/>
                </a:solidFill>
                <a:latin typeface="Arial Narrow" panose="020B0606020202030204" pitchFamily="34" charset="0"/>
              </a:rPr>
              <a:t>2</a:t>
            </a:r>
            <a:r>
              <a:rPr lang="en-US" altLang="en-US" sz="2200" b="1">
                <a:solidFill>
                  <a:srgbClr val="E3E5C9"/>
                </a:solidFill>
                <a:latin typeface="Arial Narrow" panose="020B0606020202030204" pitchFamily="34" charset="0"/>
              </a:rPr>
              <a:t>2p</a:t>
            </a:r>
            <a:r>
              <a:rPr lang="en-US" altLang="en-US" sz="2200" b="1" baseline="30000">
                <a:solidFill>
                  <a:srgbClr val="E3E5C9"/>
                </a:solidFill>
                <a:latin typeface="Arial Narrow" panose="020B0606020202030204" pitchFamily="34" charset="0"/>
              </a:rPr>
              <a:t>6</a:t>
            </a:r>
            <a:r>
              <a:rPr lang="en-US" altLang="en-US" sz="2200" b="1">
                <a:solidFill>
                  <a:srgbClr val="E3E5C9"/>
                </a:solidFill>
                <a:latin typeface="Arial Narrow" panose="020B0606020202030204" pitchFamily="34" charset="0"/>
              </a:rPr>
              <a:t>)</a:t>
            </a:r>
            <a:r>
              <a:rPr lang="en-US" altLang="en-US" sz="2200">
                <a:solidFill>
                  <a:srgbClr val="E3E5C9"/>
                </a:solidFill>
                <a:latin typeface="Arial Narrow" panose="020B0606020202030204" pitchFamily="34" charset="0"/>
              </a:rPr>
              <a:t> </a:t>
            </a:r>
            <a:r>
              <a:rPr lang="en-US" altLang="en-US" sz="2200" b="1" baseline="30000">
                <a:solidFill>
                  <a:srgbClr val="FFFF00"/>
                </a:solidFill>
                <a:latin typeface="Arial Narrow" panose="020B0606020202030204" pitchFamily="34" charset="0"/>
              </a:rPr>
              <a:t>	</a:t>
            </a:r>
            <a:r>
              <a:rPr lang="en-US" altLang="en-US" sz="2200" b="1">
                <a:solidFill>
                  <a:srgbClr val="FFFF00"/>
                </a:solidFill>
                <a:latin typeface="Arial Narrow" panose="020B0606020202030204" pitchFamily="34" charset="0"/>
              </a:rPr>
              <a:t>		</a:t>
            </a:r>
          </a:p>
          <a:p>
            <a:pPr defTabSz="914400" eaLnBrk="1" fontAlgn="base" hangingPunct="1">
              <a:lnSpc>
                <a:spcPct val="110000"/>
              </a:lnSpc>
              <a:spcBef>
                <a:spcPct val="20000"/>
              </a:spcBef>
              <a:spcAft>
                <a:spcPct val="0"/>
              </a:spcAft>
            </a:pPr>
            <a:r>
              <a:rPr lang="en-US" altLang="en-US" sz="2200">
                <a:solidFill>
                  <a:srgbClr val="99CC00"/>
                </a:solidFill>
                <a:latin typeface="Arial Narrow" panose="020B0606020202030204" pitchFamily="34" charset="0"/>
              </a:rPr>
              <a:t>					                </a:t>
            </a:r>
            <a:r>
              <a:rPr lang="en-US" altLang="en-US" sz="2200" b="1">
                <a:solidFill>
                  <a:srgbClr val="FFFF00"/>
                </a:solidFill>
                <a:latin typeface="Arial Narrow" panose="020B0606020202030204" pitchFamily="34" charset="0"/>
              </a:rPr>
              <a:t>Al</a:t>
            </a:r>
            <a:r>
              <a:rPr lang="en-US" altLang="en-US" sz="2200" b="1" baseline="30000">
                <a:solidFill>
                  <a:srgbClr val="FFFF00"/>
                </a:solidFill>
                <a:latin typeface="Arial Narrow" panose="020B0606020202030204" pitchFamily="34" charset="0"/>
              </a:rPr>
              <a:t>+4</a:t>
            </a:r>
            <a:r>
              <a:rPr lang="en-US" altLang="en-US" sz="2200" b="1">
                <a:solidFill>
                  <a:srgbClr val="FFFF00"/>
                </a:solidFill>
                <a:latin typeface="Arial Narrow" panose="020B0606020202030204" pitchFamily="34" charset="0"/>
              </a:rPr>
              <a:t> </a:t>
            </a:r>
            <a:r>
              <a:rPr lang="en-US" altLang="en-US" sz="2200" b="1">
                <a:solidFill>
                  <a:srgbClr val="FF0066"/>
                </a:solidFill>
                <a:latin typeface="Arial Narrow" panose="020B0606020202030204" pitchFamily="34" charset="0"/>
              </a:rPr>
              <a:t>(1s</a:t>
            </a:r>
            <a:r>
              <a:rPr lang="en-US" altLang="en-US" sz="2200" b="1" baseline="30000">
                <a:solidFill>
                  <a:srgbClr val="FF0066"/>
                </a:solidFill>
                <a:latin typeface="Arial Narrow" panose="020B0606020202030204" pitchFamily="34" charset="0"/>
              </a:rPr>
              <a:t>2</a:t>
            </a:r>
            <a:r>
              <a:rPr lang="en-US" altLang="en-US" sz="2200" b="1">
                <a:solidFill>
                  <a:srgbClr val="FF0066"/>
                </a:solidFill>
                <a:latin typeface="Arial Narrow" panose="020B0606020202030204" pitchFamily="34" charset="0"/>
              </a:rPr>
              <a:t>2s</a:t>
            </a:r>
            <a:r>
              <a:rPr lang="en-US" altLang="en-US" sz="2200" b="1" baseline="30000">
                <a:solidFill>
                  <a:srgbClr val="FF0066"/>
                </a:solidFill>
                <a:latin typeface="Arial Narrow" panose="020B0606020202030204" pitchFamily="34" charset="0"/>
              </a:rPr>
              <a:t>2</a:t>
            </a:r>
            <a:r>
              <a:rPr lang="en-US" altLang="en-US" sz="2200" b="1">
                <a:solidFill>
                  <a:srgbClr val="FF0066"/>
                </a:solidFill>
                <a:latin typeface="Arial Narrow" panose="020B0606020202030204" pitchFamily="34" charset="0"/>
              </a:rPr>
              <a:t>2p</a:t>
            </a:r>
            <a:r>
              <a:rPr lang="en-US" altLang="en-US" sz="2200" b="1" baseline="30000">
                <a:solidFill>
                  <a:srgbClr val="FF0066"/>
                </a:solidFill>
                <a:latin typeface="Arial Narrow" panose="020B0606020202030204" pitchFamily="34" charset="0"/>
              </a:rPr>
              <a:t>5</a:t>
            </a:r>
            <a:r>
              <a:rPr lang="en-US" altLang="en-US" sz="2200" b="1">
                <a:solidFill>
                  <a:srgbClr val="FF0066"/>
                </a:solidFill>
                <a:latin typeface="Arial Narrow" panose="020B0606020202030204" pitchFamily="34" charset="0"/>
              </a:rPr>
              <a:t>)</a:t>
            </a:r>
          </a:p>
        </p:txBody>
      </p:sp>
      <p:grpSp>
        <p:nvGrpSpPr>
          <p:cNvPr id="36897" name="Group 33"/>
          <p:cNvGrpSpPr>
            <a:grpSpLocks/>
          </p:cNvGrpSpPr>
          <p:nvPr/>
        </p:nvGrpSpPr>
        <p:grpSpPr bwMode="auto">
          <a:xfrm>
            <a:off x="2593976" y="333376"/>
            <a:ext cx="1401763" cy="1203325"/>
            <a:chOff x="384" y="480"/>
            <a:chExt cx="883" cy="758"/>
          </a:xfrm>
        </p:grpSpPr>
        <p:grpSp>
          <p:nvGrpSpPr>
            <p:cNvPr id="18512" name="Group 19"/>
            <p:cNvGrpSpPr>
              <a:grpSpLocks/>
            </p:cNvGrpSpPr>
            <p:nvPr/>
          </p:nvGrpSpPr>
          <p:grpSpPr bwMode="auto">
            <a:xfrm>
              <a:off x="384" y="480"/>
              <a:ext cx="859" cy="758"/>
              <a:chOff x="384" y="480"/>
              <a:chExt cx="859" cy="758"/>
            </a:xfrm>
          </p:grpSpPr>
          <p:grpSp>
            <p:nvGrpSpPr>
              <p:cNvPr id="18514" name="Group 15"/>
              <p:cNvGrpSpPr>
                <a:grpSpLocks/>
              </p:cNvGrpSpPr>
              <p:nvPr/>
            </p:nvGrpSpPr>
            <p:grpSpPr bwMode="auto">
              <a:xfrm>
                <a:off x="384" y="480"/>
                <a:ext cx="808" cy="758"/>
                <a:chOff x="410" y="3360"/>
                <a:chExt cx="808" cy="758"/>
              </a:xfrm>
            </p:grpSpPr>
            <p:sp>
              <p:nvSpPr>
                <p:cNvPr id="18517" name="Oval 11"/>
                <p:cNvSpPr>
                  <a:spLocks noChangeArrowheads="1"/>
                </p:cNvSpPr>
                <p:nvPr/>
              </p:nvSpPr>
              <p:spPr bwMode="auto">
                <a:xfrm>
                  <a:off x="528" y="3456"/>
                  <a:ext cx="576" cy="576"/>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518" name="Oval 12"/>
                <p:cNvSpPr>
                  <a:spLocks noChangeArrowheads="1"/>
                </p:cNvSpPr>
                <p:nvPr/>
              </p:nvSpPr>
              <p:spPr bwMode="auto">
                <a:xfrm>
                  <a:off x="644" y="3572"/>
                  <a:ext cx="336" cy="336"/>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519" name="Oval 13"/>
                <p:cNvSpPr>
                  <a:spLocks noChangeArrowheads="1"/>
                </p:cNvSpPr>
                <p:nvPr/>
              </p:nvSpPr>
              <p:spPr bwMode="auto">
                <a:xfrm>
                  <a:off x="410" y="3360"/>
                  <a:ext cx="808" cy="758"/>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520" name="Text Box 14"/>
                <p:cNvSpPr txBox="1">
                  <a:spLocks noChangeArrowheads="1"/>
                </p:cNvSpPr>
                <p:nvPr/>
              </p:nvSpPr>
              <p:spPr bwMode="auto">
                <a:xfrm>
                  <a:off x="436" y="3570"/>
                  <a:ext cx="465"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b="1">
                      <a:solidFill>
                        <a:srgbClr val="000000"/>
                      </a:solidFill>
                      <a:latin typeface="Elephant" panose="02020904090505020303" pitchFamily="18" charset="0"/>
                    </a:rPr>
                    <a:t>.</a:t>
                  </a:r>
                </a:p>
              </p:txBody>
            </p:sp>
          </p:grpSp>
          <p:sp>
            <p:nvSpPr>
              <p:cNvPr id="18515" name="Text Box 16"/>
              <p:cNvSpPr txBox="1">
                <a:spLocks noChangeArrowheads="1"/>
              </p:cNvSpPr>
              <p:nvPr/>
            </p:nvSpPr>
            <p:spPr bwMode="auto">
              <a:xfrm>
                <a:off x="504" y="718"/>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2e</a:t>
                </a:r>
                <a:r>
                  <a:rPr lang="en-US" altLang="en-US" sz="2000" b="1" baseline="30000">
                    <a:solidFill>
                      <a:srgbClr val="FFFF00"/>
                    </a:solidFill>
                  </a:rPr>
                  <a:t>-</a:t>
                </a:r>
                <a:endParaRPr lang="en-US" altLang="en-US" sz="2000" b="1">
                  <a:solidFill>
                    <a:srgbClr val="FFFF00"/>
                  </a:solidFill>
                </a:endParaRPr>
              </a:p>
            </p:txBody>
          </p:sp>
          <p:sp>
            <p:nvSpPr>
              <p:cNvPr id="18516" name="Text Box 17"/>
              <p:cNvSpPr txBox="1">
                <a:spLocks noChangeArrowheads="1"/>
              </p:cNvSpPr>
              <p:nvPr/>
            </p:nvSpPr>
            <p:spPr bwMode="auto">
              <a:xfrm>
                <a:off x="620" y="840"/>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8e</a:t>
                </a:r>
                <a:r>
                  <a:rPr lang="en-US" altLang="en-US" sz="2000" b="1" baseline="30000">
                    <a:solidFill>
                      <a:srgbClr val="FFFF00"/>
                    </a:solidFill>
                  </a:rPr>
                  <a:t>-</a:t>
                </a:r>
                <a:endParaRPr lang="en-US" altLang="en-US" sz="2000" b="1">
                  <a:solidFill>
                    <a:srgbClr val="FFFF00"/>
                  </a:solidFill>
                </a:endParaRPr>
              </a:p>
            </p:txBody>
          </p:sp>
        </p:grpSp>
        <p:sp>
          <p:nvSpPr>
            <p:cNvPr id="18513" name="Text Box 18"/>
            <p:cNvSpPr txBox="1">
              <a:spLocks noChangeArrowheads="1"/>
            </p:cNvSpPr>
            <p:nvPr/>
          </p:nvSpPr>
          <p:spPr bwMode="auto">
            <a:xfrm>
              <a:off x="644" y="1004"/>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3e</a:t>
              </a:r>
              <a:r>
                <a:rPr lang="en-US" altLang="en-US" sz="2000" b="1" baseline="30000">
                  <a:solidFill>
                    <a:srgbClr val="FFFF00"/>
                  </a:solidFill>
                </a:rPr>
                <a:t>-</a:t>
              </a:r>
              <a:endParaRPr lang="en-US" altLang="en-US" sz="2000" b="1">
                <a:solidFill>
                  <a:srgbClr val="FFFF00"/>
                </a:solidFill>
              </a:endParaRPr>
            </a:p>
          </p:txBody>
        </p:sp>
      </p:grpSp>
      <p:grpSp>
        <p:nvGrpSpPr>
          <p:cNvPr id="36893" name="Group 29"/>
          <p:cNvGrpSpPr>
            <a:grpSpLocks/>
          </p:cNvGrpSpPr>
          <p:nvPr/>
        </p:nvGrpSpPr>
        <p:grpSpPr bwMode="auto">
          <a:xfrm>
            <a:off x="6934201" y="1054101"/>
            <a:ext cx="1446213" cy="1204913"/>
            <a:chOff x="3744" y="576"/>
            <a:chExt cx="911" cy="759"/>
          </a:xfrm>
        </p:grpSpPr>
        <p:grpSp>
          <p:nvGrpSpPr>
            <p:cNvPr id="18503" name="Group 20"/>
            <p:cNvGrpSpPr>
              <a:grpSpLocks/>
            </p:cNvGrpSpPr>
            <p:nvPr/>
          </p:nvGrpSpPr>
          <p:grpSpPr bwMode="auto">
            <a:xfrm>
              <a:off x="3744" y="576"/>
              <a:ext cx="859" cy="758"/>
              <a:chOff x="384" y="480"/>
              <a:chExt cx="859" cy="758"/>
            </a:xfrm>
          </p:grpSpPr>
          <p:grpSp>
            <p:nvGrpSpPr>
              <p:cNvPr id="18505" name="Group 21"/>
              <p:cNvGrpSpPr>
                <a:grpSpLocks/>
              </p:cNvGrpSpPr>
              <p:nvPr/>
            </p:nvGrpSpPr>
            <p:grpSpPr bwMode="auto">
              <a:xfrm>
                <a:off x="384" y="480"/>
                <a:ext cx="808" cy="758"/>
                <a:chOff x="410" y="3360"/>
                <a:chExt cx="808" cy="758"/>
              </a:xfrm>
            </p:grpSpPr>
            <p:sp>
              <p:nvSpPr>
                <p:cNvPr id="18508" name="Oval 22"/>
                <p:cNvSpPr>
                  <a:spLocks noChangeArrowheads="1"/>
                </p:cNvSpPr>
                <p:nvPr/>
              </p:nvSpPr>
              <p:spPr bwMode="auto">
                <a:xfrm>
                  <a:off x="528" y="3456"/>
                  <a:ext cx="576" cy="576"/>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509" name="Oval 23"/>
                <p:cNvSpPr>
                  <a:spLocks noChangeArrowheads="1"/>
                </p:cNvSpPr>
                <p:nvPr/>
              </p:nvSpPr>
              <p:spPr bwMode="auto">
                <a:xfrm>
                  <a:off x="644" y="3572"/>
                  <a:ext cx="336" cy="336"/>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510" name="Oval 24"/>
                <p:cNvSpPr>
                  <a:spLocks noChangeArrowheads="1"/>
                </p:cNvSpPr>
                <p:nvPr/>
              </p:nvSpPr>
              <p:spPr bwMode="auto">
                <a:xfrm>
                  <a:off x="410" y="3360"/>
                  <a:ext cx="808" cy="758"/>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511" name="Text Box 25"/>
                <p:cNvSpPr txBox="1">
                  <a:spLocks noChangeArrowheads="1"/>
                </p:cNvSpPr>
                <p:nvPr/>
              </p:nvSpPr>
              <p:spPr bwMode="auto">
                <a:xfrm>
                  <a:off x="436" y="3570"/>
                  <a:ext cx="465"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b="1">
                      <a:solidFill>
                        <a:srgbClr val="000000"/>
                      </a:solidFill>
                      <a:latin typeface="Elephant" panose="02020904090505020303" pitchFamily="18" charset="0"/>
                    </a:rPr>
                    <a:t>.</a:t>
                  </a:r>
                </a:p>
              </p:txBody>
            </p:sp>
          </p:grpSp>
          <p:sp>
            <p:nvSpPr>
              <p:cNvPr id="18506" name="Text Box 26"/>
              <p:cNvSpPr txBox="1">
                <a:spLocks noChangeArrowheads="1"/>
              </p:cNvSpPr>
              <p:nvPr/>
            </p:nvSpPr>
            <p:spPr bwMode="auto">
              <a:xfrm>
                <a:off x="504" y="718"/>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2e</a:t>
                </a:r>
                <a:r>
                  <a:rPr lang="en-US" altLang="en-US" sz="2000" b="1" baseline="30000">
                    <a:solidFill>
                      <a:srgbClr val="FFFF00"/>
                    </a:solidFill>
                  </a:rPr>
                  <a:t>-</a:t>
                </a:r>
                <a:endParaRPr lang="en-US" altLang="en-US" sz="2000" b="1">
                  <a:solidFill>
                    <a:srgbClr val="FFFF00"/>
                  </a:solidFill>
                </a:endParaRPr>
              </a:p>
            </p:txBody>
          </p:sp>
          <p:sp>
            <p:nvSpPr>
              <p:cNvPr id="18507" name="Text Box 27"/>
              <p:cNvSpPr txBox="1">
                <a:spLocks noChangeArrowheads="1"/>
              </p:cNvSpPr>
              <p:nvPr/>
            </p:nvSpPr>
            <p:spPr bwMode="auto">
              <a:xfrm>
                <a:off x="620" y="840"/>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8e</a:t>
                </a:r>
                <a:r>
                  <a:rPr lang="en-US" altLang="en-US" sz="2000" b="1" baseline="30000">
                    <a:solidFill>
                      <a:srgbClr val="FFFF00"/>
                    </a:solidFill>
                  </a:rPr>
                  <a:t>-</a:t>
                </a:r>
                <a:endParaRPr lang="en-US" altLang="en-US" sz="2000" b="1">
                  <a:solidFill>
                    <a:srgbClr val="FFFF00"/>
                  </a:solidFill>
                </a:endParaRPr>
              </a:p>
            </p:txBody>
          </p:sp>
        </p:grpSp>
        <p:sp>
          <p:nvSpPr>
            <p:cNvPr id="18504" name="Text Box 28"/>
            <p:cNvSpPr txBox="1">
              <a:spLocks noChangeArrowheads="1"/>
            </p:cNvSpPr>
            <p:nvPr/>
          </p:nvSpPr>
          <p:spPr bwMode="auto">
            <a:xfrm>
              <a:off x="4032" y="1102"/>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2e</a:t>
              </a:r>
              <a:r>
                <a:rPr lang="en-US" altLang="en-US" sz="2000" b="1" baseline="30000">
                  <a:solidFill>
                    <a:srgbClr val="FFFF00"/>
                  </a:solidFill>
                </a:rPr>
                <a:t>-</a:t>
              </a:r>
              <a:endParaRPr lang="en-US" altLang="en-US" sz="2000" b="1">
                <a:solidFill>
                  <a:srgbClr val="FFFF00"/>
                </a:solidFill>
              </a:endParaRPr>
            </a:p>
          </p:txBody>
        </p:sp>
      </p:grpSp>
      <p:grpSp>
        <p:nvGrpSpPr>
          <p:cNvPr id="36899" name="Group 35"/>
          <p:cNvGrpSpPr>
            <a:grpSpLocks/>
          </p:cNvGrpSpPr>
          <p:nvPr/>
        </p:nvGrpSpPr>
        <p:grpSpPr bwMode="auto">
          <a:xfrm>
            <a:off x="4048126" y="547688"/>
            <a:ext cx="2352675" cy="671512"/>
            <a:chOff x="1590" y="345"/>
            <a:chExt cx="1482" cy="423"/>
          </a:xfrm>
        </p:grpSpPr>
        <p:sp>
          <p:nvSpPr>
            <p:cNvPr id="18501" name="Line 6"/>
            <p:cNvSpPr>
              <a:spLocks noChangeShapeType="1"/>
            </p:cNvSpPr>
            <p:nvPr/>
          </p:nvSpPr>
          <p:spPr bwMode="auto">
            <a:xfrm>
              <a:off x="1632" y="528"/>
              <a:ext cx="1440" cy="24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fontAlgn="base">
                <a:lnSpc>
                  <a:spcPct val="90000"/>
                </a:lnSpc>
                <a:spcBef>
                  <a:spcPct val="20000"/>
                </a:spcBef>
                <a:spcAft>
                  <a:spcPct val="0"/>
                </a:spcAft>
                <a:buFontTx/>
                <a:buChar char="–"/>
              </a:pPr>
              <a:endParaRPr lang="en-US" sz="2800">
                <a:solidFill>
                  <a:srgbClr val="000000"/>
                </a:solidFill>
                <a:latin typeface="Arial" panose="020B0604020202020204" pitchFamily="34" charset="0"/>
              </a:endParaRPr>
            </a:p>
          </p:txBody>
        </p:sp>
        <p:sp>
          <p:nvSpPr>
            <p:cNvPr id="18502" name="Text Box 34"/>
            <p:cNvSpPr txBox="1">
              <a:spLocks noChangeArrowheads="1"/>
            </p:cNvSpPr>
            <p:nvPr/>
          </p:nvSpPr>
          <p:spPr bwMode="auto">
            <a:xfrm>
              <a:off x="1590" y="345"/>
              <a:ext cx="1165" cy="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400">
                  <a:solidFill>
                    <a:srgbClr val="99CC00"/>
                  </a:solidFill>
                </a:rPr>
                <a:t>578 </a:t>
              </a:r>
              <a:r>
                <a:rPr lang="en-US" altLang="en-US" sz="2400" baseline="30000">
                  <a:solidFill>
                    <a:srgbClr val="99CC00"/>
                  </a:solidFill>
                </a:rPr>
                <a:t>kJ</a:t>
              </a:r>
              <a:r>
                <a:rPr lang="en-US" altLang="en-US" sz="2400">
                  <a:solidFill>
                    <a:srgbClr val="99CC00"/>
                  </a:solidFill>
                </a:rPr>
                <a:t>/</a:t>
              </a:r>
              <a:r>
                <a:rPr lang="en-US" altLang="en-US" sz="2400" baseline="-25000">
                  <a:solidFill>
                    <a:srgbClr val="99CC00"/>
                  </a:solidFill>
                </a:rPr>
                <a:t>mol</a:t>
              </a:r>
            </a:p>
          </p:txBody>
        </p:sp>
      </p:grpSp>
      <p:grpSp>
        <p:nvGrpSpPr>
          <p:cNvPr id="36900" name="Group 36"/>
          <p:cNvGrpSpPr>
            <a:grpSpLocks/>
          </p:cNvGrpSpPr>
          <p:nvPr/>
        </p:nvGrpSpPr>
        <p:grpSpPr bwMode="auto">
          <a:xfrm>
            <a:off x="2362201" y="1981201"/>
            <a:ext cx="1401763" cy="1203325"/>
            <a:chOff x="384" y="480"/>
            <a:chExt cx="883" cy="758"/>
          </a:xfrm>
        </p:grpSpPr>
        <p:grpSp>
          <p:nvGrpSpPr>
            <p:cNvPr id="18492" name="Group 37"/>
            <p:cNvGrpSpPr>
              <a:grpSpLocks/>
            </p:cNvGrpSpPr>
            <p:nvPr/>
          </p:nvGrpSpPr>
          <p:grpSpPr bwMode="auto">
            <a:xfrm>
              <a:off x="384" y="480"/>
              <a:ext cx="859" cy="758"/>
              <a:chOff x="384" y="480"/>
              <a:chExt cx="859" cy="758"/>
            </a:xfrm>
          </p:grpSpPr>
          <p:grpSp>
            <p:nvGrpSpPr>
              <p:cNvPr id="18494" name="Group 38"/>
              <p:cNvGrpSpPr>
                <a:grpSpLocks/>
              </p:cNvGrpSpPr>
              <p:nvPr/>
            </p:nvGrpSpPr>
            <p:grpSpPr bwMode="auto">
              <a:xfrm>
                <a:off x="384" y="480"/>
                <a:ext cx="808" cy="758"/>
                <a:chOff x="410" y="3360"/>
                <a:chExt cx="808" cy="758"/>
              </a:xfrm>
            </p:grpSpPr>
            <p:sp>
              <p:nvSpPr>
                <p:cNvPr id="18497" name="Oval 39"/>
                <p:cNvSpPr>
                  <a:spLocks noChangeArrowheads="1"/>
                </p:cNvSpPr>
                <p:nvPr/>
              </p:nvSpPr>
              <p:spPr bwMode="auto">
                <a:xfrm>
                  <a:off x="528" y="3456"/>
                  <a:ext cx="576" cy="576"/>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498" name="Oval 40"/>
                <p:cNvSpPr>
                  <a:spLocks noChangeArrowheads="1"/>
                </p:cNvSpPr>
                <p:nvPr/>
              </p:nvSpPr>
              <p:spPr bwMode="auto">
                <a:xfrm>
                  <a:off x="644" y="3572"/>
                  <a:ext cx="336" cy="336"/>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499" name="Oval 41"/>
                <p:cNvSpPr>
                  <a:spLocks noChangeArrowheads="1"/>
                </p:cNvSpPr>
                <p:nvPr/>
              </p:nvSpPr>
              <p:spPr bwMode="auto">
                <a:xfrm>
                  <a:off x="410" y="3360"/>
                  <a:ext cx="808" cy="758"/>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500" name="Text Box 42"/>
                <p:cNvSpPr txBox="1">
                  <a:spLocks noChangeArrowheads="1"/>
                </p:cNvSpPr>
                <p:nvPr/>
              </p:nvSpPr>
              <p:spPr bwMode="auto">
                <a:xfrm>
                  <a:off x="436" y="3570"/>
                  <a:ext cx="465"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b="1">
                      <a:solidFill>
                        <a:srgbClr val="000000"/>
                      </a:solidFill>
                      <a:latin typeface="Elephant" panose="02020904090505020303" pitchFamily="18" charset="0"/>
                    </a:rPr>
                    <a:t>.</a:t>
                  </a:r>
                </a:p>
              </p:txBody>
            </p:sp>
          </p:grpSp>
          <p:sp>
            <p:nvSpPr>
              <p:cNvPr id="18495" name="Text Box 43"/>
              <p:cNvSpPr txBox="1">
                <a:spLocks noChangeArrowheads="1"/>
              </p:cNvSpPr>
              <p:nvPr/>
            </p:nvSpPr>
            <p:spPr bwMode="auto">
              <a:xfrm>
                <a:off x="504" y="718"/>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2e</a:t>
                </a:r>
                <a:r>
                  <a:rPr lang="en-US" altLang="en-US" sz="2000" b="1" baseline="30000">
                    <a:solidFill>
                      <a:srgbClr val="FFFF00"/>
                    </a:solidFill>
                  </a:rPr>
                  <a:t>-</a:t>
                </a:r>
                <a:endParaRPr lang="en-US" altLang="en-US" sz="2000" b="1">
                  <a:solidFill>
                    <a:srgbClr val="FFFF00"/>
                  </a:solidFill>
                </a:endParaRPr>
              </a:p>
            </p:txBody>
          </p:sp>
          <p:sp>
            <p:nvSpPr>
              <p:cNvPr id="18496" name="Text Box 44"/>
              <p:cNvSpPr txBox="1">
                <a:spLocks noChangeArrowheads="1"/>
              </p:cNvSpPr>
              <p:nvPr/>
            </p:nvSpPr>
            <p:spPr bwMode="auto">
              <a:xfrm>
                <a:off x="620" y="840"/>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8e</a:t>
                </a:r>
                <a:r>
                  <a:rPr lang="en-US" altLang="en-US" sz="2000" b="1" baseline="30000">
                    <a:solidFill>
                      <a:srgbClr val="FFFF00"/>
                    </a:solidFill>
                  </a:rPr>
                  <a:t>-</a:t>
                </a:r>
                <a:endParaRPr lang="en-US" altLang="en-US" sz="2000" b="1">
                  <a:solidFill>
                    <a:srgbClr val="FFFF00"/>
                  </a:solidFill>
                </a:endParaRPr>
              </a:p>
            </p:txBody>
          </p:sp>
        </p:grpSp>
        <p:sp>
          <p:nvSpPr>
            <p:cNvPr id="18493" name="Text Box 45"/>
            <p:cNvSpPr txBox="1">
              <a:spLocks noChangeArrowheads="1"/>
            </p:cNvSpPr>
            <p:nvPr/>
          </p:nvSpPr>
          <p:spPr bwMode="auto">
            <a:xfrm>
              <a:off x="644" y="1004"/>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2e</a:t>
              </a:r>
              <a:r>
                <a:rPr lang="en-US" altLang="en-US" sz="2000" b="1" baseline="30000">
                  <a:solidFill>
                    <a:srgbClr val="FFFF00"/>
                  </a:solidFill>
                </a:rPr>
                <a:t>-</a:t>
              </a:r>
              <a:endParaRPr lang="en-US" altLang="en-US" sz="2000" b="1">
                <a:solidFill>
                  <a:srgbClr val="FFFF00"/>
                </a:solidFill>
              </a:endParaRPr>
            </a:p>
          </p:txBody>
        </p:sp>
      </p:grpSp>
      <p:grpSp>
        <p:nvGrpSpPr>
          <p:cNvPr id="36910" name="Group 46"/>
          <p:cNvGrpSpPr>
            <a:grpSpLocks/>
          </p:cNvGrpSpPr>
          <p:nvPr/>
        </p:nvGrpSpPr>
        <p:grpSpPr bwMode="auto">
          <a:xfrm>
            <a:off x="3952876" y="2070101"/>
            <a:ext cx="2352675" cy="671513"/>
            <a:chOff x="1590" y="345"/>
            <a:chExt cx="1482" cy="423"/>
          </a:xfrm>
        </p:grpSpPr>
        <p:sp>
          <p:nvSpPr>
            <p:cNvPr id="18490" name="Line 47"/>
            <p:cNvSpPr>
              <a:spLocks noChangeShapeType="1"/>
            </p:cNvSpPr>
            <p:nvPr/>
          </p:nvSpPr>
          <p:spPr bwMode="auto">
            <a:xfrm>
              <a:off x="1632" y="528"/>
              <a:ext cx="1440" cy="24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fontAlgn="base">
                <a:lnSpc>
                  <a:spcPct val="90000"/>
                </a:lnSpc>
                <a:spcBef>
                  <a:spcPct val="20000"/>
                </a:spcBef>
                <a:spcAft>
                  <a:spcPct val="0"/>
                </a:spcAft>
                <a:buFontTx/>
                <a:buChar char="–"/>
              </a:pPr>
              <a:endParaRPr lang="en-US" sz="2800">
                <a:solidFill>
                  <a:srgbClr val="000000"/>
                </a:solidFill>
                <a:latin typeface="Arial" panose="020B0604020202020204" pitchFamily="34" charset="0"/>
              </a:endParaRPr>
            </a:p>
          </p:txBody>
        </p:sp>
        <p:sp>
          <p:nvSpPr>
            <p:cNvPr id="18491" name="Text Box 48"/>
            <p:cNvSpPr txBox="1">
              <a:spLocks noChangeArrowheads="1"/>
            </p:cNvSpPr>
            <p:nvPr/>
          </p:nvSpPr>
          <p:spPr bwMode="auto">
            <a:xfrm>
              <a:off x="1590" y="345"/>
              <a:ext cx="1272" cy="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400">
                  <a:solidFill>
                    <a:srgbClr val="99CC00"/>
                  </a:solidFill>
                </a:rPr>
                <a:t>1817 </a:t>
              </a:r>
              <a:r>
                <a:rPr lang="en-US" altLang="en-US" sz="2400" baseline="30000">
                  <a:solidFill>
                    <a:srgbClr val="99CC00"/>
                  </a:solidFill>
                </a:rPr>
                <a:t>kJ</a:t>
              </a:r>
              <a:r>
                <a:rPr lang="en-US" altLang="en-US" sz="2400">
                  <a:solidFill>
                    <a:srgbClr val="99CC00"/>
                  </a:solidFill>
                </a:rPr>
                <a:t>/</a:t>
              </a:r>
              <a:r>
                <a:rPr lang="en-US" altLang="en-US" sz="2400" baseline="-25000">
                  <a:solidFill>
                    <a:srgbClr val="99CC00"/>
                  </a:solidFill>
                </a:rPr>
                <a:t>mol</a:t>
              </a:r>
            </a:p>
          </p:txBody>
        </p:sp>
      </p:grpSp>
      <p:grpSp>
        <p:nvGrpSpPr>
          <p:cNvPr id="36913" name="Group 49"/>
          <p:cNvGrpSpPr>
            <a:grpSpLocks/>
          </p:cNvGrpSpPr>
          <p:nvPr/>
        </p:nvGrpSpPr>
        <p:grpSpPr bwMode="auto">
          <a:xfrm>
            <a:off x="6915151" y="2536826"/>
            <a:ext cx="1446213" cy="1204913"/>
            <a:chOff x="3744" y="576"/>
            <a:chExt cx="911" cy="759"/>
          </a:xfrm>
        </p:grpSpPr>
        <p:grpSp>
          <p:nvGrpSpPr>
            <p:cNvPr id="18481" name="Group 50"/>
            <p:cNvGrpSpPr>
              <a:grpSpLocks/>
            </p:cNvGrpSpPr>
            <p:nvPr/>
          </p:nvGrpSpPr>
          <p:grpSpPr bwMode="auto">
            <a:xfrm>
              <a:off x="3744" y="576"/>
              <a:ext cx="859" cy="758"/>
              <a:chOff x="384" y="480"/>
              <a:chExt cx="859" cy="758"/>
            </a:xfrm>
          </p:grpSpPr>
          <p:grpSp>
            <p:nvGrpSpPr>
              <p:cNvPr id="18483" name="Group 51"/>
              <p:cNvGrpSpPr>
                <a:grpSpLocks/>
              </p:cNvGrpSpPr>
              <p:nvPr/>
            </p:nvGrpSpPr>
            <p:grpSpPr bwMode="auto">
              <a:xfrm>
                <a:off x="384" y="480"/>
                <a:ext cx="808" cy="758"/>
                <a:chOff x="410" y="3360"/>
                <a:chExt cx="808" cy="758"/>
              </a:xfrm>
            </p:grpSpPr>
            <p:sp>
              <p:nvSpPr>
                <p:cNvPr id="18486" name="Oval 52"/>
                <p:cNvSpPr>
                  <a:spLocks noChangeArrowheads="1"/>
                </p:cNvSpPr>
                <p:nvPr/>
              </p:nvSpPr>
              <p:spPr bwMode="auto">
                <a:xfrm>
                  <a:off x="528" y="3456"/>
                  <a:ext cx="576" cy="576"/>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487" name="Oval 53"/>
                <p:cNvSpPr>
                  <a:spLocks noChangeArrowheads="1"/>
                </p:cNvSpPr>
                <p:nvPr/>
              </p:nvSpPr>
              <p:spPr bwMode="auto">
                <a:xfrm>
                  <a:off x="644" y="3572"/>
                  <a:ext cx="336" cy="336"/>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488" name="Oval 54"/>
                <p:cNvSpPr>
                  <a:spLocks noChangeArrowheads="1"/>
                </p:cNvSpPr>
                <p:nvPr/>
              </p:nvSpPr>
              <p:spPr bwMode="auto">
                <a:xfrm>
                  <a:off x="410" y="3360"/>
                  <a:ext cx="808" cy="758"/>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489" name="Text Box 55"/>
                <p:cNvSpPr txBox="1">
                  <a:spLocks noChangeArrowheads="1"/>
                </p:cNvSpPr>
                <p:nvPr/>
              </p:nvSpPr>
              <p:spPr bwMode="auto">
                <a:xfrm>
                  <a:off x="436" y="3570"/>
                  <a:ext cx="465"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b="1">
                      <a:solidFill>
                        <a:srgbClr val="000000"/>
                      </a:solidFill>
                      <a:latin typeface="Elephant" panose="02020904090505020303" pitchFamily="18" charset="0"/>
                    </a:rPr>
                    <a:t>.</a:t>
                  </a:r>
                </a:p>
              </p:txBody>
            </p:sp>
          </p:grpSp>
          <p:sp>
            <p:nvSpPr>
              <p:cNvPr id="18484" name="Text Box 56"/>
              <p:cNvSpPr txBox="1">
                <a:spLocks noChangeArrowheads="1"/>
              </p:cNvSpPr>
              <p:nvPr/>
            </p:nvSpPr>
            <p:spPr bwMode="auto">
              <a:xfrm>
                <a:off x="504" y="718"/>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2e</a:t>
                </a:r>
                <a:r>
                  <a:rPr lang="en-US" altLang="en-US" sz="2000" b="1" baseline="30000">
                    <a:solidFill>
                      <a:srgbClr val="FFFF00"/>
                    </a:solidFill>
                  </a:rPr>
                  <a:t>-</a:t>
                </a:r>
                <a:endParaRPr lang="en-US" altLang="en-US" sz="2000" b="1">
                  <a:solidFill>
                    <a:srgbClr val="FFFF00"/>
                  </a:solidFill>
                </a:endParaRPr>
              </a:p>
            </p:txBody>
          </p:sp>
          <p:sp>
            <p:nvSpPr>
              <p:cNvPr id="18485" name="Text Box 57"/>
              <p:cNvSpPr txBox="1">
                <a:spLocks noChangeArrowheads="1"/>
              </p:cNvSpPr>
              <p:nvPr/>
            </p:nvSpPr>
            <p:spPr bwMode="auto">
              <a:xfrm>
                <a:off x="620" y="840"/>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8e</a:t>
                </a:r>
                <a:r>
                  <a:rPr lang="en-US" altLang="en-US" sz="2000" b="1" baseline="30000">
                    <a:solidFill>
                      <a:srgbClr val="FFFF00"/>
                    </a:solidFill>
                  </a:rPr>
                  <a:t>-</a:t>
                </a:r>
                <a:endParaRPr lang="en-US" altLang="en-US" sz="2000" b="1">
                  <a:solidFill>
                    <a:srgbClr val="FFFF00"/>
                  </a:solidFill>
                </a:endParaRPr>
              </a:p>
            </p:txBody>
          </p:sp>
        </p:grpSp>
        <p:sp>
          <p:nvSpPr>
            <p:cNvPr id="18482" name="Text Box 58"/>
            <p:cNvSpPr txBox="1">
              <a:spLocks noChangeArrowheads="1"/>
            </p:cNvSpPr>
            <p:nvPr/>
          </p:nvSpPr>
          <p:spPr bwMode="auto">
            <a:xfrm>
              <a:off x="4032" y="1102"/>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1e</a:t>
              </a:r>
              <a:r>
                <a:rPr lang="en-US" altLang="en-US" sz="2000" b="1" baseline="30000">
                  <a:solidFill>
                    <a:srgbClr val="FFFF00"/>
                  </a:solidFill>
                </a:rPr>
                <a:t>-</a:t>
              </a:r>
              <a:endParaRPr lang="en-US" altLang="en-US" sz="2000" b="1">
                <a:solidFill>
                  <a:srgbClr val="FFFF00"/>
                </a:solidFill>
              </a:endParaRPr>
            </a:p>
          </p:txBody>
        </p:sp>
      </p:grpSp>
      <p:grpSp>
        <p:nvGrpSpPr>
          <p:cNvPr id="36923" name="Group 59"/>
          <p:cNvGrpSpPr>
            <a:grpSpLocks/>
          </p:cNvGrpSpPr>
          <p:nvPr/>
        </p:nvGrpSpPr>
        <p:grpSpPr bwMode="auto">
          <a:xfrm>
            <a:off x="2327276" y="3654426"/>
            <a:ext cx="1401763" cy="1203325"/>
            <a:chOff x="384" y="480"/>
            <a:chExt cx="883" cy="758"/>
          </a:xfrm>
        </p:grpSpPr>
        <p:grpSp>
          <p:nvGrpSpPr>
            <p:cNvPr id="18472" name="Group 60"/>
            <p:cNvGrpSpPr>
              <a:grpSpLocks/>
            </p:cNvGrpSpPr>
            <p:nvPr/>
          </p:nvGrpSpPr>
          <p:grpSpPr bwMode="auto">
            <a:xfrm>
              <a:off x="384" y="480"/>
              <a:ext cx="859" cy="758"/>
              <a:chOff x="384" y="480"/>
              <a:chExt cx="859" cy="758"/>
            </a:xfrm>
          </p:grpSpPr>
          <p:grpSp>
            <p:nvGrpSpPr>
              <p:cNvPr id="18474" name="Group 61"/>
              <p:cNvGrpSpPr>
                <a:grpSpLocks/>
              </p:cNvGrpSpPr>
              <p:nvPr/>
            </p:nvGrpSpPr>
            <p:grpSpPr bwMode="auto">
              <a:xfrm>
                <a:off x="384" y="480"/>
                <a:ext cx="808" cy="758"/>
                <a:chOff x="410" y="3360"/>
                <a:chExt cx="808" cy="758"/>
              </a:xfrm>
            </p:grpSpPr>
            <p:sp>
              <p:nvSpPr>
                <p:cNvPr id="18477" name="Oval 62"/>
                <p:cNvSpPr>
                  <a:spLocks noChangeArrowheads="1"/>
                </p:cNvSpPr>
                <p:nvPr/>
              </p:nvSpPr>
              <p:spPr bwMode="auto">
                <a:xfrm>
                  <a:off x="528" y="3456"/>
                  <a:ext cx="576" cy="576"/>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478" name="Oval 63"/>
                <p:cNvSpPr>
                  <a:spLocks noChangeArrowheads="1"/>
                </p:cNvSpPr>
                <p:nvPr/>
              </p:nvSpPr>
              <p:spPr bwMode="auto">
                <a:xfrm>
                  <a:off x="644" y="3572"/>
                  <a:ext cx="336" cy="336"/>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479" name="Oval 64"/>
                <p:cNvSpPr>
                  <a:spLocks noChangeArrowheads="1"/>
                </p:cNvSpPr>
                <p:nvPr/>
              </p:nvSpPr>
              <p:spPr bwMode="auto">
                <a:xfrm>
                  <a:off x="410" y="3360"/>
                  <a:ext cx="808" cy="758"/>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480" name="Text Box 65"/>
                <p:cNvSpPr txBox="1">
                  <a:spLocks noChangeArrowheads="1"/>
                </p:cNvSpPr>
                <p:nvPr/>
              </p:nvSpPr>
              <p:spPr bwMode="auto">
                <a:xfrm>
                  <a:off x="436" y="3570"/>
                  <a:ext cx="465"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b="1">
                      <a:solidFill>
                        <a:srgbClr val="000000"/>
                      </a:solidFill>
                      <a:latin typeface="Elephant" panose="02020904090505020303" pitchFamily="18" charset="0"/>
                    </a:rPr>
                    <a:t>.</a:t>
                  </a:r>
                </a:p>
              </p:txBody>
            </p:sp>
          </p:grpSp>
          <p:sp>
            <p:nvSpPr>
              <p:cNvPr id="18475" name="Text Box 66"/>
              <p:cNvSpPr txBox="1">
                <a:spLocks noChangeArrowheads="1"/>
              </p:cNvSpPr>
              <p:nvPr/>
            </p:nvSpPr>
            <p:spPr bwMode="auto">
              <a:xfrm>
                <a:off x="504" y="718"/>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2e</a:t>
                </a:r>
                <a:r>
                  <a:rPr lang="en-US" altLang="en-US" sz="2000" b="1" baseline="30000">
                    <a:solidFill>
                      <a:srgbClr val="FFFF00"/>
                    </a:solidFill>
                  </a:rPr>
                  <a:t>-</a:t>
                </a:r>
                <a:endParaRPr lang="en-US" altLang="en-US" sz="2000" b="1">
                  <a:solidFill>
                    <a:srgbClr val="FFFF00"/>
                  </a:solidFill>
                </a:endParaRPr>
              </a:p>
            </p:txBody>
          </p:sp>
          <p:sp>
            <p:nvSpPr>
              <p:cNvPr id="18476" name="Text Box 67"/>
              <p:cNvSpPr txBox="1">
                <a:spLocks noChangeArrowheads="1"/>
              </p:cNvSpPr>
              <p:nvPr/>
            </p:nvSpPr>
            <p:spPr bwMode="auto">
              <a:xfrm>
                <a:off x="620" y="840"/>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8e</a:t>
                </a:r>
                <a:r>
                  <a:rPr lang="en-US" altLang="en-US" sz="2000" b="1" baseline="30000">
                    <a:solidFill>
                      <a:srgbClr val="FFFF00"/>
                    </a:solidFill>
                  </a:rPr>
                  <a:t>-</a:t>
                </a:r>
                <a:endParaRPr lang="en-US" altLang="en-US" sz="2000" b="1">
                  <a:solidFill>
                    <a:srgbClr val="FFFF00"/>
                  </a:solidFill>
                </a:endParaRPr>
              </a:p>
            </p:txBody>
          </p:sp>
        </p:grpSp>
        <p:sp>
          <p:nvSpPr>
            <p:cNvPr id="18473" name="Text Box 68"/>
            <p:cNvSpPr txBox="1">
              <a:spLocks noChangeArrowheads="1"/>
            </p:cNvSpPr>
            <p:nvPr/>
          </p:nvSpPr>
          <p:spPr bwMode="auto">
            <a:xfrm>
              <a:off x="644" y="1004"/>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1e</a:t>
              </a:r>
              <a:r>
                <a:rPr lang="en-US" altLang="en-US" sz="2000" b="1" baseline="30000">
                  <a:solidFill>
                    <a:srgbClr val="FFFF00"/>
                  </a:solidFill>
                </a:rPr>
                <a:t>-</a:t>
              </a:r>
              <a:endParaRPr lang="en-US" altLang="en-US" sz="2000" b="1">
                <a:solidFill>
                  <a:srgbClr val="FFFF00"/>
                </a:solidFill>
              </a:endParaRPr>
            </a:p>
          </p:txBody>
        </p:sp>
      </p:grpSp>
      <p:grpSp>
        <p:nvGrpSpPr>
          <p:cNvPr id="36956" name="Group 92"/>
          <p:cNvGrpSpPr>
            <a:grpSpLocks/>
          </p:cNvGrpSpPr>
          <p:nvPr/>
        </p:nvGrpSpPr>
        <p:grpSpPr bwMode="auto">
          <a:xfrm>
            <a:off x="3943351" y="3933826"/>
            <a:ext cx="2352675" cy="671513"/>
            <a:chOff x="1590" y="345"/>
            <a:chExt cx="1482" cy="423"/>
          </a:xfrm>
        </p:grpSpPr>
        <p:sp>
          <p:nvSpPr>
            <p:cNvPr id="18470" name="Line 93"/>
            <p:cNvSpPr>
              <a:spLocks noChangeShapeType="1"/>
            </p:cNvSpPr>
            <p:nvPr/>
          </p:nvSpPr>
          <p:spPr bwMode="auto">
            <a:xfrm>
              <a:off x="1632" y="528"/>
              <a:ext cx="1440" cy="24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fontAlgn="base">
                <a:lnSpc>
                  <a:spcPct val="90000"/>
                </a:lnSpc>
                <a:spcBef>
                  <a:spcPct val="20000"/>
                </a:spcBef>
                <a:spcAft>
                  <a:spcPct val="0"/>
                </a:spcAft>
                <a:buFontTx/>
                <a:buChar char="–"/>
              </a:pPr>
              <a:endParaRPr lang="en-US" sz="2800">
                <a:solidFill>
                  <a:srgbClr val="000000"/>
                </a:solidFill>
                <a:latin typeface="Arial" panose="020B0604020202020204" pitchFamily="34" charset="0"/>
              </a:endParaRPr>
            </a:p>
          </p:txBody>
        </p:sp>
        <p:sp>
          <p:nvSpPr>
            <p:cNvPr id="18471" name="Text Box 94"/>
            <p:cNvSpPr txBox="1">
              <a:spLocks noChangeArrowheads="1"/>
            </p:cNvSpPr>
            <p:nvPr/>
          </p:nvSpPr>
          <p:spPr bwMode="auto">
            <a:xfrm>
              <a:off x="1590" y="345"/>
              <a:ext cx="1272" cy="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400">
                  <a:solidFill>
                    <a:srgbClr val="99CC00"/>
                  </a:solidFill>
                </a:rPr>
                <a:t>2745 </a:t>
              </a:r>
              <a:r>
                <a:rPr lang="en-US" altLang="en-US" sz="2400" baseline="30000">
                  <a:solidFill>
                    <a:srgbClr val="99CC00"/>
                  </a:solidFill>
                </a:rPr>
                <a:t>kJ</a:t>
              </a:r>
              <a:r>
                <a:rPr lang="en-US" altLang="en-US" sz="2400">
                  <a:solidFill>
                    <a:srgbClr val="99CC00"/>
                  </a:solidFill>
                </a:rPr>
                <a:t>/</a:t>
              </a:r>
              <a:r>
                <a:rPr lang="en-US" altLang="en-US" sz="2400" baseline="-25000">
                  <a:solidFill>
                    <a:srgbClr val="99CC00"/>
                  </a:solidFill>
                </a:rPr>
                <a:t>mol</a:t>
              </a:r>
            </a:p>
          </p:txBody>
        </p:sp>
      </p:grpSp>
      <p:grpSp>
        <p:nvGrpSpPr>
          <p:cNvPr id="36970" name="Group 106"/>
          <p:cNvGrpSpPr>
            <a:grpSpLocks/>
          </p:cNvGrpSpPr>
          <p:nvPr/>
        </p:nvGrpSpPr>
        <p:grpSpPr bwMode="auto">
          <a:xfrm>
            <a:off x="2368550" y="5257800"/>
            <a:ext cx="1322388" cy="914400"/>
            <a:chOff x="292" y="3312"/>
            <a:chExt cx="833" cy="576"/>
          </a:xfrm>
        </p:grpSpPr>
        <p:grpSp>
          <p:nvGrpSpPr>
            <p:cNvPr id="18463" name="Group 95"/>
            <p:cNvGrpSpPr>
              <a:grpSpLocks/>
            </p:cNvGrpSpPr>
            <p:nvPr/>
          </p:nvGrpSpPr>
          <p:grpSpPr bwMode="auto">
            <a:xfrm>
              <a:off x="384" y="3312"/>
              <a:ext cx="741" cy="576"/>
              <a:chOff x="2518" y="2544"/>
              <a:chExt cx="741" cy="576"/>
            </a:xfrm>
          </p:grpSpPr>
          <p:sp>
            <p:nvSpPr>
              <p:cNvPr id="18467" name="Oval 96"/>
              <p:cNvSpPr>
                <a:spLocks noChangeArrowheads="1"/>
              </p:cNvSpPr>
              <p:nvPr/>
            </p:nvSpPr>
            <p:spPr bwMode="auto">
              <a:xfrm>
                <a:off x="2518" y="2544"/>
                <a:ext cx="576" cy="576"/>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468" name="Text Box 97"/>
              <p:cNvSpPr txBox="1">
                <a:spLocks noChangeArrowheads="1"/>
              </p:cNvSpPr>
              <p:nvPr/>
            </p:nvSpPr>
            <p:spPr bwMode="auto">
              <a:xfrm>
                <a:off x="2520" y="2686"/>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2e</a:t>
                </a:r>
                <a:r>
                  <a:rPr lang="en-US" altLang="en-US" sz="2000" b="1" baseline="30000">
                    <a:solidFill>
                      <a:srgbClr val="FFFF00"/>
                    </a:solidFill>
                  </a:rPr>
                  <a:t>-</a:t>
                </a:r>
                <a:endParaRPr lang="en-US" altLang="en-US" sz="2000" b="1">
                  <a:solidFill>
                    <a:srgbClr val="FFFF00"/>
                  </a:solidFill>
                </a:endParaRPr>
              </a:p>
            </p:txBody>
          </p:sp>
          <p:sp>
            <p:nvSpPr>
              <p:cNvPr id="18469" name="Text Box 98"/>
              <p:cNvSpPr txBox="1">
                <a:spLocks noChangeArrowheads="1"/>
              </p:cNvSpPr>
              <p:nvPr/>
            </p:nvSpPr>
            <p:spPr bwMode="auto">
              <a:xfrm>
                <a:off x="2636" y="2808"/>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8e</a:t>
                </a:r>
                <a:r>
                  <a:rPr lang="en-US" altLang="en-US" sz="2000" b="1" baseline="30000">
                    <a:solidFill>
                      <a:srgbClr val="FFFF00"/>
                    </a:solidFill>
                  </a:rPr>
                  <a:t>-</a:t>
                </a:r>
                <a:endParaRPr lang="en-US" altLang="en-US" sz="2000" b="1">
                  <a:solidFill>
                    <a:srgbClr val="FFFF00"/>
                  </a:solidFill>
                </a:endParaRPr>
              </a:p>
            </p:txBody>
          </p:sp>
        </p:grpSp>
        <p:grpSp>
          <p:nvGrpSpPr>
            <p:cNvPr id="18464" name="Group 103"/>
            <p:cNvGrpSpPr>
              <a:grpSpLocks/>
            </p:cNvGrpSpPr>
            <p:nvPr/>
          </p:nvGrpSpPr>
          <p:grpSpPr bwMode="auto">
            <a:xfrm>
              <a:off x="292" y="3424"/>
              <a:ext cx="544" cy="338"/>
              <a:chOff x="2426" y="2658"/>
              <a:chExt cx="544" cy="338"/>
            </a:xfrm>
          </p:grpSpPr>
          <p:sp>
            <p:nvSpPr>
              <p:cNvPr id="18465" name="Oval 104"/>
              <p:cNvSpPr>
                <a:spLocks noChangeArrowheads="1"/>
              </p:cNvSpPr>
              <p:nvPr/>
            </p:nvSpPr>
            <p:spPr bwMode="auto">
              <a:xfrm>
                <a:off x="2634" y="2660"/>
                <a:ext cx="336" cy="336"/>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466" name="Text Box 105"/>
              <p:cNvSpPr txBox="1">
                <a:spLocks noChangeArrowheads="1"/>
              </p:cNvSpPr>
              <p:nvPr/>
            </p:nvSpPr>
            <p:spPr bwMode="auto">
              <a:xfrm>
                <a:off x="2426" y="2658"/>
                <a:ext cx="465"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b="1">
                    <a:solidFill>
                      <a:srgbClr val="000000"/>
                    </a:solidFill>
                    <a:latin typeface="Elephant" panose="02020904090505020303" pitchFamily="18" charset="0"/>
                  </a:rPr>
                  <a:t>.</a:t>
                </a:r>
              </a:p>
            </p:txBody>
          </p:sp>
        </p:grpSp>
      </p:grpSp>
      <p:grpSp>
        <p:nvGrpSpPr>
          <p:cNvPr id="36971" name="Group 107"/>
          <p:cNvGrpSpPr>
            <a:grpSpLocks/>
          </p:cNvGrpSpPr>
          <p:nvPr/>
        </p:nvGrpSpPr>
        <p:grpSpPr bwMode="auto">
          <a:xfrm>
            <a:off x="3759201" y="5715001"/>
            <a:ext cx="2352675" cy="671513"/>
            <a:chOff x="1590" y="345"/>
            <a:chExt cx="1482" cy="423"/>
          </a:xfrm>
        </p:grpSpPr>
        <p:sp>
          <p:nvSpPr>
            <p:cNvPr id="18461" name="Line 108"/>
            <p:cNvSpPr>
              <a:spLocks noChangeShapeType="1"/>
            </p:cNvSpPr>
            <p:nvPr/>
          </p:nvSpPr>
          <p:spPr bwMode="auto">
            <a:xfrm>
              <a:off x="1632" y="528"/>
              <a:ext cx="1440" cy="24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fontAlgn="base">
                <a:lnSpc>
                  <a:spcPct val="90000"/>
                </a:lnSpc>
                <a:spcBef>
                  <a:spcPct val="20000"/>
                </a:spcBef>
                <a:spcAft>
                  <a:spcPct val="0"/>
                </a:spcAft>
                <a:buFontTx/>
                <a:buChar char="–"/>
              </a:pPr>
              <a:endParaRPr lang="en-US" sz="2800">
                <a:solidFill>
                  <a:srgbClr val="000000"/>
                </a:solidFill>
                <a:latin typeface="Arial" panose="020B0604020202020204" pitchFamily="34" charset="0"/>
              </a:endParaRPr>
            </a:p>
          </p:txBody>
        </p:sp>
        <p:sp>
          <p:nvSpPr>
            <p:cNvPr id="18462" name="Text Box 109"/>
            <p:cNvSpPr txBox="1">
              <a:spLocks noChangeArrowheads="1"/>
            </p:cNvSpPr>
            <p:nvPr/>
          </p:nvSpPr>
          <p:spPr bwMode="auto">
            <a:xfrm>
              <a:off x="1590" y="345"/>
              <a:ext cx="1432" cy="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400">
                  <a:solidFill>
                    <a:srgbClr val="FFFF00"/>
                  </a:solidFill>
                </a:rPr>
                <a:t>11,578 </a:t>
              </a:r>
              <a:r>
                <a:rPr lang="en-US" altLang="en-US" sz="2400" baseline="30000">
                  <a:solidFill>
                    <a:srgbClr val="FFFF00"/>
                  </a:solidFill>
                </a:rPr>
                <a:t>kJ</a:t>
              </a:r>
              <a:r>
                <a:rPr lang="en-US" altLang="en-US" sz="2400">
                  <a:solidFill>
                    <a:srgbClr val="FFFF00"/>
                  </a:solidFill>
                </a:rPr>
                <a:t>/</a:t>
              </a:r>
              <a:r>
                <a:rPr lang="en-US" altLang="en-US" sz="2400" baseline="-25000">
                  <a:solidFill>
                    <a:srgbClr val="FFFF00"/>
                  </a:solidFill>
                </a:rPr>
                <a:t>mol</a:t>
              </a:r>
            </a:p>
          </p:txBody>
        </p:sp>
      </p:grpSp>
      <p:grpSp>
        <p:nvGrpSpPr>
          <p:cNvPr id="36974" name="Group 110"/>
          <p:cNvGrpSpPr>
            <a:grpSpLocks/>
          </p:cNvGrpSpPr>
          <p:nvPr/>
        </p:nvGrpSpPr>
        <p:grpSpPr bwMode="auto">
          <a:xfrm>
            <a:off x="6448425" y="5848350"/>
            <a:ext cx="1322388" cy="914400"/>
            <a:chOff x="292" y="3312"/>
            <a:chExt cx="833" cy="576"/>
          </a:xfrm>
        </p:grpSpPr>
        <p:grpSp>
          <p:nvGrpSpPr>
            <p:cNvPr id="18454" name="Group 111"/>
            <p:cNvGrpSpPr>
              <a:grpSpLocks/>
            </p:cNvGrpSpPr>
            <p:nvPr/>
          </p:nvGrpSpPr>
          <p:grpSpPr bwMode="auto">
            <a:xfrm>
              <a:off x="384" y="3312"/>
              <a:ext cx="741" cy="576"/>
              <a:chOff x="2518" y="2544"/>
              <a:chExt cx="741" cy="576"/>
            </a:xfrm>
          </p:grpSpPr>
          <p:sp>
            <p:nvSpPr>
              <p:cNvPr id="18458" name="Oval 112"/>
              <p:cNvSpPr>
                <a:spLocks noChangeArrowheads="1"/>
              </p:cNvSpPr>
              <p:nvPr/>
            </p:nvSpPr>
            <p:spPr bwMode="auto">
              <a:xfrm>
                <a:off x="2518" y="2544"/>
                <a:ext cx="576" cy="576"/>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459" name="Text Box 113"/>
              <p:cNvSpPr txBox="1">
                <a:spLocks noChangeArrowheads="1"/>
              </p:cNvSpPr>
              <p:nvPr/>
            </p:nvSpPr>
            <p:spPr bwMode="auto">
              <a:xfrm>
                <a:off x="2520" y="2686"/>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2e</a:t>
                </a:r>
                <a:r>
                  <a:rPr lang="en-US" altLang="en-US" sz="2000" b="1" baseline="30000">
                    <a:solidFill>
                      <a:srgbClr val="FFFF00"/>
                    </a:solidFill>
                  </a:rPr>
                  <a:t>-</a:t>
                </a:r>
                <a:endParaRPr lang="en-US" altLang="en-US" sz="2000" b="1">
                  <a:solidFill>
                    <a:srgbClr val="FFFF00"/>
                  </a:solidFill>
                </a:endParaRPr>
              </a:p>
            </p:txBody>
          </p:sp>
          <p:sp>
            <p:nvSpPr>
              <p:cNvPr id="18460" name="Text Box 114"/>
              <p:cNvSpPr txBox="1">
                <a:spLocks noChangeArrowheads="1"/>
              </p:cNvSpPr>
              <p:nvPr/>
            </p:nvSpPr>
            <p:spPr bwMode="auto">
              <a:xfrm>
                <a:off x="2636" y="2808"/>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7e</a:t>
                </a:r>
                <a:r>
                  <a:rPr lang="en-US" altLang="en-US" sz="2000" b="1" baseline="30000">
                    <a:solidFill>
                      <a:srgbClr val="FFFF00"/>
                    </a:solidFill>
                  </a:rPr>
                  <a:t>-</a:t>
                </a:r>
                <a:endParaRPr lang="en-US" altLang="en-US" sz="2000" b="1">
                  <a:solidFill>
                    <a:srgbClr val="FFFF00"/>
                  </a:solidFill>
                </a:endParaRPr>
              </a:p>
            </p:txBody>
          </p:sp>
        </p:grpSp>
        <p:grpSp>
          <p:nvGrpSpPr>
            <p:cNvPr id="18455" name="Group 115"/>
            <p:cNvGrpSpPr>
              <a:grpSpLocks/>
            </p:cNvGrpSpPr>
            <p:nvPr/>
          </p:nvGrpSpPr>
          <p:grpSpPr bwMode="auto">
            <a:xfrm>
              <a:off x="292" y="3424"/>
              <a:ext cx="544" cy="338"/>
              <a:chOff x="2426" y="2658"/>
              <a:chExt cx="544" cy="338"/>
            </a:xfrm>
          </p:grpSpPr>
          <p:sp>
            <p:nvSpPr>
              <p:cNvPr id="18456" name="Oval 116"/>
              <p:cNvSpPr>
                <a:spLocks noChangeArrowheads="1"/>
              </p:cNvSpPr>
              <p:nvPr/>
            </p:nvSpPr>
            <p:spPr bwMode="auto">
              <a:xfrm>
                <a:off x="2634" y="2660"/>
                <a:ext cx="336" cy="336"/>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457" name="Text Box 117"/>
              <p:cNvSpPr txBox="1">
                <a:spLocks noChangeArrowheads="1"/>
              </p:cNvSpPr>
              <p:nvPr/>
            </p:nvSpPr>
            <p:spPr bwMode="auto">
              <a:xfrm>
                <a:off x="2426" y="2658"/>
                <a:ext cx="465"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b="1">
                    <a:solidFill>
                      <a:srgbClr val="000000"/>
                    </a:solidFill>
                    <a:latin typeface="Elephant" panose="02020904090505020303" pitchFamily="18" charset="0"/>
                  </a:rPr>
                  <a:t>.</a:t>
                </a:r>
              </a:p>
            </p:txBody>
          </p:sp>
        </p:grpSp>
      </p:grpSp>
      <p:grpSp>
        <p:nvGrpSpPr>
          <p:cNvPr id="36982" name="Group 118"/>
          <p:cNvGrpSpPr>
            <a:grpSpLocks/>
          </p:cNvGrpSpPr>
          <p:nvPr/>
        </p:nvGrpSpPr>
        <p:grpSpPr bwMode="auto">
          <a:xfrm>
            <a:off x="6553200" y="4343400"/>
            <a:ext cx="1322388" cy="914400"/>
            <a:chOff x="292" y="3312"/>
            <a:chExt cx="833" cy="576"/>
          </a:xfrm>
        </p:grpSpPr>
        <p:grpSp>
          <p:nvGrpSpPr>
            <p:cNvPr id="18447" name="Group 119"/>
            <p:cNvGrpSpPr>
              <a:grpSpLocks/>
            </p:cNvGrpSpPr>
            <p:nvPr/>
          </p:nvGrpSpPr>
          <p:grpSpPr bwMode="auto">
            <a:xfrm>
              <a:off x="384" y="3312"/>
              <a:ext cx="741" cy="576"/>
              <a:chOff x="2518" y="2544"/>
              <a:chExt cx="741" cy="576"/>
            </a:xfrm>
          </p:grpSpPr>
          <p:sp>
            <p:nvSpPr>
              <p:cNvPr id="18451" name="Oval 120"/>
              <p:cNvSpPr>
                <a:spLocks noChangeArrowheads="1"/>
              </p:cNvSpPr>
              <p:nvPr/>
            </p:nvSpPr>
            <p:spPr bwMode="auto">
              <a:xfrm>
                <a:off x="2518" y="2544"/>
                <a:ext cx="576" cy="576"/>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452" name="Text Box 121"/>
              <p:cNvSpPr txBox="1">
                <a:spLocks noChangeArrowheads="1"/>
              </p:cNvSpPr>
              <p:nvPr/>
            </p:nvSpPr>
            <p:spPr bwMode="auto">
              <a:xfrm>
                <a:off x="2520" y="2686"/>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2e</a:t>
                </a:r>
                <a:r>
                  <a:rPr lang="en-US" altLang="en-US" sz="2000" b="1" baseline="30000">
                    <a:solidFill>
                      <a:srgbClr val="FFFF00"/>
                    </a:solidFill>
                  </a:rPr>
                  <a:t>-</a:t>
                </a:r>
                <a:endParaRPr lang="en-US" altLang="en-US" sz="2000" b="1">
                  <a:solidFill>
                    <a:srgbClr val="FFFF00"/>
                  </a:solidFill>
                </a:endParaRPr>
              </a:p>
            </p:txBody>
          </p:sp>
          <p:sp>
            <p:nvSpPr>
              <p:cNvPr id="18453" name="Text Box 122"/>
              <p:cNvSpPr txBox="1">
                <a:spLocks noChangeArrowheads="1"/>
              </p:cNvSpPr>
              <p:nvPr/>
            </p:nvSpPr>
            <p:spPr bwMode="auto">
              <a:xfrm>
                <a:off x="2636" y="2808"/>
                <a:ext cx="62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sz="2000" b="1">
                    <a:solidFill>
                      <a:srgbClr val="FFFF00"/>
                    </a:solidFill>
                  </a:rPr>
                  <a:t>8e</a:t>
                </a:r>
                <a:r>
                  <a:rPr lang="en-US" altLang="en-US" sz="2000" b="1" baseline="30000">
                    <a:solidFill>
                      <a:srgbClr val="FFFF00"/>
                    </a:solidFill>
                  </a:rPr>
                  <a:t>-</a:t>
                </a:r>
                <a:endParaRPr lang="en-US" altLang="en-US" sz="2000" b="1">
                  <a:solidFill>
                    <a:srgbClr val="FFFF00"/>
                  </a:solidFill>
                </a:endParaRPr>
              </a:p>
            </p:txBody>
          </p:sp>
        </p:grpSp>
        <p:grpSp>
          <p:nvGrpSpPr>
            <p:cNvPr id="18448" name="Group 123"/>
            <p:cNvGrpSpPr>
              <a:grpSpLocks/>
            </p:cNvGrpSpPr>
            <p:nvPr/>
          </p:nvGrpSpPr>
          <p:grpSpPr bwMode="auto">
            <a:xfrm>
              <a:off x="292" y="3424"/>
              <a:ext cx="544" cy="338"/>
              <a:chOff x="2426" y="2658"/>
              <a:chExt cx="544" cy="338"/>
            </a:xfrm>
          </p:grpSpPr>
          <p:sp>
            <p:nvSpPr>
              <p:cNvPr id="18449" name="Oval 124"/>
              <p:cNvSpPr>
                <a:spLocks noChangeArrowheads="1"/>
              </p:cNvSpPr>
              <p:nvPr/>
            </p:nvSpPr>
            <p:spPr bwMode="auto">
              <a:xfrm>
                <a:off x="2634" y="2660"/>
                <a:ext cx="336" cy="336"/>
              </a:xfrm>
              <a:prstGeom prst="ellipse">
                <a:avLst/>
              </a:prstGeom>
              <a:noFill/>
              <a:ln w="9525" algn="ctr">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buFontTx/>
                  <a:buChar char="–"/>
                </a:pPr>
                <a:endParaRPr lang="en-US" altLang="en-US">
                  <a:solidFill>
                    <a:srgbClr val="000000"/>
                  </a:solidFill>
                </a:endParaRPr>
              </a:p>
            </p:txBody>
          </p:sp>
          <p:sp>
            <p:nvSpPr>
              <p:cNvPr id="18450" name="Text Box 125"/>
              <p:cNvSpPr txBox="1">
                <a:spLocks noChangeArrowheads="1"/>
              </p:cNvSpPr>
              <p:nvPr/>
            </p:nvSpPr>
            <p:spPr bwMode="auto">
              <a:xfrm>
                <a:off x="2426" y="2658"/>
                <a:ext cx="465"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742950" indent="-28575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800">
                    <a:solidFill>
                      <a:schemeClr val="tx1"/>
                    </a:solidFill>
                    <a:latin typeface="Arial" panose="020B0604020202020204" pitchFamily="34" charset="0"/>
                  </a:defRPr>
                </a:lvl9pPr>
              </a:lstStyle>
              <a:p>
                <a:pPr defTabSz="914400" eaLnBrk="1" fontAlgn="base" hangingPunct="1">
                  <a:lnSpc>
                    <a:spcPct val="90000"/>
                  </a:lnSpc>
                  <a:spcBef>
                    <a:spcPct val="20000"/>
                  </a:spcBef>
                  <a:spcAft>
                    <a:spcPct val="0"/>
                  </a:spcAft>
                </a:pPr>
                <a:r>
                  <a:rPr lang="en-US" altLang="en-US" b="1">
                    <a:solidFill>
                      <a:srgbClr val="000000"/>
                    </a:solidFill>
                    <a:latin typeface="Elephant" panose="02020904090505020303" pitchFamily="18" charset="0"/>
                  </a:rPr>
                  <a:t>.</a:t>
                </a:r>
              </a:p>
            </p:txBody>
          </p:sp>
        </p:grpSp>
      </p:grpSp>
    </p:spTree>
    <p:extLst>
      <p:ext uri="{BB962C8B-B14F-4D97-AF65-F5344CB8AC3E}">
        <p14:creationId xmlns:p14="http://schemas.microsoft.com/office/powerpoint/2010/main" val="2968139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wipe(up)">
                                      <p:cBhvr>
                                        <p:cTn id="7" dur="500"/>
                                        <p:tgtEl>
                                          <p:spTgt spid="368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897"/>
                                        </p:tgtEl>
                                        <p:attrNameLst>
                                          <p:attrName>style.visibility</p:attrName>
                                        </p:attrNameLst>
                                      </p:cBhvr>
                                      <p:to>
                                        <p:strVal val="visible"/>
                                      </p:to>
                                    </p:set>
                                    <p:animEffect transition="in" filter="dissolve">
                                      <p:cBhvr>
                                        <p:cTn id="12" dur="500"/>
                                        <p:tgtEl>
                                          <p:spTgt spid="368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6899"/>
                                        </p:tgtEl>
                                        <p:attrNameLst>
                                          <p:attrName>style.visibility</p:attrName>
                                        </p:attrNameLst>
                                      </p:cBhvr>
                                      <p:to>
                                        <p:strVal val="visible"/>
                                      </p:to>
                                    </p:set>
                                    <p:animEffect transition="in" filter="dissolve">
                                      <p:cBhvr>
                                        <p:cTn id="17" dur="500"/>
                                        <p:tgtEl>
                                          <p:spTgt spid="368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6866">
                                            <p:txEl>
                                              <p:pRg st="1" end="1"/>
                                            </p:txEl>
                                          </p:spTgt>
                                        </p:tgtEl>
                                        <p:attrNameLst>
                                          <p:attrName>style.visibility</p:attrName>
                                        </p:attrNameLst>
                                      </p:cBhvr>
                                      <p:to>
                                        <p:strVal val="visible"/>
                                      </p:to>
                                    </p:set>
                                    <p:animEffect transition="in" filter="wipe(up)">
                                      <p:cBhvr>
                                        <p:cTn id="22" dur="500"/>
                                        <p:tgtEl>
                                          <p:spTgt spid="3686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6893"/>
                                        </p:tgtEl>
                                        <p:attrNameLst>
                                          <p:attrName>style.visibility</p:attrName>
                                        </p:attrNameLst>
                                      </p:cBhvr>
                                      <p:to>
                                        <p:strVal val="visible"/>
                                      </p:to>
                                    </p:set>
                                    <p:animEffect transition="in" filter="dissolve">
                                      <p:cBhvr>
                                        <p:cTn id="27" dur="500"/>
                                        <p:tgtEl>
                                          <p:spTgt spid="368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6866">
                                            <p:txEl>
                                              <p:pRg st="2" end="2"/>
                                            </p:txEl>
                                          </p:spTgt>
                                        </p:tgtEl>
                                        <p:attrNameLst>
                                          <p:attrName>style.visibility</p:attrName>
                                        </p:attrNameLst>
                                      </p:cBhvr>
                                      <p:to>
                                        <p:strVal val="visible"/>
                                      </p:to>
                                    </p:set>
                                    <p:animEffect transition="in" filter="wipe(up)">
                                      <p:cBhvr>
                                        <p:cTn id="32" dur="500"/>
                                        <p:tgtEl>
                                          <p:spTgt spid="36866">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36900"/>
                                        </p:tgtEl>
                                        <p:attrNameLst>
                                          <p:attrName>style.visibility</p:attrName>
                                        </p:attrNameLst>
                                      </p:cBhvr>
                                      <p:to>
                                        <p:strVal val="visible"/>
                                      </p:to>
                                    </p:set>
                                    <p:animEffect transition="in" filter="dissolve">
                                      <p:cBhvr>
                                        <p:cTn id="37" dur="500"/>
                                        <p:tgtEl>
                                          <p:spTgt spid="3690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36910"/>
                                        </p:tgtEl>
                                        <p:attrNameLst>
                                          <p:attrName>style.visibility</p:attrName>
                                        </p:attrNameLst>
                                      </p:cBhvr>
                                      <p:to>
                                        <p:strVal val="visible"/>
                                      </p:to>
                                    </p:set>
                                    <p:animEffect transition="in" filter="dissolve">
                                      <p:cBhvr>
                                        <p:cTn id="42" dur="500"/>
                                        <p:tgtEl>
                                          <p:spTgt spid="369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6866">
                                            <p:txEl>
                                              <p:pRg st="3" end="3"/>
                                            </p:txEl>
                                          </p:spTgt>
                                        </p:tgtEl>
                                        <p:attrNameLst>
                                          <p:attrName>style.visibility</p:attrName>
                                        </p:attrNameLst>
                                      </p:cBhvr>
                                      <p:to>
                                        <p:strVal val="visible"/>
                                      </p:to>
                                    </p:set>
                                    <p:animEffect transition="in" filter="wipe(up)">
                                      <p:cBhvr>
                                        <p:cTn id="47" dur="500"/>
                                        <p:tgtEl>
                                          <p:spTgt spid="36866">
                                            <p:txEl>
                                              <p:pRg st="3" end="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36913"/>
                                        </p:tgtEl>
                                        <p:attrNameLst>
                                          <p:attrName>style.visibility</p:attrName>
                                        </p:attrNameLst>
                                      </p:cBhvr>
                                      <p:to>
                                        <p:strVal val="visible"/>
                                      </p:to>
                                    </p:set>
                                    <p:animEffect transition="in" filter="dissolve">
                                      <p:cBhvr>
                                        <p:cTn id="52" dur="500"/>
                                        <p:tgtEl>
                                          <p:spTgt spid="369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36866">
                                            <p:txEl>
                                              <p:pRg st="5" end="5"/>
                                            </p:txEl>
                                          </p:spTgt>
                                        </p:tgtEl>
                                        <p:attrNameLst>
                                          <p:attrName>style.visibility</p:attrName>
                                        </p:attrNameLst>
                                      </p:cBhvr>
                                      <p:to>
                                        <p:strVal val="visible"/>
                                      </p:to>
                                    </p:set>
                                    <p:animEffect transition="in" filter="wipe(up)">
                                      <p:cBhvr>
                                        <p:cTn id="57" dur="500"/>
                                        <p:tgtEl>
                                          <p:spTgt spid="36866">
                                            <p:txEl>
                                              <p:pRg st="5" end="5"/>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36866">
                                            <p:txEl>
                                              <p:pRg st="6" end="6"/>
                                            </p:txEl>
                                          </p:spTgt>
                                        </p:tgtEl>
                                        <p:attrNameLst>
                                          <p:attrName>style.visibility</p:attrName>
                                        </p:attrNameLst>
                                      </p:cBhvr>
                                      <p:to>
                                        <p:strVal val="visible"/>
                                      </p:to>
                                    </p:set>
                                    <p:animEffect transition="in" filter="wipe(up)">
                                      <p:cBhvr>
                                        <p:cTn id="62" dur="500"/>
                                        <p:tgtEl>
                                          <p:spTgt spid="36866">
                                            <p:txEl>
                                              <p:pRg st="6" end="6"/>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nodeType="clickEffect">
                                  <p:stCondLst>
                                    <p:cond delay="0"/>
                                  </p:stCondLst>
                                  <p:childTnLst>
                                    <p:set>
                                      <p:cBhvr>
                                        <p:cTn id="66" dur="1" fill="hold">
                                          <p:stCondLst>
                                            <p:cond delay="0"/>
                                          </p:stCondLst>
                                        </p:cTn>
                                        <p:tgtEl>
                                          <p:spTgt spid="36923"/>
                                        </p:tgtEl>
                                        <p:attrNameLst>
                                          <p:attrName>style.visibility</p:attrName>
                                        </p:attrNameLst>
                                      </p:cBhvr>
                                      <p:to>
                                        <p:strVal val="visible"/>
                                      </p:to>
                                    </p:set>
                                    <p:animEffect transition="in" filter="dissolve">
                                      <p:cBhvr>
                                        <p:cTn id="67" dur="500"/>
                                        <p:tgtEl>
                                          <p:spTgt spid="369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36866">
                                            <p:txEl>
                                              <p:pRg st="7" end="7"/>
                                            </p:txEl>
                                          </p:spTgt>
                                        </p:tgtEl>
                                        <p:attrNameLst>
                                          <p:attrName>style.visibility</p:attrName>
                                        </p:attrNameLst>
                                      </p:cBhvr>
                                      <p:to>
                                        <p:strVal val="visible"/>
                                      </p:to>
                                    </p:set>
                                    <p:animEffect transition="in" filter="wipe(up)">
                                      <p:cBhvr>
                                        <p:cTn id="72" dur="500"/>
                                        <p:tgtEl>
                                          <p:spTgt spid="36866">
                                            <p:txEl>
                                              <p:pRg st="7" end="7"/>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36956"/>
                                        </p:tgtEl>
                                        <p:attrNameLst>
                                          <p:attrName>style.visibility</p:attrName>
                                        </p:attrNameLst>
                                      </p:cBhvr>
                                      <p:to>
                                        <p:strVal val="visible"/>
                                      </p:to>
                                    </p:set>
                                    <p:animEffect transition="in" filter="dissolve">
                                      <p:cBhvr>
                                        <p:cTn id="77" dur="500"/>
                                        <p:tgtEl>
                                          <p:spTgt spid="3695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36866">
                                            <p:txEl>
                                              <p:pRg st="8" end="8"/>
                                            </p:txEl>
                                          </p:spTgt>
                                        </p:tgtEl>
                                        <p:attrNameLst>
                                          <p:attrName>style.visibility</p:attrName>
                                        </p:attrNameLst>
                                      </p:cBhvr>
                                      <p:to>
                                        <p:strVal val="visible"/>
                                      </p:to>
                                    </p:set>
                                    <p:animEffect transition="in" filter="wipe(up)">
                                      <p:cBhvr>
                                        <p:cTn id="82" dur="500"/>
                                        <p:tgtEl>
                                          <p:spTgt spid="36866">
                                            <p:txEl>
                                              <p:pRg st="8" end="8"/>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nodeType="clickEffect">
                                  <p:stCondLst>
                                    <p:cond delay="0"/>
                                  </p:stCondLst>
                                  <p:childTnLst>
                                    <p:set>
                                      <p:cBhvr>
                                        <p:cTn id="86" dur="1" fill="hold">
                                          <p:stCondLst>
                                            <p:cond delay="0"/>
                                          </p:stCondLst>
                                        </p:cTn>
                                        <p:tgtEl>
                                          <p:spTgt spid="36982"/>
                                        </p:tgtEl>
                                        <p:attrNameLst>
                                          <p:attrName>style.visibility</p:attrName>
                                        </p:attrNameLst>
                                      </p:cBhvr>
                                      <p:to>
                                        <p:strVal val="visible"/>
                                      </p:to>
                                    </p:set>
                                    <p:animEffect transition="in" filter="dissolve">
                                      <p:cBhvr>
                                        <p:cTn id="87" dur="500"/>
                                        <p:tgtEl>
                                          <p:spTgt spid="36982"/>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866">
                                            <p:txEl>
                                              <p:pRg st="9" end="9"/>
                                            </p:txEl>
                                          </p:spTgt>
                                        </p:tgtEl>
                                        <p:attrNameLst>
                                          <p:attrName>style.visibility</p:attrName>
                                        </p:attrNameLst>
                                      </p:cBhvr>
                                      <p:to>
                                        <p:strVal val="visible"/>
                                      </p:to>
                                    </p:set>
                                    <p:animEffect transition="in" filter="wipe(up)">
                                      <p:cBhvr>
                                        <p:cTn id="92" dur="500"/>
                                        <p:tgtEl>
                                          <p:spTgt spid="36866">
                                            <p:txEl>
                                              <p:pRg st="9" end="9"/>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6866">
                                            <p:txEl>
                                              <p:pRg st="10" end="10"/>
                                            </p:txEl>
                                          </p:spTgt>
                                        </p:tgtEl>
                                        <p:attrNameLst>
                                          <p:attrName>style.visibility</p:attrName>
                                        </p:attrNameLst>
                                      </p:cBhvr>
                                      <p:to>
                                        <p:strVal val="visible"/>
                                      </p:to>
                                    </p:set>
                                    <p:animEffect transition="in" filter="wipe(up)">
                                      <p:cBhvr>
                                        <p:cTn id="97" dur="500"/>
                                        <p:tgtEl>
                                          <p:spTgt spid="36866">
                                            <p:txEl>
                                              <p:pRg st="10" end="10"/>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36970"/>
                                        </p:tgtEl>
                                        <p:attrNameLst>
                                          <p:attrName>style.visibility</p:attrName>
                                        </p:attrNameLst>
                                      </p:cBhvr>
                                      <p:to>
                                        <p:strVal val="visible"/>
                                      </p:to>
                                    </p:set>
                                    <p:animEffect transition="in" filter="dissolve">
                                      <p:cBhvr>
                                        <p:cTn id="102" dur="500"/>
                                        <p:tgtEl>
                                          <p:spTgt spid="36970"/>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36971"/>
                                        </p:tgtEl>
                                        <p:attrNameLst>
                                          <p:attrName>style.visibility</p:attrName>
                                        </p:attrNameLst>
                                      </p:cBhvr>
                                      <p:to>
                                        <p:strVal val="visible"/>
                                      </p:to>
                                    </p:set>
                                    <p:animEffect transition="in" filter="dissolve">
                                      <p:cBhvr>
                                        <p:cTn id="107" dur="500"/>
                                        <p:tgtEl>
                                          <p:spTgt spid="36971"/>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1" fill="hold" grpId="0" nodeType="clickEffect">
                                  <p:stCondLst>
                                    <p:cond delay="0"/>
                                  </p:stCondLst>
                                  <p:childTnLst>
                                    <p:set>
                                      <p:cBhvr>
                                        <p:cTn id="111" dur="1" fill="hold">
                                          <p:stCondLst>
                                            <p:cond delay="0"/>
                                          </p:stCondLst>
                                        </p:cTn>
                                        <p:tgtEl>
                                          <p:spTgt spid="36866">
                                            <p:txEl>
                                              <p:pRg st="11" end="11"/>
                                            </p:txEl>
                                          </p:spTgt>
                                        </p:tgtEl>
                                        <p:attrNameLst>
                                          <p:attrName>style.visibility</p:attrName>
                                        </p:attrNameLst>
                                      </p:cBhvr>
                                      <p:to>
                                        <p:strVal val="visible"/>
                                      </p:to>
                                    </p:set>
                                    <p:animEffect transition="in" filter="wipe(up)">
                                      <p:cBhvr>
                                        <p:cTn id="112" dur="500"/>
                                        <p:tgtEl>
                                          <p:spTgt spid="36866">
                                            <p:txEl>
                                              <p:pRg st="11" end="11"/>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9" presetClass="entr" presetSubtype="0" fill="hold" nodeType="clickEffect">
                                  <p:stCondLst>
                                    <p:cond delay="0"/>
                                  </p:stCondLst>
                                  <p:childTnLst>
                                    <p:set>
                                      <p:cBhvr>
                                        <p:cTn id="116" dur="1" fill="hold">
                                          <p:stCondLst>
                                            <p:cond delay="0"/>
                                          </p:stCondLst>
                                        </p:cTn>
                                        <p:tgtEl>
                                          <p:spTgt spid="36974"/>
                                        </p:tgtEl>
                                        <p:attrNameLst>
                                          <p:attrName>style.visibility</p:attrName>
                                        </p:attrNameLst>
                                      </p:cBhvr>
                                      <p:to>
                                        <p:strVal val="visible"/>
                                      </p:to>
                                    </p:set>
                                    <p:animEffect transition="in" filter="dissolve">
                                      <p:cBhvr>
                                        <p:cTn id="117" dur="500"/>
                                        <p:tgtEl>
                                          <p:spTgt spid="36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8002"/>
          <a:stretch/>
        </p:blipFill>
        <p:spPr>
          <a:xfrm>
            <a:off x="152400" y="1969826"/>
            <a:ext cx="4260273" cy="1593431"/>
          </a:xfrm>
          <a:prstGeom prst="rect">
            <a:avLst/>
          </a:prstGeom>
        </p:spPr>
      </p:pic>
      <p:sp>
        <p:nvSpPr>
          <p:cNvPr id="2" name="Title 1"/>
          <p:cNvSpPr>
            <a:spLocks noGrp="1"/>
          </p:cNvSpPr>
          <p:nvPr>
            <p:ph type="title"/>
          </p:nvPr>
        </p:nvSpPr>
        <p:spPr>
          <a:xfrm>
            <a:off x="696911" y="96719"/>
            <a:ext cx="9404723" cy="1400530"/>
          </a:xfrm>
        </p:spPr>
        <p:txBody>
          <a:bodyPr/>
          <a:lstStyle/>
          <a:p>
            <a:r>
              <a:rPr lang="en-US" dirty="0" smtClean="0"/>
              <a:t>Periodic Trends: Electronegativity</a:t>
            </a:r>
            <a:endParaRPr lang="en-US" dirty="0"/>
          </a:p>
        </p:txBody>
      </p:sp>
      <p:sp>
        <p:nvSpPr>
          <p:cNvPr id="3" name="Content Placeholder 2"/>
          <p:cNvSpPr>
            <a:spLocks noGrp="1"/>
          </p:cNvSpPr>
          <p:nvPr>
            <p:ph idx="1"/>
          </p:nvPr>
        </p:nvSpPr>
        <p:spPr>
          <a:xfrm>
            <a:off x="117764" y="1246910"/>
            <a:ext cx="11423072" cy="815412"/>
          </a:xfrm>
        </p:spPr>
        <p:txBody>
          <a:bodyPr/>
          <a:lstStyle/>
          <a:p>
            <a:r>
              <a:rPr lang="en-US" dirty="0" smtClean="0"/>
              <a:t>The electronegativity of an element indicates the relative ability of its atoms to attract electrons in a chemical bond.</a:t>
            </a:r>
            <a:endParaRPr lang="en-US" dirty="0"/>
          </a:p>
        </p:txBody>
      </p:sp>
      <p:pic>
        <p:nvPicPr>
          <p:cNvPr id="4" name="Picture 3"/>
          <p:cNvPicPr>
            <a:picLocks noChangeAspect="1"/>
          </p:cNvPicPr>
          <p:nvPr/>
        </p:nvPicPr>
        <p:blipFill>
          <a:blip r:embed="rId3"/>
          <a:stretch>
            <a:fillRect/>
          </a:stretch>
        </p:blipFill>
        <p:spPr>
          <a:xfrm>
            <a:off x="4099318" y="1969826"/>
            <a:ext cx="8031196" cy="4705623"/>
          </a:xfrm>
          <a:prstGeom prst="rect">
            <a:avLst/>
          </a:prstGeom>
        </p:spPr>
      </p:pic>
      <p:sp>
        <p:nvSpPr>
          <p:cNvPr id="6" name="Content Placeholder 2"/>
          <p:cNvSpPr txBox="1">
            <a:spLocks/>
          </p:cNvSpPr>
          <p:nvPr/>
        </p:nvSpPr>
        <p:spPr>
          <a:xfrm>
            <a:off x="270164" y="5190526"/>
            <a:ext cx="4066309" cy="199505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smtClean="0"/>
              <a:t>Electronegativity's increase across a period and decrease down a group. (Exception is the Noble Gases)</a:t>
            </a:r>
            <a:endParaRPr lang="en-US" dirty="0"/>
          </a:p>
        </p:txBody>
      </p:sp>
      <p:sp>
        <p:nvSpPr>
          <p:cNvPr id="7" name="Content Placeholder 2"/>
          <p:cNvSpPr txBox="1">
            <a:spLocks/>
          </p:cNvSpPr>
          <p:nvPr/>
        </p:nvSpPr>
        <p:spPr>
          <a:xfrm>
            <a:off x="270164" y="3791915"/>
            <a:ext cx="4066309" cy="199505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smtClean="0"/>
              <a:t>The greater the electronegativity, the more an atom pulls on shared electrons in a bond.</a:t>
            </a:r>
            <a:endParaRPr lang="en-US" dirty="0"/>
          </a:p>
        </p:txBody>
      </p:sp>
    </p:spTree>
    <p:extLst>
      <p:ext uri="{BB962C8B-B14F-4D97-AF65-F5344CB8AC3E}">
        <p14:creationId xmlns:p14="http://schemas.microsoft.com/office/powerpoint/2010/main" val="30830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15" y="-64839"/>
            <a:ext cx="2002746" cy="1400530"/>
          </a:xfrm>
        </p:spPr>
        <p:txBody>
          <a:bodyPr/>
          <a:lstStyle/>
          <a:p>
            <a:r>
              <a:rPr lang="en-US" dirty="0" smtClean="0"/>
              <a:t>HW6.4</a:t>
            </a:r>
            <a:endParaRPr lang="en-US" dirty="0"/>
          </a:p>
        </p:txBody>
      </p:sp>
      <p:sp>
        <p:nvSpPr>
          <p:cNvPr id="3" name="Content Placeholder 2"/>
          <p:cNvSpPr>
            <a:spLocks noGrp="1"/>
          </p:cNvSpPr>
          <p:nvPr>
            <p:ph idx="1"/>
          </p:nvPr>
        </p:nvSpPr>
        <p:spPr>
          <a:xfrm>
            <a:off x="166915" y="575613"/>
            <a:ext cx="1835831" cy="447168"/>
          </a:xfrm>
        </p:spPr>
        <p:txBody>
          <a:bodyPr/>
          <a:lstStyle/>
          <a:p>
            <a:pPr marL="0" indent="0">
              <a:buNone/>
            </a:pPr>
            <a:r>
              <a:rPr lang="en-US" dirty="0" smtClean="0"/>
              <a:t>Test Review</a:t>
            </a:r>
            <a:endParaRPr lang="en-US" dirty="0"/>
          </a:p>
        </p:txBody>
      </p:sp>
      <p:sp>
        <p:nvSpPr>
          <p:cNvPr id="4" name="Content Placeholder 2"/>
          <p:cNvSpPr txBox="1">
            <a:spLocks/>
          </p:cNvSpPr>
          <p:nvPr/>
        </p:nvSpPr>
        <p:spPr>
          <a:xfrm>
            <a:off x="87312" y="959339"/>
            <a:ext cx="12104688" cy="582609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entury Gothic" panose="020B0502020202020204"/>
                <a:ea typeface="+mj-ea"/>
                <a:cs typeface="+mj-cs"/>
              </a:rPr>
              <a:t>Define the following:</a:t>
            </a:r>
            <a:br>
              <a:rPr kumimoji="0" lang="en-US" sz="2000" b="0" i="0" u="none" strike="noStrike" kern="1200" cap="none" spc="0" normalizeH="0" baseline="0" noProof="0" dirty="0" smtClean="0">
                <a:ln>
                  <a:noFill/>
                </a:ln>
                <a:solidFill>
                  <a:prstClr val="white"/>
                </a:solidFill>
                <a:effectLst/>
                <a:uLnTx/>
                <a:uFillTx/>
                <a:latin typeface="Century Gothic" panose="020B0502020202020204"/>
                <a:ea typeface="+mj-ea"/>
                <a:cs typeface="+mj-cs"/>
              </a:rPr>
            </a:br>
            <a:r>
              <a:rPr kumimoji="0" lang="en-US" sz="2000" b="0" i="0" u="none" strike="noStrike" kern="1200" cap="none" spc="0" normalizeH="0" baseline="0" noProof="0" dirty="0" smtClean="0">
                <a:ln>
                  <a:noFill/>
                </a:ln>
                <a:solidFill>
                  <a:prstClr val="white"/>
                </a:solidFill>
                <a:effectLst/>
                <a:uLnTx/>
                <a:uFillTx/>
                <a:latin typeface="Century Gothic" panose="020B0502020202020204"/>
                <a:ea typeface="+mj-ea"/>
                <a:cs typeface="+mj-cs"/>
              </a:rPr>
              <a:t>a. ionization</a:t>
            </a:r>
            <a:r>
              <a:rPr kumimoji="0" lang="en-US" sz="2000" b="0" i="0" u="none" strike="noStrike" kern="1200" cap="none" spc="0" normalizeH="0" noProof="0" dirty="0" smtClean="0">
                <a:ln>
                  <a:noFill/>
                </a:ln>
                <a:solidFill>
                  <a:prstClr val="white"/>
                </a:solidFill>
                <a:effectLst/>
                <a:uLnTx/>
                <a:uFillTx/>
                <a:latin typeface="Century Gothic" panose="020B0502020202020204"/>
                <a:ea typeface="+mj-ea"/>
                <a:cs typeface="+mj-cs"/>
              </a:rPr>
              <a:t> energy			b. shielding effect			c. electron affinity										d. electronegativity			e. atomic radius</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Explain why carbon has such a large jump for the fifth ionization energy.</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Write the following in order of increasing ionization energy: Na</a:t>
            </a:r>
            <a:r>
              <a:rPr lang="en-US" baseline="30000" dirty="0" smtClean="0">
                <a:solidFill>
                  <a:prstClr val="white"/>
                </a:solidFill>
                <a:latin typeface="Century Gothic" panose="020B0502020202020204"/>
              </a:rPr>
              <a:t>+1</a:t>
            </a:r>
            <a:r>
              <a:rPr lang="en-US" dirty="0" smtClean="0">
                <a:solidFill>
                  <a:prstClr val="white"/>
                </a:solidFill>
                <a:latin typeface="Century Gothic" panose="020B0502020202020204"/>
              </a:rPr>
              <a:t>, Al</a:t>
            </a:r>
            <a:r>
              <a:rPr lang="en-US" baseline="30000" dirty="0" smtClean="0">
                <a:solidFill>
                  <a:prstClr val="white"/>
                </a:solidFill>
                <a:latin typeface="Century Gothic" panose="020B0502020202020204"/>
              </a:rPr>
              <a:t>+1</a:t>
            </a:r>
            <a:r>
              <a:rPr lang="en-US" dirty="0" smtClean="0">
                <a:solidFill>
                  <a:prstClr val="white"/>
                </a:solidFill>
                <a:latin typeface="Century Gothic" panose="020B0502020202020204"/>
              </a:rPr>
              <a:t>, Na</a:t>
            </a:r>
            <a:r>
              <a:rPr lang="en-US" baseline="30000" dirty="0" smtClean="0">
                <a:solidFill>
                  <a:prstClr val="white"/>
                </a:solidFill>
                <a:latin typeface="Century Gothic" panose="020B0502020202020204"/>
              </a:rPr>
              <a:t>-1</a:t>
            </a:r>
            <a:r>
              <a:rPr lang="en-US" dirty="0" smtClean="0">
                <a:solidFill>
                  <a:prstClr val="white"/>
                </a:solidFill>
                <a:latin typeface="Century Gothic" panose="020B0502020202020204"/>
              </a:rPr>
              <a:t>	</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Which of the following is more electronegative?</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a. chlorine or fluorine		b. carbon or nitrogen		c. arsenic or calcium</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What law states that the chemical properties of elements repeat in a periodic fashion based on their atomic number?</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What is the modern periodic table arranged by? Who is credited with first arranging it as in this way?</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Mendeleev arranged his periodic table by ________.</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Why are noble gases not included in the electronegativity values?</a:t>
            </a:r>
          </a:p>
          <a:p>
            <a:pPr marL="457200" marR="0" lvl="0" indent="-457200" algn="l" defTabSz="457200" rtl="0" eaLnBrk="1" fontAlgn="auto" latinLnBrk="0" hangingPunct="1">
              <a:lnSpc>
                <a:spcPct val="100000"/>
              </a:lnSpc>
              <a:spcBef>
                <a:spcPts val="1000"/>
              </a:spcBef>
              <a:spcAft>
                <a:spcPts val="0"/>
              </a:spcAft>
              <a:buClr>
                <a:srgbClr val="B31166">
                  <a:lumMod val="60000"/>
                  <a:lumOff val="40000"/>
                </a:srgbClr>
              </a:buClr>
              <a:buSzPct val="80000"/>
              <a:buFont typeface="Wingdings 3" charset="2"/>
              <a:buAutoNum type="arabicPeriod"/>
              <a:tabLst/>
              <a:defRPr/>
            </a:pPr>
            <a:r>
              <a:rPr lang="en-US" dirty="0" smtClean="0">
                <a:solidFill>
                  <a:prstClr val="white"/>
                </a:solidFill>
                <a:latin typeface="Century Gothic" panose="020B0502020202020204"/>
              </a:rPr>
              <a:t>When the elements in each pair are chemically combined, which element in each pair has a greater attraction for electrons?</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a. Ca or O		b. O or F		c. H or O		d. K or S</a:t>
            </a:r>
          </a:p>
        </p:txBody>
      </p:sp>
      <p:sp>
        <p:nvSpPr>
          <p:cNvPr id="5" name="Content Placeholder 2"/>
          <p:cNvSpPr txBox="1">
            <a:spLocks/>
          </p:cNvSpPr>
          <p:nvPr/>
        </p:nvSpPr>
        <p:spPr>
          <a:xfrm>
            <a:off x="2002746" y="0"/>
            <a:ext cx="4579031" cy="12708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dirty="0" smtClean="0"/>
              <a:t>Assigned: Friday, Oct. 27</a:t>
            </a:r>
            <a:br>
              <a:rPr lang="en-US" dirty="0" smtClean="0"/>
            </a:br>
            <a:r>
              <a:rPr lang="en-US" dirty="0" smtClean="0"/>
              <a:t>Due: Tuesday, Oct. 31</a:t>
            </a:r>
            <a:br>
              <a:rPr lang="en-US" dirty="0" smtClean="0"/>
            </a:br>
            <a:r>
              <a:rPr lang="en-US" dirty="0" smtClean="0"/>
              <a:t>DUE ON SEPARATE SHEET OF PAPER</a:t>
            </a:r>
            <a:endParaRPr lang="en-US" dirty="0"/>
          </a:p>
        </p:txBody>
      </p:sp>
    </p:spTree>
    <p:extLst>
      <p:ext uri="{BB962C8B-B14F-4D97-AF65-F5344CB8AC3E}">
        <p14:creationId xmlns:p14="http://schemas.microsoft.com/office/powerpoint/2010/main" val="3892621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296" y="90654"/>
            <a:ext cx="9404723" cy="1400530"/>
          </a:xfrm>
        </p:spPr>
        <p:txBody>
          <a:bodyPr/>
          <a:lstStyle/>
          <a:p>
            <a:r>
              <a:rPr lang="en-US" dirty="0" smtClean="0"/>
              <a:t>The Modern Periodic Table</a:t>
            </a:r>
            <a:endParaRPr lang="en-US" dirty="0"/>
          </a:p>
        </p:txBody>
      </p:sp>
      <p:sp>
        <p:nvSpPr>
          <p:cNvPr id="3" name="Content Placeholder 2"/>
          <p:cNvSpPr>
            <a:spLocks noGrp="1"/>
          </p:cNvSpPr>
          <p:nvPr>
            <p:ph idx="1"/>
          </p:nvPr>
        </p:nvSpPr>
        <p:spPr>
          <a:xfrm>
            <a:off x="102649" y="3036330"/>
            <a:ext cx="6137126" cy="4195481"/>
          </a:xfrm>
        </p:spPr>
        <p:txBody>
          <a:bodyPr/>
          <a:lstStyle/>
          <a:p>
            <a:r>
              <a:rPr lang="en-US" dirty="0" smtClean="0"/>
              <a:t>In 1913, British physicist Henry Mosely assigned each known element an atomic number. </a:t>
            </a:r>
          </a:p>
          <a:p>
            <a:pPr lvl="1"/>
            <a:r>
              <a:rPr lang="en-US" dirty="0" smtClean="0"/>
              <a:t>Recall: Atomic number is the number of protons in an atoms nucleus.</a:t>
            </a:r>
          </a:p>
          <a:p>
            <a:pPr lvl="1"/>
            <a:r>
              <a:rPr lang="en-US" dirty="0" smtClean="0"/>
              <a:t>Protons were unknown in Mendeleev’s time.</a:t>
            </a:r>
          </a:p>
          <a:p>
            <a:r>
              <a:rPr lang="en-US" dirty="0" smtClean="0"/>
              <a:t>In the modern periodic table, elements are arranged in order of increasing atomic number.</a:t>
            </a:r>
            <a:endParaRPr lang="en-US" dirty="0"/>
          </a:p>
        </p:txBody>
      </p:sp>
      <p:pic>
        <p:nvPicPr>
          <p:cNvPr id="1026" name="Picture 2" descr="Image result for box on 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9775" y="3402875"/>
            <a:ext cx="5868512" cy="31298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452465" y="184307"/>
            <a:ext cx="4601923" cy="3124913"/>
          </a:xfrm>
          <a:prstGeom prst="rect">
            <a:avLst/>
          </a:prstGeom>
        </p:spPr>
      </p:pic>
      <p:sp>
        <p:nvSpPr>
          <p:cNvPr id="6" name="Content Placeholder 2"/>
          <p:cNvSpPr txBox="1">
            <a:spLocks/>
          </p:cNvSpPr>
          <p:nvPr/>
        </p:nvSpPr>
        <p:spPr>
          <a:xfrm>
            <a:off x="553339" y="1170148"/>
            <a:ext cx="6818613" cy="148678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t>Mendeleev arranged the elements in his periodic table in order of increasing atomic mass.</a:t>
            </a:r>
          </a:p>
          <a:p>
            <a:pPr lvl="1"/>
            <a:r>
              <a:rPr lang="en-US" dirty="0" smtClean="0"/>
              <a:t>It is called periodic because properties tend to repeat periodically.</a:t>
            </a:r>
          </a:p>
        </p:txBody>
      </p:sp>
    </p:spTree>
    <p:extLst>
      <p:ext uri="{BB962C8B-B14F-4D97-AF65-F5344CB8AC3E}">
        <p14:creationId xmlns:p14="http://schemas.microsoft.com/office/powerpoint/2010/main" val="271091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fade">
                                      <p:cBhvr>
                                        <p:cTn id="4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15" y="-64839"/>
            <a:ext cx="2002746" cy="1400530"/>
          </a:xfrm>
        </p:spPr>
        <p:txBody>
          <a:bodyPr/>
          <a:lstStyle/>
          <a:p>
            <a:r>
              <a:rPr lang="en-US" dirty="0" smtClean="0"/>
              <a:t>HW6.4</a:t>
            </a:r>
            <a:endParaRPr lang="en-US" dirty="0"/>
          </a:p>
        </p:txBody>
      </p:sp>
      <p:sp>
        <p:nvSpPr>
          <p:cNvPr id="3" name="Content Placeholder 2"/>
          <p:cNvSpPr>
            <a:spLocks noGrp="1"/>
          </p:cNvSpPr>
          <p:nvPr>
            <p:ph idx="1"/>
          </p:nvPr>
        </p:nvSpPr>
        <p:spPr>
          <a:xfrm>
            <a:off x="166915" y="575613"/>
            <a:ext cx="1835831" cy="447168"/>
          </a:xfrm>
        </p:spPr>
        <p:txBody>
          <a:bodyPr/>
          <a:lstStyle/>
          <a:p>
            <a:pPr marL="0" indent="0">
              <a:buNone/>
            </a:pPr>
            <a:r>
              <a:rPr lang="en-US" dirty="0" smtClean="0"/>
              <a:t>Test Review</a:t>
            </a:r>
            <a:endParaRPr lang="en-US" dirty="0"/>
          </a:p>
        </p:txBody>
      </p:sp>
      <p:sp>
        <p:nvSpPr>
          <p:cNvPr id="4" name="Content Placeholder 2"/>
          <p:cNvSpPr txBox="1">
            <a:spLocks/>
          </p:cNvSpPr>
          <p:nvPr/>
        </p:nvSpPr>
        <p:spPr>
          <a:xfrm>
            <a:off x="225198" y="1153836"/>
            <a:ext cx="4390345" cy="6608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B31166">
                  <a:lumMod val="60000"/>
                  <a:lumOff val="40000"/>
                </a:srgbClr>
              </a:buClr>
              <a:buSzPct val="80000"/>
              <a:buNone/>
              <a:tabLst/>
              <a:defRPr/>
            </a:pPr>
            <a:r>
              <a:rPr lang="en-US" dirty="0" smtClean="0">
                <a:solidFill>
                  <a:prstClr val="white"/>
                </a:solidFill>
                <a:latin typeface="Century Gothic" panose="020B0502020202020204"/>
              </a:rPr>
              <a:t>10. Fill in the following table:</a:t>
            </a:r>
          </a:p>
        </p:txBody>
      </p:sp>
      <p:sp>
        <p:nvSpPr>
          <p:cNvPr id="5" name="Content Placeholder 2"/>
          <p:cNvSpPr txBox="1">
            <a:spLocks/>
          </p:cNvSpPr>
          <p:nvPr/>
        </p:nvSpPr>
        <p:spPr>
          <a:xfrm>
            <a:off x="2002746" y="0"/>
            <a:ext cx="4579031" cy="12708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dirty="0" smtClean="0"/>
              <a:t>Assigned: Friday, Oct. 27</a:t>
            </a:r>
            <a:br>
              <a:rPr lang="en-US" dirty="0" smtClean="0"/>
            </a:br>
            <a:r>
              <a:rPr lang="en-US" dirty="0" smtClean="0"/>
              <a:t>Due: Tuesday, Oct. 31</a:t>
            </a:r>
            <a:br>
              <a:rPr lang="en-US" dirty="0" smtClean="0"/>
            </a:br>
            <a:r>
              <a:rPr lang="en-US" dirty="0" smtClean="0"/>
              <a:t>DUE ON SEPARATE SHEET OF PAPER</a:t>
            </a:r>
            <a:endParaRPr lang="en-US" dirty="0"/>
          </a:p>
        </p:txBody>
      </p:sp>
      <p:graphicFrame>
        <p:nvGraphicFramePr>
          <p:cNvPr id="6" name="Group 162"/>
          <p:cNvGraphicFramePr>
            <a:graphicFrameLocks noGrp="1"/>
          </p:cNvGraphicFramePr>
          <p:nvPr>
            <p:extLst>
              <p:ext uri="{D42A27DB-BD31-4B8C-83A1-F6EECF244321}">
                <p14:modId xmlns:p14="http://schemas.microsoft.com/office/powerpoint/2010/main" val="1714642790"/>
              </p:ext>
            </p:extLst>
          </p:nvPr>
        </p:nvGraphicFramePr>
        <p:xfrm>
          <a:off x="6440262" y="1167924"/>
          <a:ext cx="5638800" cy="4760913"/>
        </p:xfrm>
        <a:graphic>
          <a:graphicData uri="http://schemas.openxmlformats.org/drawingml/2006/table">
            <a:tbl>
              <a:tblPr/>
              <a:tblGrid>
                <a:gridCol w="1930400">
                  <a:extLst>
                    <a:ext uri="{9D8B030D-6E8A-4147-A177-3AD203B41FA5}">
                      <a16:colId xmlns:a16="http://schemas.microsoft.com/office/drawing/2014/main" val="20000"/>
                    </a:ext>
                  </a:extLst>
                </a:gridCol>
                <a:gridCol w="1854200">
                  <a:extLst>
                    <a:ext uri="{9D8B030D-6E8A-4147-A177-3AD203B41FA5}">
                      <a16:colId xmlns:a16="http://schemas.microsoft.com/office/drawing/2014/main" val="20001"/>
                    </a:ext>
                  </a:extLst>
                </a:gridCol>
                <a:gridCol w="1854200">
                  <a:extLst>
                    <a:ext uri="{9D8B030D-6E8A-4147-A177-3AD203B41FA5}">
                      <a16:colId xmlns:a16="http://schemas.microsoft.com/office/drawing/2014/main" val="20002"/>
                    </a:ext>
                  </a:extLst>
                </a:gridCol>
              </a:tblGrid>
              <a:tr h="64007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Group</a:t>
                      </a:r>
                      <a:endParaRPr kumimoji="0" lang="en-US" sz="1800" b="0" i="0" u="none" strike="noStrike" cap="none" normalizeH="0" baseline="0" dirty="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Family Name</a:t>
                      </a:r>
                      <a:endParaRPr kumimoji="0" lang="en-US" sz="1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Valence electrons</a:t>
                      </a:r>
                      <a:endParaRPr kumimoji="0" lang="en-US" sz="1800" b="0" i="0" u="none" strike="noStrike" cap="none" normalizeH="0" baseline="0" dirty="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8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Group IA</a:t>
                      </a:r>
                      <a:endParaRPr kumimoji="0" lang="en-US" sz="1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8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Group IIA</a:t>
                      </a:r>
                      <a:endParaRPr kumimoji="0" lang="en-US" sz="1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8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Group IIIA</a:t>
                      </a:r>
                      <a:endParaRPr kumimoji="0" lang="en-US" sz="1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8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Group VA</a:t>
                      </a:r>
                      <a:endParaRPr kumimoji="0" lang="en-US" sz="1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73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Group VIA</a:t>
                      </a:r>
                      <a:endParaRPr kumimoji="0" lang="en-US" sz="1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8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Group VIIA</a:t>
                      </a:r>
                      <a:endParaRPr kumimoji="0" lang="en-US" sz="1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8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Group VIIIA</a:t>
                      </a:r>
                      <a:endParaRPr kumimoji="0" lang="en-US" sz="1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7" name="Content Placeholder 2"/>
          <p:cNvSpPr txBox="1">
            <a:spLocks/>
          </p:cNvSpPr>
          <p:nvPr/>
        </p:nvSpPr>
        <p:spPr>
          <a:xfrm>
            <a:off x="166916" y="1697645"/>
            <a:ext cx="6273346" cy="582609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B31166">
                  <a:lumMod val="60000"/>
                  <a:lumOff val="40000"/>
                </a:srgbClr>
              </a:buClr>
              <a:buSzPct val="80000"/>
              <a:buNone/>
              <a:tabLst/>
              <a:defRPr/>
            </a:pPr>
            <a:r>
              <a:rPr lang="en-US" dirty="0" smtClean="0">
                <a:solidFill>
                  <a:prstClr val="white"/>
                </a:solidFill>
                <a:latin typeface="Century Gothic" panose="020B0502020202020204"/>
              </a:rPr>
              <a:t>11. For which of these properties does lithium have a larger value than potassium?</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a. first ionization energy</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b. atomic radius</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c. electronegativity</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d. ionic radius</a:t>
            </a:r>
          </a:p>
          <a:p>
            <a:pPr marL="0" marR="0" lvl="0" indent="0" algn="l" defTabSz="457200" rtl="0" eaLnBrk="1" fontAlgn="auto" latinLnBrk="0" hangingPunct="1">
              <a:lnSpc>
                <a:spcPct val="100000"/>
              </a:lnSpc>
              <a:spcBef>
                <a:spcPts val="1000"/>
              </a:spcBef>
              <a:spcAft>
                <a:spcPts val="0"/>
              </a:spcAft>
              <a:buClr>
                <a:srgbClr val="B31166">
                  <a:lumMod val="60000"/>
                  <a:lumOff val="40000"/>
                </a:srgbClr>
              </a:buClr>
              <a:buSzPct val="80000"/>
              <a:buNone/>
              <a:tabLst/>
              <a:defRPr/>
            </a:pPr>
            <a:r>
              <a:rPr lang="en-US" dirty="0" smtClean="0">
                <a:solidFill>
                  <a:prstClr val="white"/>
                </a:solidFill>
                <a:latin typeface="Century Gothic" panose="020B0502020202020204"/>
              </a:rPr>
              <a:t>12. Give a reason for each of the following comparisons:</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a. Calcium has a smaller second ionization energy than does potassium.</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b. Lithium has a larger first ionization energy than does cesium.</a:t>
            </a:r>
          </a:p>
          <a:p>
            <a:pPr marL="0" marR="0" lvl="0" indent="0" algn="l" defTabSz="457200" rtl="0" eaLnBrk="1" fontAlgn="auto" latinLnBrk="0" hangingPunct="1">
              <a:lnSpc>
                <a:spcPct val="100000"/>
              </a:lnSpc>
              <a:spcBef>
                <a:spcPts val="1000"/>
              </a:spcBef>
              <a:spcAft>
                <a:spcPts val="0"/>
              </a:spcAft>
              <a:buClr>
                <a:srgbClr val="B31166">
                  <a:lumMod val="60000"/>
                  <a:lumOff val="40000"/>
                </a:srgbClr>
              </a:buClr>
              <a:buSzPct val="80000"/>
              <a:buNone/>
              <a:tabLst/>
              <a:defRPr/>
            </a:pPr>
            <a:r>
              <a:rPr lang="en-US" dirty="0" smtClean="0">
                <a:solidFill>
                  <a:prstClr val="white"/>
                </a:solidFill>
                <a:latin typeface="Century Gothic" panose="020B0502020202020204"/>
              </a:rPr>
              <a:t>c. Magnesium has a larger third ionization energy than does aluminum.</a:t>
            </a:r>
            <a:endParaRPr lang="en-US" dirty="0">
              <a:solidFill>
                <a:prstClr val="white"/>
              </a:solidFill>
              <a:latin typeface="Century Gothic" panose="020B0502020202020204"/>
            </a:endParaRPr>
          </a:p>
        </p:txBody>
      </p:sp>
      <p:cxnSp>
        <p:nvCxnSpPr>
          <p:cNvPr id="9" name="Straight Arrow Connector 8"/>
          <p:cNvCxnSpPr/>
          <p:nvPr/>
        </p:nvCxnSpPr>
        <p:spPr>
          <a:xfrm>
            <a:off x="3889829" y="1335691"/>
            <a:ext cx="24166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08012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15" y="-64839"/>
            <a:ext cx="2002746" cy="1400530"/>
          </a:xfrm>
        </p:spPr>
        <p:txBody>
          <a:bodyPr/>
          <a:lstStyle/>
          <a:p>
            <a:r>
              <a:rPr lang="en-US" dirty="0" smtClean="0"/>
              <a:t>HW6.4</a:t>
            </a:r>
            <a:endParaRPr lang="en-US" dirty="0"/>
          </a:p>
        </p:txBody>
      </p:sp>
      <p:sp>
        <p:nvSpPr>
          <p:cNvPr id="3" name="Content Placeholder 2"/>
          <p:cNvSpPr>
            <a:spLocks noGrp="1"/>
          </p:cNvSpPr>
          <p:nvPr>
            <p:ph idx="1"/>
          </p:nvPr>
        </p:nvSpPr>
        <p:spPr>
          <a:xfrm>
            <a:off x="166915" y="575613"/>
            <a:ext cx="1835831" cy="447168"/>
          </a:xfrm>
        </p:spPr>
        <p:txBody>
          <a:bodyPr/>
          <a:lstStyle/>
          <a:p>
            <a:pPr marL="0" indent="0">
              <a:buNone/>
            </a:pPr>
            <a:r>
              <a:rPr lang="en-US" dirty="0" smtClean="0"/>
              <a:t>Test Review</a:t>
            </a:r>
            <a:endParaRPr lang="en-US" dirty="0"/>
          </a:p>
        </p:txBody>
      </p:sp>
      <p:sp>
        <p:nvSpPr>
          <p:cNvPr id="5" name="Content Placeholder 2"/>
          <p:cNvSpPr txBox="1">
            <a:spLocks/>
          </p:cNvSpPr>
          <p:nvPr/>
        </p:nvSpPr>
        <p:spPr>
          <a:xfrm>
            <a:off x="2002746" y="0"/>
            <a:ext cx="4579031" cy="12708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dirty="0" smtClean="0"/>
              <a:t>Assigned: Friday, Oct. 27</a:t>
            </a:r>
            <a:br>
              <a:rPr lang="en-US" dirty="0" smtClean="0"/>
            </a:br>
            <a:r>
              <a:rPr lang="en-US" dirty="0" smtClean="0"/>
              <a:t>Due: Tuesday, Oct. 31</a:t>
            </a:r>
            <a:br>
              <a:rPr lang="en-US" dirty="0" smtClean="0"/>
            </a:br>
            <a:r>
              <a:rPr lang="en-US" dirty="0" smtClean="0"/>
              <a:t>DUE ON SEPARATE SHEET OF PAPER</a:t>
            </a:r>
            <a:endParaRPr lang="en-US" dirty="0"/>
          </a:p>
        </p:txBody>
      </p:sp>
      <p:sp>
        <p:nvSpPr>
          <p:cNvPr id="7" name="Content Placeholder 2"/>
          <p:cNvSpPr txBox="1">
            <a:spLocks/>
          </p:cNvSpPr>
          <p:nvPr/>
        </p:nvSpPr>
        <p:spPr>
          <a:xfrm>
            <a:off x="166916" y="1081314"/>
            <a:ext cx="12075884" cy="64424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B31166">
                  <a:lumMod val="60000"/>
                  <a:lumOff val="40000"/>
                </a:srgbClr>
              </a:buClr>
              <a:buSzPct val="80000"/>
              <a:buNone/>
              <a:tabLst/>
              <a:defRPr/>
            </a:pPr>
            <a:r>
              <a:rPr lang="en-US" dirty="0" smtClean="0">
                <a:solidFill>
                  <a:prstClr val="white"/>
                </a:solidFill>
                <a:latin typeface="Century Gothic" panose="020B0502020202020204"/>
              </a:rPr>
              <a:t>13. Why does it take more energy to remove a 4s electron from zinc than from calcium?</a:t>
            </a:r>
          </a:p>
          <a:p>
            <a:pPr marL="0" marR="0" lvl="0" indent="0" algn="l" defTabSz="457200" rtl="0" eaLnBrk="1" fontAlgn="auto" latinLnBrk="0" hangingPunct="1">
              <a:lnSpc>
                <a:spcPct val="100000"/>
              </a:lnSpc>
              <a:spcBef>
                <a:spcPts val="1000"/>
              </a:spcBef>
              <a:spcAft>
                <a:spcPts val="0"/>
              </a:spcAft>
              <a:buClr>
                <a:srgbClr val="B31166">
                  <a:lumMod val="60000"/>
                  <a:lumOff val="40000"/>
                </a:srgbClr>
              </a:buClr>
              <a:buSzPct val="80000"/>
              <a:buNone/>
              <a:tabLst/>
              <a:defRPr/>
            </a:pPr>
            <a:r>
              <a:rPr lang="en-US" dirty="0" smtClean="0">
                <a:solidFill>
                  <a:prstClr val="white"/>
                </a:solidFill>
                <a:latin typeface="Century Gothic" panose="020B0502020202020204"/>
              </a:rPr>
              <a:t>14. The following spheres represent Ca, Ca2+ and Mg2+. Which one is which? </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Explain your reasoning.</a:t>
            </a:r>
          </a:p>
          <a:p>
            <a:pPr marL="0" marR="0" lvl="0" indent="0" algn="l" defTabSz="457200" rtl="0" eaLnBrk="1" fontAlgn="auto" latinLnBrk="0" hangingPunct="1">
              <a:lnSpc>
                <a:spcPct val="100000"/>
              </a:lnSpc>
              <a:spcBef>
                <a:spcPts val="1000"/>
              </a:spcBef>
              <a:spcAft>
                <a:spcPts val="0"/>
              </a:spcAft>
              <a:buClr>
                <a:srgbClr val="B31166">
                  <a:lumMod val="60000"/>
                  <a:lumOff val="40000"/>
                </a:srgbClr>
              </a:buClr>
              <a:buSzPct val="80000"/>
              <a:buNone/>
              <a:tabLst/>
              <a:defRPr/>
            </a:pPr>
            <a:r>
              <a:rPr lang="en-US" dirty="0" smtClean="0">
                <a:solidFill>
                  <a:prstClr val="white"/>
                </a:solidFill>
                <a:latin typeface="Century Gothic" panose="020B0502020202020204"/>
              </a:rPr>
              <a:t>15. Identify each property below as more characteristic of a metal or a nonmetal.</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     a. a gas at room temperature.		b. brittle		c. malleable		</a:t>
            </a:r>
            <a:br>
              <a:rPr lang="en-US" dirty="0" smtClean="0">
                <a:solidFill>
                  <a:prstClr val="white"/>
                </a:solidFill>
                <a:latin typeface="Century Gothic" panose="020B0502020202020204"/>
              </a:rPr>
            </a:br>
            <a:r>
              <a:rPr lang="en-US" dirty="0" smtClean="0">
                <a:solidFill>
                  <a:prstClr val="white"/>
                </a:solidFill>
                <a:latin typeface="Century Gothic" panose="020B0502020202020204"/>
              </a:rPr>
              <a:t>					d. poor conductor of electricity		e. shiny</a:t>
            </a:r>
          </a:p>
          <a:p>
            <a:pPr marL="0" marR="0" lvl="0" indent="0" algn="l" defTabSz="457200" rtl="0" eaLnBrk="1" fontAlgn="auto" latinLnBrk="0" hangingPunct="1">
              <a:lnSpc>
                <a:spcPct val="100000"/>
              </a:lnSpc>
              <a:spcBef>
                <a:spcPts val="1000"/>
              </a:spcBef>
              <a:spcAft>
                <a:spcPts val="0"/>
              </a:spcAft>
              <a:buClr>
                <a:srgbClr val="B31166">
                  <a:lumMod val="60000"/>
                  <a:lumOff val="40000"/>
                </a:srgbClr>
              </a:buClr>
              <a:buSzPct val="80000"/>
              <a:buNone/>
              <a:tabLst/>
              <a:defRPr/>
            </a:pPr>
            <a:r>
              <a:rPr lang="en-US" dirty="0" smtClean="0">
                <a:solidFill>
                  <a:prstClr val="white"/>
                </a:solidFill>
                <a:latin typeface="Century Gothic" panose="020B0502020202020204"/>
              </a:rPr>
              <a:t>16. Which noble gas does not have eight electrons in its highest energy level?</a:t>
            </a:r>
          </a:p>
          <a:p>
            <a:pPr marL="0" marR="0" lvl="0" indent="0" algn="l" defTabSz="457200" rtl="0" eaLnBrk="1" fontAlgn="auto" latinLnBrk="0" hangingPunct="1">
              <a:lnSpc>
                <a:spcPct val="100000"/>
              </a:lnSpc>
              <a:spcBef>
                <a:spcPts val="1000"/>
              </a:spcBef>
              <a:spcAft>
                <a:spcPts val="0"/>
              </a:spcAft>
              <a:buClr>
                <a:srgbClr val="B31166">
                  <a:lumMod val="60000"/>
                  <a:lumOff val="40000"/>
                </a:srgbClr>
              </a:buClr>
              <a:buSzPct val="80000"/>
              <a:buNone/>
              <a:tabLst/>
              <a:defRPr/>
            </a:pPr>
            <a:r>
              <a:rPr lang="en-US" dirty="0" smtClean="0">
                <a:solidFill>
                  <a:prstClr val="white"/>
                </a:solidFill>
                <a:latin typeface="Century Gothic" panose="020B0502020202020204"/>
              </a:rPr>
              <a:t>17. Which of the following are symbols for representative elements: Na, Mg, Fe, Ni, Cl?</a:t>
            </a:r>
          </a:p>
          <a:p>
            <a:pPr marL="0" marR="0" lvl="0" indent="0" algn="l" defTabSz="457200" rtl="0" eaLnBrk="1" fontAlgn="auto" latinLnBrk="0" hangingPunct="1">
              <a:lnSpc>
                <a:spcPct val="100000"/>
              </a:lnSpc>
              <a:spcBef>
                <a:spcPts val="1000"/>
              </a:spcBef>
              <a:spcAft>
                <a:spcPts val="0"/>
              </a:spcAft>
              <a:buClr>
                <a:srgbClr val="B31166">
                  <a:lumMod val="60000"/>
                  <a:lumOff val="40000"/>
                </a:srgbClr>
              </a:buClr>
              <a:buSzPct val="80000"/>
              <a:buNone/>
              <a:tabLst/>
              <a:defRPr/>
            </a:pPr>
            <a:r>
              <a:rPr lang="en-US" dirty="0" smtClean="0">
                <a:solidFill>
                  <a:prstClr val="white"/>
                </a:solidFill>
                <a:latin typeface="Century Gothic" panose="020B0502020202020204"/>
              </a:rPr>
              <a:t>18. In which pair of elements are the chemical properties of the elements most similar? Explain your reasoning.</a:t>
            </a:r>
            <a:br>
              <a:rPr lang="en-US" dirty="0" smtClean="0">
                <a:solidFill>
                  <a:prstClr val="white"/>
                </a:solidFill>
                <a:latin typeface="Century Gothic" panose="020B0502020202020204"/>
              </a:rPr>
            </a:br>
            <a:r>
              <a:rPr lang="en-US" dirty="0">
                <a:solidFill>
                  <a:prstClr val="white"/>
                </a:solidFill>
                <a:latin typeface="Century Gothic" panose="020B0502020202020204"/>
              </a:rPr>
              <a:t> </a:t>
            </a:r>
            <a:r>
              <a:rPr lang="en-US" dirty="0" smtClean="0">
                <a:solidFill>
                  <a:prstClr val="white"/>
                </a:solidFill>
                <a:latin typeface="Century Gothic" panose="020B0502020202020204"/>
              </a:rPr>
              <a:t>   a. sodium and chlorine		b. nitrogen and phosphorus		c. boron and oxygen</a:t>
            </a:r>
          </a:p>
          <a:p>
            <a:pPr marL="0" marR="0" lvl="0" indent="0" algn="l" defTabSz="457200" rtl="0" eaLnBrk="1" fontAlgn="auto" latinLnBrk="0" hangingPunct="1">
              <a:lnSpc>
                <a:spcPct val="100000"/>
              </a:lnSpc>
              <a:spcBef>
                <a:spcPts val="1000"/>
              </a:spcBef>
              <a:spcAft>
                <a:spcPts val="0"/>
              </a:spcAft>
              <a:buClr>
                <a:srgbClr val="B31166">
                  <a:lumMod val="60000"/>
                  <a:lumOff val="40000"/>
                </a:srgbClr>
              </a:buClr>
              <a:buSzPct val="80000"/>
              <a:buNone/>
              <a:tabLst/>
              <a:defRPr/>
            </a:pPr>
            <a:r>
              <a:rPr lang="en-US" dirty="0" smtClean="0">
                <a:solidFill>
                  <a:prstClr val="white"/>
                </a:solidFill>
                <a:latin typeface="Century Gothic" panose="020B0502020202020204"/>
              </a:rPr>
              <a:t>19. Would you expect metals or nonmetals in the same period to have higher ionization energies? Give a reason for your answer.</a:t>
            </a:r>
          </a:p>
          <a:p>
            <a:pPr marL="0" marR="0" lvl="0" indent="0" algn="l" defTabSz="457200" rtl="0" eaLnBrk="1" fontAlgn="auto" latinLnBrk="0" hangingPunct="1">
              <a:lnSpc>
                <a:spcPct val="100000"/>
              </a:lnSpc>
              <a:spcBef>
                <a:spcPts val="1000"/>
              </a:spcBef>
              <a:spcAft>
                <a:spcPts val="0"/>
              </a:spcAft>
              <a:buClr>
                <a:srgbClr val="B31166">
                  <a:lumMod val="60000"/>
                  <a:lumOff val="40000"/>
                </a:srgbClr>
              </a:buClr>
              <a:buSzPct val="80000"/>
              <a:buNone/>
              <a:tabLst/>
              <a:defRPr/>
            </a:pPr>
            <a:r>
              <a:rPr lang="en-US" dirty="0" smtClean="0">
                <a:solidFill>
                  <a:prstClr val="white"/>
                </a:solidFill>
                <a:latin typeface="Century Gothic" panose="020B0502020202020204"/>
              </a:rPr>
              <a:t>20. Locate each of the following elements in the periodic table and decide whether its atoms are likely to form anions or cations.</a:t>
            </a:r>
            <a:br>
              <a:rPr lang="en-US" dirty="0" smtClean="0">
                <a:solidFill>
                  <a:prstClr val="white"/>
                </a:solidFill>
                <a:latin typeface="Century Gothic" panose="020B0502020202020204"/>
              </a:rPr>
            </a:br>
            <a:r>
              <a:rPr lang="en-US" dirty="0">
                <a:solidFill>
                  <a:prstClr val="white"/>
                </a:solidFill>
                <a:latin typeface="Century Gothic" panose="020B0502020202020204"/>
              </a:rPr>
              <a:t> </a:t>
            </a:r>
            <a:r>
              <a:rPr lang="en-US" dirty="0" smtClean="0">
                <a:solidFill>
                  <a:prstClr val="white"/>
                </a:solidFill>
                <a:latin typeface="Century Gothic" panose="020B0502020202020204"/>
              </a:rPr>
              <a:t>   a. sodium		b. fluorine		c. calcium		d. potassium		e. iodine	f. beryllium</a:t>
            </a:r>
          </a:p>
        </p:txBody>
      </p:sp>
      <p:pic>
        <p:nvPicPr>
          <p:cNvPr id="10" name="Picture 9"/>
          <p:cNvPicPr>
            <a:picLocks noChangeAspect="1"/>
          </p:cNvPicPr>
          <p:nvPr/>
        </p:nvPicPr>
        <p:blipFill rotWithShape="1">
          <a:blip r:embed="rId2"/>
          <a:srcRect l="67273" t="15152" b="63636"/>
          <a:stretch/>
        </p:blipFill>
        <p:spPr>
          <a:xfrm>
            <a:off x="9993086" y="1457945"/>
            <a:ext cx="1714005" cy="833197"/>
          </a:xfrm>
          <a:prstGeom prst="rect">
            <a:avLst/>
          </a:prstGeom>
        </p:spPr>
      </p:pic>
    </p:spTree>
    <p:extLst>
      <p:ext uri="{BB962C8B-B14F-4D97-AF65-F5344CB8AC3E}">
        <p14:creationId xmlns:p14="http://schemas.microsoft.com/office/powerpoint/2010/main" val="4265860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983" y="39021"/>
            <a:ext cx="9404723" cy="1400530"/>
          </a:xfrm>
        </p:spPr>
        <p:txBody>
          <a:bodyPr/>
          <a:lstStyle/>
          <a:p>
            <a:r>
              <a:rPr lang="en-US" dirty="0" smtClean="0"/>
              <a:t>Groups and Periods</a:t>
            </a:r>
            <a:endParaRPr lang="en-US" dirty="0"/>
          </a:p>
        </p:txBody>
      </p:sp>
      <p:sp>
        <p:nvSpPr>
          <p:cNvPr id="3" name="Content Placeholder 2"/>
          <p:cNvSpPr>
            <a:spLocks noGrp="1"/>
          </p:cNvSpPr>
          <p:nvPr>
            <p:ph idx="1"/>
          </p:nvPr>
        </p:nvSpPr>
        <p:spPr>
          <a:xfrm>
            <a:off x="401696" y="1861482"/>
            <a:ext cx="11587145" cy="1130777"/>
          </a:xfrm>
        </p:spPr>
        <p:txBody>
          <a:bodyPr/>
          <a:lstStyle/>
          <a:p>
            <a:r>
              <a:rPr lang="en-US" dirty="0" smtClean="0"/>
              <a:t>The arrangement of the elements into periods has an important consequence. Elements that have similar chemical and physical properties end up in the same column (groups or families) in the periodic table.</a:t>
            </a:r>
            <a:endParaRPr lang="en-US" dirty="0"/>
          </a:p>
        </p:txBody>
      </p:sp>
      <p:pic>
        <p:nvPicPr>
          <p:cNvPr id="4" name="Picture 3"/>
          <p:cNvPicPr>
            <a:picLocks noChangeAspect="1"/>
          </p:cNvPicPr>
          <p:nvPr/>
        </p:nvPicPr>
        <p:blipFill>
          <a:blip r:embed="rId2"/>
          <a:stretch>
            <a:fillRect/>
          </a:stretch>
        </p:blipFill>
        <p:spPr>
          <a:xfrm>
            <a:off x="4551930" y="2960612"/>
            <a:ext cx="3286676" cy="1476121"/>
          </a:xfrm>
          <a:prstGeom prst="rect">
            <a:avLst/>
          </a:prstGeom>
        </p:spPr>
      </p:pic>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41" y="3062394"/>
            <a:ext cx="3245545" cy="148042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01696" y="851140"/>
            <a:ext cx="10611361" cy="11305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t>Periodic Law: When elements are arranged in order of increasing atomic number, there is a periodic repetition of their physical and chemical properties. </a:t>
            </a:r>
          </a:p>
        </p:txBody>
      </p:sp>
      <p:sp>
        <p:nvSpPr>
          <p:cNvPr id="7" name="Content Placeholder 2"/>
          <p:cNvSpPr txBox="1">
            <a:spLocks/>
          </p:cNvSpPr>
          <p:nvPr/>
        </p:nvSpPr>
        <p:spPr>
          <a:xfrm>
            <a:off x="8025816" y="2779759"/>
            <a:ext cx="3473181" cy="162532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solidFill>
                  <a:srgbClr val="FFC000"/>
                </a:solidFill>
              </a:rPr>
              <a:t>Elements in the same group will have very similar properties to other elements in that group.</a:t>
            </a:r>
            <a:endParaRPr lang="en-US" dirty="0">
              <a:solidFill>
                <a:srgbClr val="FFC000"/>
              </a:solidFill>
            </a:endParaRPr>
          </a:p>
        </p:txBody>
      </p:sp>
      <p:sp>
        <p:nvSpPr>
          <p:cNvPr id="8" name="Content Placeholder 2"/>
          <p:cNvSpPr txBox="1">
            <a:spLocks/>
          </p:cNvSpPr>
          <p:nvPr/>
        </p:nvSpPr>
        <p:spPr>
          <a:xfrm>
            <a:off x="6720435" y="4414020"/>
            <a:ext cx="4649177" cy="8478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smtClean="0"/>
              <a:t>Each group is numbered 1-18</a:t>
            </a:r>
            <a:endParaRPr lang="en-US" dirty="0"/>
          </a:p>
        </p:txBody>
      </p:sp>
      <p:pic>
        <p:nvPicPr>
          <p:cNvPr id="5" name="Picture 4"/>
          <p:cNvPicPr>
            <a:picLocks noChangeAspect="1"/>
          </p:cNvPicPr>
          <p:nvPr/>
        </p:nvPicPr>
        <p:blipFill>
          <a:blip r:embed="rId4"/>
          <a:stretch>
            <a:fillRect/>
          </a:stretch>
        </p:blipFill>
        <p:spPr>
          <a:xfrm>
            <a:off x="2955745" y="4693762"/>
            <a:ext cx="3718685" cy="2192092"/>
          </a:xfrm>
          <a:prstGeom prst="rect">
            <a:avLst/>
          </a:prstGeom>
        </p:spPr>
      </p:pic>
      <p:sp>
        <p:nvSpPr>
          <p:cNvPr id="10" name="Rectangle 3"/>
          <p:cNvSpPr txBox="1">
            <a:spLocks noChangeArrowheads="1"/>
          </p:cNvSpPr>
          <p:nvPr/>
        </p:nvSpPr>
        <p:spPr>
          <a:xfrm>
            <a:off x="224151" y="4745490"/>
            <a:ext cx="2887109" cy="1937692"/>
          </a:xfrm>
          <a:prstGeom prst="rect">
            <a:avLst/>
          </a:prstGeom>
          <a:no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a:lnSpc>
                <a:spcPct val="70000"/>
              </a:lnSpc>
              <a:buClr>
                <a:srgbClr val="FF66FF"/>
              </a:buClr>
            </a:pPr>
            <a:r>
              <a:rPr lang="en-US" altLang="en-US" sz="2400" b="1" dirty="0" smtClean="0">
                <a:solidFill>
                  <a:schemeClr val="accent6"/>
                </a:solidFill>
              </a:rPr>
              <a:t>Representative Elements</a:t>
            </a:r>
          </a:p>
          <a:p>
            <a:pPr>
              <a:lnSpc>
                <a:spcPct val="70000"/>
              </a:lnSpc>
              <a:buClr>
                <a:srgbClr val="FFFF00"/>
              </a:buClr>
            </a:pPr>
            <a:r>
              <a:rPr lang="en-US" altLang="en-US" sz="2400" b="1" dirty="0" smtClean="0">
                <a:solidFill>
                  <a:srgbClr val="FFFF00"/>
                </a:solidFill>
              </a:rPr>
              <a:t>Transition Metals</a:t>
            </a:r>
          </a:p>
          <a:p>
            <a:pPr>
              <a:lnSpc>
                <a:spcPct val="70000"/>
              </a:lnSpc>
              <a:buClr>
                <a:srgbClr val="66FF66"/>
              </a:buClr>
            </a:pPr>
            <a:r>
              <a:rPr lang="en-US" altLang="en-US" sz="2400" b="1" dirty="0" smtClean="0">
                <a:solidFill>
                  <a:srgbClr val="7BE937"/>
                </a:solidFill>
              </a:rPr>
              <a:t>Inner Transition Metals</a:t>
            </a:r>
          </a:p>
        </p:txBody>
      </p:sp>
      <p:sp>
        <p:nvSpPr>
          <p:cNvPr id="11" name="Content Placeholder 2"/>
          <p:cNvSpPr txBox="1">
            <a:spLocks/>
          </p:cNvSpPr>
          <p:nvPr/>
        </p:nvSpPr>
        <p:spPr>
          <a:xfrm>
            <a:off x="6723685" y="4745490"/>
            <a:ext cx="5416817" cy="876379"/>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smtClean="0"/>
              <a:t>Elements in groups 1,2 and 13 thru 18 are known as representative elements or main group elements.</a:t>
            </a:r>
            <a:endParaRPr lang="en-US" dirty="0"/>
          </a:p>
        </p:txBody>
      </p:sp>
      <p:sp>
        <p:nvSpPr>
          <p:cNvPr id="12" name="Content Placeholder 2"/>
          <p:cNvSpPr txBox="1">
            <a:spLocks/>
          </p:cNvSpPr>
          <p:nvPr/>
        </p:nvSpPr>
        <p:spPr>
          <a:xfrm>
            <a:off x="6720435" y="5570650"/>
            <a:ext cx="5523323" cy="87637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smtClean="0"/>
              <a:t>Elements in groups 3 thru 12 are known as transition elements.</a:t>
            </a:r>
            <a:endParaRPr lang="en-US" dirty="0"/>
          </a:p>
        </p:txBody>
      </p:sp>
      <p:sp>
        <p:nvSpPr>
          <p:cNvPr id="13" name="Content Placeholder 2"/>
          <p:cNvSpPr txBox="1">
            <a:spLocks/>
          </p:cNvSpPr>
          <p:nvPr/>
        </p:nvSpPr>
        <p:spPr>
          <a:xfrm>
            <a:off x="6729874" y="6189964"/>
            <a:ext cx="5404437" cy="87637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smtClean="0"/>
              <a:t>Inner transition elements are comprised of the lanthanide and actinide series.</a:t>
            </a:r>
            <a:endParaRPr lang="en-US" dirty="0"/>
          </a:p>
        </p:txBody>
      </p:sp>
    </p:spTree>
    <p:extLst>
      <p:ext uri="{BB962C8B-B14F-4D97-AF65-F5344CB8AC3E}">
        <p14:creationId xmlns:p14="http://schemas.microsoft.com/office/powerpoint/2010/main" val="396292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fad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
                                            <p:txEl>
                                              <p:pRg st="1" end="1"/>
                                            </p:txEl>
                                          </p:spTgt>
                                        </p:tgtEl>
                                        <p:attrNameLst>
                                          <p:attrName>style.visibility</p:attrName>
                                        </p:attrNameLst>
                                      </p:cBhvr>
                                      <p:to>
                                        <p:strVal val="visible"/>
                                      </p:to>
                                    </p:set>
                                    <p:animEffect transition="in" filter="fade">
                                      <p:cBhvr>
                                        <p:cTn id="62" dur="500"/>
                                        <p:tgtEl>
                                          <p:spTgt spid="10">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
                                            <p:txEl>
                                              <p:pRg st="2" end="2"/>
                                            </p:txEl>
                                          </p:spTgt>
                                        </p:tgtEl>
                                        <p:attrNameLst>
                                          <p:attrName>style.visibility</p:attrName>
                                        </p:attrNameLst>
                                      </p:cBhvr>
                                      <p:to>
                                        <p:strVal val="visible"/>
                                      </p:to>
                                    </p:set>
                                    <p:animEffect transition="in" filter="fade">
                                      <p:cBhvr>
                                        <p:cTn id="6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30" y="3819373"/>
            <a:ext cx="3371705" cy="905028"/>
          </a:xfrm>
        </p:spPr>
        <p:txBody>
          <a:bodyPr/>
          <a:lstStyle/>
          <a:p>
            <a:r>
              <a:rPr lang="en-US" dirty="0" smtClean="0">
                <a:solidFill>
                  <a:srgbClr val="FFC000"/>
                </a:solidFill>
              </a:rPr>
              <a:t>Nonmetals</a:t>
            </a:r>
            <a:endParaRPr lang="en-US" dirty="0">
              <a:solidFill>
                <a:srgbClr val="FFC000"/>
              </a:solidFill>
            </a:endParaRPr>
          </a:p>
        </p:txBody>
      </p:sp>
      <p:sp>
        <p:nvSpPr>
          <p:cNvPr id="3" name="Content Placeholder 2"/>
          <p:cNvSpPr>
            <a:spLocks noGrp="1"/>
          </p:cNvSpPr>
          <p:nvPr>
            <p:ph idx="1"/>
          </p:nvPr>
        </p:nvSpPr>
        <p:spPr>
          <a:xfrm>
            <a:off x="-58027" y="785837"/>
            <a:ext cx="4523508" cy="2914953"/>
          </a:xfrm>
        </p:spPr>
        <p:txBody>
          <a:bodyPr/>
          <a:lstStyle/>
          <a:p>
            <a:r>
              <a:rPr lang="en-US" dirty="0" smtClean="0">
                <a:solidFill>
                  <a:schemeClr val="tx1">
                    <a:lumMod val="85000"/>
                  </a:schemeClr>
                </a:solidFill>
              </a:rPr>
              <a:t>Metals are </a:t>
            </a:r>
            <a:r>
              <a:rPr lang="en-US" dirty="0" err="1" smtClean="0">
                <a:solidFill>
                  <a:schemeClr val="tx1">
                    <a:lumMod val="85000"/>
                  </a:schemeClr>
                </a:solidFill>
              </a:rPr>
              <a:t>genrally</a:t>
            </a:r>
            <a:r>
              <a:rPr lang="en-US" dirty="0" smtClean="0">
                <a:solidFill>
                  <a:schemeClr val="tx1">
                    <a:lumMod val="85000"/>
                  </a:schemeClr>
                </a:solidFill>
              </a:rPr>
              <a:t>:</a:t>
            </a:r>
          </a:p>
          <a:p>
            <a:pPr lvl="1"/>
            <a:r>
              <a:rPr lang="en-US" dirty="0" smtClean="0">
                <a:solidFill>
                  <a:schemeClr val="tx1">
                    <a:lumMod val="85000"/>
                  </a:schemeClr>
                </a:solidFill>
              </a:rPr>
              <a:t>Shiny</a:t>
            </a:r>
          </a:p>
          <a:p>
            <a:pPr lvl="1"/>
            <a:r>
              <a:rPr lang="en-US" dirty="0" smtClean="0">
                <a:solidFill>
                  <a:schemeClr val="tx1">
                    <a:lumMod val="85000"/>
                  </a:schemeClr>
                </a:solidFill>
              </a:rPr>
              <a:t>Solids at room temperature</a:t>
            </a:r>
          </a:p>
          <a:p>
            <a:pPr lvl="1"/>
            <a:r>
              <a:rPr lang="en-US" dirty="0" smtClean="0">
                <a:solidFill>
                  <a:schemeClr val="tx1">
                    <a:lumMod val="85000"/>
                  </a:schemeClr>
                </a:solidFill>
              </a:rPr>
              <a:t>Good conductors of electricity</a:t>
            </a:r>
          </a:p>
          <a:p>
            <a:pPr lvl="1"/>
            <a:r>
              <a:rPr lang="en-US" dirty="0" smtClean="0">
                <a:solidFill>
                  <a:schemeClr val="tx1">
                    <a:lumMod val="85000"/>
                  </a:schemeClr>
                </a:solidFill>
              </a:rPr>
              <a:t>Most are malleable and ductile, meaning they can be pounded into thin sheets and drawn into wires respectively.</a:t>
            </a:r>
          </a:p>
          <a:p>
            <a:pPr lvl="1"/>
            <a:endParaRPr lang="en-US" dirty="0"/>
          </a:p>
        </p:txBody>
      </p:sp>
      <p:pic>
        <p:nvPicPr>
          <p:cNvPr id="2050" name="Picture 2" descr="Image result for metals on the 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3136" y="-64798"/>
            <a:ext cx="7788863" cy="4089544"/>
          </a:xfrm>
          <a:prstGeom prst="rect">
            <a:avLst/>
          </a:prstGeom>
          <a:solidFill>
            <a:schemeClr val="tx1"/>
          </a:solidFill>
        </p:spPr>
      </p:pic>
      <p:sp>
        <p:nvSpPr>
          <p:cNvPr id="6" name="Title 1"/>
          <p:cNvSpPr txBox="1">
            <a:spLocks/>
          </p:cNvSpPr>
          <p:nvPr/>
        </p:nvSpPr>
        <p:spPr>
          <a:xfrm>
            <a:off x="292820" y="85572"/>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lumMod val="85000"/>
                  </a:schemeClr>
                </a:solidFill>
              </a:rPr>
              <a:t>Metals</a:t>
            </a:r>
            <a:endParaRPr lang="en-US" dirty="0">
              <a:solidFill>
                <a:schemeClr val="tx1">
                  <a:lumMod val="85000"/>
                </a:schemeClr>
              </a:solidFill>
            </a:endParaRPr>
          </a:p>
        </p:txBody>
      </p:sp>
      <p:sp>
        <p:nvSpPr>
          <p:cNvPr id="7" name="Content Placeholder 2"/>
          <p:cNvSpPr txBox="1">
            <a:spLocks/>
          </p:cNvSpPr>
          <p:nvPr/>
        </p:nvSpPr>
        <p:spPr>
          <a:xfrm>
            <a:off x="0" y="4577301"/>
            <a:ext cx="5629998" cy="221142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smtClean="0">
                <a:solidFill>
                  <a:srgbClr val="FFC000"/>
                </a:solidFill>
              </a:rPr>
              <a:t>Nonmetals are generally:</a:t>
            </a:r>
          </a:p>
          <a:p>
            <a:pPr lvl="1"/>
            <a:r>
              <a:rPr lang="en-US" dirty="0" smtClean="0">
                <a:solidFill>
                  <a:srgbClr val="FFC000"/>
                </a:solidFill>
              </a:rPr>
              <a:t>Gasses or brittle, dull-looking solids</a:t>
            </a:r>
          </a:p>
          <a:p>
            <a:pPr lvl="1"/>
            <a:r>
              <a:rPr lang="en-US" dirty="0" smtClean="0">
                <a:solidFill>
                  <a:srgbClr val="FFC000"/>
                </a:solidFill>
              </a:rPr>
              <a:t>Poor conductors of heat and electricity</a:t>
            </a:r>
          </a:p>
          <a:p>
            <a:pPr lvl="1"/>
            <a:r>
              <a:rPr lang="en-US" dirty="0" smtClean="0">
                <a:solidFill>
                  <a:srgbClr val="FFC000"/>
                </a:solidFill>
              </a:rPr>
              <a:t>Bromine is the only nonmetal liquid at room temperature</a:t>
            </a:r>
          </a:p>
          <a:p>
            <a:pPr lvl="1"/>
            <a:endParaRPr lang="en-US" dirty="0"/>
          </a:p>
        </p:txBody>
      </p:sp>
      <p:sp>
        <p:nvSpPr>
          <p:cNvPr id="8" name="Title 1"/>
          <p:cNvSpPr txBox="1">
            <a:spLocks/>
          </p:cNvSpPr>
          <p:nvPr/>
        </p:nvSpPr>
        <p:spPr>
          <a:xfrm>
            <a:off x="6146366" y="4024746"/>
            <a:ext cx="3371705" cy="905028"/>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bg2">
                    <a:lumMod val="40000"/>
                    <a:lumOff val="60000"/>
                  </a:schemeClr>
                </a:solidFill>
              </a:rPr>
              <a:t>Metalloids</a:t>
            </a:r>
            <a:endParaRPr lang="en-US" dirty="0">
              <a:solidFill>
                <a:schemeClr val="bg2">
                  <a:lumMod val="40000"/>
                  <a:lumOff val="60000"/>
                </a:schemeClr>
              </a:solidFill>
            </a:endParaRPr>
          </a:p>
        </p:txBody>
      </p:sp>
      <p:sp>
        <p:nvSpPr>
          <p:cNvPr id="9" name="Content Placeholder 2"/>
          <p:cNvSpPr txBox="1">
            <a:spLocks/>
          </p:cNvSpPr>
          <p:nvPr/>
        </p:nvSpPr>
        <p:spPr>
          <a:xfrm>
            <a:off x="6047508" y="4682838"/>
            <a:ext cx="5791202" cy="221142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smtClean="0">
                <a:solidFill>
                  <a:schemeClr val="accent4">
                    <a:lumMod val="40000"/>
                    <a:lumOff val="60000"/>
                  </a:schemeClr>
                </a:solidFill>
              </a:rPr>
              <a:t>Metalloids have chemical and physical properties of both metals and nonmetals.</a:t>
            </a:r>
          </a:p>
          <a:p>
            <a:pPr lvl="1"/>
            <a:r>
              <a:rPr lang="en-US" dirty="0" smtClean="0">
                <a:solidFill>
                  <a:schemeClr val="accent4">
                    <a:lumMod val="40000"/>
                    <a:lumOff val="60000"/>
                  </a:schemeClr>
                </a:solidFill>
              </a:rPr>
              <a:t>Silicon and germanium are two important metalloids used extensively in computer chips and solar cells.</a:t>
            </a:r>
          </a:p>
          <a:p>
            <a:pPr lvl="1"/>
            <a:endParaRPr lang="en-US" dirty="0"/>
          </a:p>
        </p:txBody>
      </p:sp>
    </p:spTree>
    <p:extLst>
      <p:ext uri="{BB962C8B-B14F-4D97-AF65-F5344CB8AC3E}">
        <p14:creationId xmlns:p14="http://schemas.microsoft.com/office/powerpoint/2010/main" val="374555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fade">
                                      <p:cBhvr>
                                        <p:cTn id="47" dur="500"/>
                                        <p:tgtEl>
                                          <p:spTgt spid="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Effect transition="in" filter="fade">
                                      <p:cBhvr>
                                        <p:cTn id="52" dur="500"/>
                                        <p:tgtEl>
                                          <p:spTgt spid="7">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Effect transition="in" filter="fade">
                                      <p:cBhvr>
                                        <p:cTn id="57" dur="500"/>
                                        <p:tgtEl>
                                          <p:spTgt spid="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
                                            <p:txEl>
                                              <p:pRg st="0" end="0"/>
                                            </p:txEl>
                                          </p:spTgt>
                                        </p:tgtEl>
                                        <p:attrNameLst>
                                          <p:attrName>style.visibility</p:attrName>
                                        </p:attrNameLst>
                                      </p:cBhvr>
                                      <p:to>
                                        <p:strVal val="visible"/>
                                      </p:to>
                                    </p:set>
                                    <p:animEffect transition="in" filter="fade">
                                      <p:cBhvr>
                                        <p:cTn id="62" dur="500"/>
                                        <p:tgtEl>
                                          <p:spTgt spid="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
                                            <p:txEl>
                                              <p:pRg st="1" end="1"/>
                                            </p:txEl>
                                          </p:spTgt>
                                        </p:tgtEl>
                                        <p:attrNameLst>
                                          <p:attrName>style.visibility</p:attrName>
                                        </p:attrNameLst>
                                      </p:cBhvr>
                                      <p:to>
                                        <p:strVal val="visible"/>
                                      </p:to>
                                    </p:set>
                                    <p:animEffect transition="in" filter="fade">
                                      <p:cBhvr>
                                        <p:cTn id="6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 Families</a:t>
            </a:r>
            <a:endParaRPr lang="en-US" dirty="0"/>
          </a:p>
        </p:txBody>
      </p:sp>
      <p:sp>
        <p:nvSpPr>
          <p:cNvPr id="3" name="Content Placeholder 2"/>
          <p:cNvSpPr>
            <a:spLocks noGrp="1"/>
          </p:cNvSpPr>
          <p:nvPr>
            <p:ph idx="1"/>
          </p:nvPr>
        </p:nvSpPr>
        <p:spPr>
          <a:xfrm>
            <a:off x="646111" y="1152983"/>
            <a:ext cx="8946541" cy="2116690"/>
          </a:xfrm>
        </p:spPr>
        <p:txBody>
          <a:bodyPr>
            <a:normAutofit/>
          </a:bodyPr>
          <a:lstStyle/>
          <a:p>
            <a:r>
              <a:rPr lang="en-US" dirty="0" smtClean="0"/>
              <a:t>Alkali Metals (Group 1, except hydrogen) (s</a:t>
            </a:r>
            <a:r>
              <a:rPr lang="en-US" baseline="30000" dirty="0" smtClean="0"/>
              <a:t>1</a:t>
            </a:r>
            <a:r>
              <a:rPr lang="en-US" dirty="0" smtClean="0"/>
              <a:t>)</a:t>
            </a:r>
          </a:p>
          <a:p>
            <a:pPr lvl="1"/>
            <a:r>
              <a:rPr lang="en-US" dirty="0" smtClean="0"/>
              <a:t>So reactive, alkali metals usually only exist as compounds with other elements.</a:t>
            </a:r>
          </a:p>
          <a:p>
            <a:pPr lvl="1"/>
            <a:r>
              <a:rPr lang="en-US" dirty="0" smtClean="0"/>
              <a:t>Na, found in salt</a:t>
            </a:r>
          </a:p>
          <a:p>
            <a:pPr lvl="1"/>
            <a:r>
              <a:rPr lang="en-US" dirty="0" smtClean="0"/>
              <a:t>Li, found in batteries.</a:t>
            </a:r>
            <a:endParaRPr lang="en-US" dirty="0"/>
          </a:p>
        </p:txBody>
      </p:sp>
      <p:pic>
        <p:nvPicPr>
          <p:cNvPr id="4" name="Picture 3"/>
          <p:cNvPicPr>
            <a:picLocks noChangeAspect="1"/>
          </p:cNvPicPr>
          <p:nvPr/>
        </p:nvPicPr>
        <p:blipFill>
          <a:blip r:embed="rId2"/>
          <a:stretch>
            <a:fillRect/>
          </a:stretch>
        </p:blipFill>
        <p:spPr>
          <a:xfrm>
            <a:off x="9013949" y="1399288"/>
            <a:ext cx="3077932" cy="2308449"/>
          </a:xfrm>
          <a:prstGeom prst="rect">
            <a:avLst/>
          </a:prstGeom>
        </p:spPr>
      </p:pic>
      <p:sp>
        <p:nvSpPr>
          <p:cNvPr id="5" name="Content Placeholder 2"/>
          <p:cNvSpPr txBox="1">
            <a:spLocks/>
          </p:cNvSpPr>
          <p:nvPr/>
        </p:nvSpPr>
        <p:spPr>
          <a:xfrm>
            <a:off x="3340820" y="3404243"/>
            <a:ext cx="5872453" cy="127849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smtClean="0"/>
              <a:t>Alkaline Earth Metals (Group 2</a:t>
            </a:r>
            <a:r>
              <a:rPr lang="en-US" dirty="0"/>
              <a:t>) (</a:t>
            </a:r>
            <a:r>
              <a:rPr lang="en-US" dirty="0" smtClean="0"/>
              <a:t>s</a:t>
            </a:r>
            <a:r>
              <a:rPr lang="en-US" baseline="30000" dirty="0" smtClean="0"/>
              <a:t>2</a:t>
            </a:r>
            <a:r>
              <a:rPr lang="en-US" dirty="0" smtClean="0"/>
              <a:t>)</a:t>
            </a:r>
          </a:p>
          <a:p>
            <a:pPr lvl="1"/>
            <a:r>
              <a:rPr lang="en-US" dirty="0" smtClean="0"/>
              <a:t>Also highly reactive.</a:t>
            </a:r>
          </a:p>
          <a:p>
            <a:pPr lvl="1"/>
            <a:r>
              <a:rPr lang="en-US" dirty="0" smtClean="0"/>
              <a:t>Ca and Mg are important for your health.</a:t>
            </a:r>
            <a:endParaRPr lang="en-US" dirty="0"/>
          </a:p>
        </p:txBody>
      </p:sp>
      <p:pic>
        <p:nvPicPr>
          <p:cNvPr id="6" name="Picture 5"/>
          <p:cNvPicPr>
            <a:picLocks noChangeAspect="1"/>
          </p:cNvPicPr>
          <p:nvPr/>
        </p:nvPicPr>
        <p:blipFill>
          <a:blip r:embed="rId3"/>
          <a:stretch>
            <a:fillRect/>
          </a:stretch>
        </p:blipFill>
        <p:spPr>
          <a:xfrm>
            <a:off x="299049" y="3012219"/>
            <a:ext cx="3041771" cy="2281328"/>
          </a:xfrm>
          <a:prstGeom prst="rect">
            <a:avLst/>
          </a:prstGeom>
        </p:spPr>
      </p:pic>
      <p:pic>
        <p:nvPicPr>
          <p:cNvPr id="7" name="Picture 6"/>
          <p:cNvPicPr>
            <a:picLocks noChangeAspect="1"/>
          </p:cNvPicPr>
          <p:nvPr/>
        </p:nvPicPr>
        <p:blipFill>
          <a:blip r:embed="rId4"/>
          <a:stretch>
            <a:fillRect/>
          </a:stretch>
        </p:blipFill>
        <p:spPr>
          <a:xfrm>
            <a:off x="5119381" y="4682733"/>
            <a:ext cx="2687920" cy="2015940"/>
          </a:xfrm>
          <a:prstGeom prst="rect">
            <a:avLst/>
          </a:prstGeom>
        </p:spPr>
      </p:pic>
      <p:sp>
        <p:nvSpPr>
          <p:cNvPr id="8" name="Content Placeholder 2"/>
          <p:cNvSpPr txBox="1">
            <a:spLocks/>
          </p:cNvSpPr>
          <p:nvPr/>
        </p:nvSpPr>
        <p:spPr>
          <a:xfrm>
            <a:off x="112808" y="5497794"/>
            <a:ext cx="4246407" cy="127849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smtClean="0"/>
              <a:t>Transition Metals (Group 3-12) (d-block)</a:t>
            </a:r>
          </a:p>
        </p:txBody>
      </p:sp>
      <p:sp>
        <p:nvSpPr>
          <p:cNvPr id="9" name="Content Placeholder 2"/>
          <p:cNvSpPr txBox="1">
            <a:spLocks/>
          </p:cNvSpPr>
          <p:nvPr/>
        </p:nvSpPr>
        <p:spPr>
          <a:xfrm>
            <a:off x="7864329" y="4780938"/>
            <a:ext cx="5872453" cy="207706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smtClean="0"/>
              <a:t>Inner Transition Metals (f-block)</a:t>
            </a:r>
          </a:p>
          <a:p>
            <a:pPr lvl="1"/>
            <a:r>
              <a:rPr lang="en-US" dirty="0" smtClean="0"/>
              <a:t>Lanthanide series</a:t>
            </a:r>
          </a:p>
          <a:p>
            <a:pPr lvl="1"/>
            <a:endParaRPr lang="en-US" dirty="0" smtClean="0"/>
          </a:p>
          <a:p>
            <a:pPr lvl="1"/>
            <a:endParaRPr lang="en-US" dirty="0"/>
          </a:p>
          <a:p>
            <a:pPr lvl="1"/>
            <a:r>
              <a:rPr lang="en-US" dirty="0" smtClean="0"/>
              <a:t>Actinide series</a:t>
            </a:r>
          </a:p>
        </p:txBody>
      </p:sp>
      <p:cxnSp>
        <p:nvCxnSpPr>
          <p:cNvPr id="11" name="Curved Connector 10"/>
          <p:cNvCxnSpPr/>
          <p:nvPr/>
        </p:nvCxnSpPr>
        <p:spPr>
          <a:xfrm rot="10800000" flipV="1">
            <a:off x="7481456" y="5420182"/>
            <a:ext cx="3241963" cy="793581"/>
          </a:xfrm>
          <a:prstGeom prst="curvedConnector3">
            <a:avLst>
              <a:gd name="adj1" fmla="val -2136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rot="10800000">
            <a:off x="7481456" y="6382768"/>
            <a:ext cx="2916380" cy="267009"/>
          </a:xfrm>
          <a:prstGeom prst="curvedConnector3">
            <a:avLst>
              <a:gd name="adj1" fmla="val -34086"/>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65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500"/>
                                        <p:tgtEl>
                                          <p:spTgt spid="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fade">
                                      <p:cBhvr>
                                        <p:cTn id="47" dur="500"/>
                                        <p:tgtEl>
                                          <p:spTgt spid="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
                                            <p:txEl>
                                              <p:pRg st="0" end="0"/>
                                            </p:txEl>
                                          </p:spTgt>
                                        </p:tgtEl>
                                        <p:attrNameLst>
                                          <p:attrName>style.visibility</p:attrName>
                                        </p:attrNameLst>
                                      </p:cBhvr>
                                      <p:to>
                                        <p:strVal val="visible"/>
                                      </p:to>
                                    </p:set>
                                    <p:animEffect transition="in" filter="fade">
                                      <p:cBhvr>
                                        <p:cTn id="62" dur="500"/>
                                        <p:tgtEl>
                                          <p:spTgt spid="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
                                            <p:txEl>
                                              <p:pRg st="1" end="1"/>
                                            </p:txEl>
                                          </p:spTgt>
                                        </p:tgtEl>
                                        <p:attrNameLst>
                                          <p:attrName>style.visibility</p:attrName>
                                        </p:attrNameLst>
                                      </p:cBhvr>
                                      <p:to>
                                        <p:strVal val="visible"/>
                                      </p:to>
                                    </p:set>
                                    <p:animEffect transition="in" filter="fade">
                                      <p:cBhvr>
                                        <p:cTn id="67" dur="500"/>
                                        <p:tgtEl>
                                          <p:spTgt spid="9">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9">
                                            <p:txEl>
                                              <p:pRg st="4" end="4"/>
                                            </p:txEl>
                                          </p:spTgt>
                                        </p:tgtEl>
                                        <p:attrNameLst>
                                          <p:attrName>style.visibility</p:attrName>
                                        </p:attrNameLst>
                                      </p:cBhvr>
                                      <p:to>
                                        <p:strVal val="visible"/>
                                      </p:to>
                                    </p:set>
                                    <p:animEffect transition="in" filter="fade">
                                      <p:cBhvr>
                                        <p:cTn id="77" dur="500"/>
                                        <p:tgtEl>
                                          <p:spTgt spid="9">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612" y="207735"/>
            <a:ext cx="9404723" cy="1400530"/>
          </a:xfrm>
        </p:spPr>
        <p:txBody>
          <a:bodyPr/>
          <a:lstStyle/>
          <a:p>
            <a:r>
              <a:rPr lang="en-US" dirty="0" smtClean="0"/>
              <a:t>Nonmetal Families</a:t>
            </a:r>
            <a:endParaRPr lang="en-US" dirty="0"/>
          </a:p>
        </p:txBody>
      </p:sp>
      <p:sp>
        <p:nvSpPr>
          <p:cNvPr id="3" name="Content Placeholder 2"/>
          <p:cNvSpPr>
            <a:spLocks noGrp="1"/>
          </p:cNvSpPr>
          <p:nvPr>
            <p:ph idx="1"/>
          </p:nvPr>
        </p:nvSpPr>
        <p:spPr>
          <a:xfrm>
            <a:off x="3548743" y="1543254"/>
            <a:ext cx="8751707" cy="1795692"/>
          </a:xfrm>
        </p:spPr>
        <p:txBody>
          <a:bodyPr/>
          <a:lstStyle/>
          <a:p>
            <a:r>
              <a:rPr lang="en-US" dirty="0" smtClean="0"/>
              <a:t>Halogens (Group 17) (p</a:t>
            </a:r>
            <a:r>
              <a:rPr lang="en-US" baseline="30000" dirty="0" smtClean="0"/>
              <a:t>5</a:t>
            </a:r>
            <a:r>
              <a:rPr lang="en-US" dirty="0" smtClean="0"/>
              <a:t>)</a:t>
            </a:r>
          </a:p>
          <a:p>
            <a:pPr lvl="1"/>
            <a:r>
              <a:rPr lang="en-US" dirty="0" smtClean="0"/>
              <a:t>Very reactive elements usually found as part of a compound.</a:t>
            </a:r>
          </a:p>
          <a:p>
            <a:pPr lvl="1"/>
            <a:r>
              <a:rPr lang="en-US" dirty="0" smtClean="0"/>
              <a:t>Compounds made with F are usually found in toothpaste and drinking water to prevent tooth decay.</a:t>
            </a:r>
          </a:p>
        </p:txBody>
      </p:sp>
      <p:pic>
        <p:nvPicPr>
          <p:cNvPr id="4" name="Picture 3"/>
          <p:cNvPicPr>
            <a:picLocks noChangeAspect="1"/>
          </p:cNvPicPr>
          <p:nvPr/>
        </p:nvPicPr>
        <p:blipFill>
          <a:blip r:embed="rId2"/>
          <a:stretch>
            <a:fillRect/>
          </a:stretch>
        </p:blipFill>
        <p:spPr>
          <a:xfrm>
            <a:off x="95282" y="1118629"/>
            <a:ext cx="3361035" cy="2520777"/>
          </a:xfrm>
          <a:prstGeom prst="rect">
            <a:avLst/>
          </a:prstGeom>
        </p:spPr>
      </p:pic>
      <p:pic>
        <p:nvPicPr>
          <p:cNvPr id="5" name="Picture 4"/>
          <p:cNvPicPr>
            <a:picLocks noChangeAspect="1"/>
          </p:cNvPicPr>
          <p:nvPr/>
        </p:nvPicPr>
        <p:blipFill>
          <a:blip r:embed="rId3"/>
          <a:stretch>
            <a:fillRect/>
          </a:stretch>
        </p:blipFill>
        <p:spPr>
          <a:xfrm>
            <a:off x="7637253" y="3306858"/>
            <a:ext cx="3799674" cy="2849756"/>
          </a:xfrm>
          <a:prstGeom prst="rect">
            <a:avLst/>
          </a:prstGeom>
        </p:spPr>
      </p:pic>
      <p:sp>
        <p:nvSpPr>
          <p:cNvPr id="6" name="Content Placeholder 2"/>
          <p:cNvSpPr txBox="1">
            <a:spLocks/>
          </p:cNvSpPr>
          <p:nvPr/>
        </p:nvSpPr>
        <p:spPr>
          <a:xfrm>
            <a:off x="160437" y="3850035"/>
            <a:ext cx="8946541" cy="240529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smtClean="0"/>
              <a:t>Noble Gases (Group 18) (p</a:t>
            </a:r>
            <a:r>
              <a:rPr lang="en-US" baseline="30000" dirty="0" smtClean="0"/>
              <a:t>6</a:t>
            </a:r>
            <a:r>
              <a:rPr lang="en-US" dirty="0" smtClean="0"/>
              <a:t>)</a:t>
            </a:r>
          </a:p>
          <a:p>
            <a:pPr lvl="1"/>
            <a:r>
              <a:rPr lang="en-US" dirty="0" smtClean="0"/>
              <a:t>Extremely unreactive elements</a:t>
            </a:r>
          </a:p>
          <a:p>
            <a:pPr lvl="1"/>
            <a:r>
              <a:rPr lang="en-US" dirty="0" smtClean="0"/>
              <a:t>So unreactive, not discovered until 1896</a:t>
            </a:r>
          </a:p>
          <a:p>
            <a:pPr lvl="1"/>
            <a:r>
              <a:rPr lang="en-US" dirty="0" smtClean="0"/>
              <a:t>Used in lasers, variety of light bulbs, and neon signs.</a:t>
            </a:r>
          </a:p>
        </p:txBody>
      </p:sp>
    </p:spTree>
    <p:extLst>
      <p:ext uri="{BB962C8B-B14F-4D97-AF65-F5344CB8AC3E}">
        <p14:creationId xmlns:p14="http://schemas.microsoft.com/office/powerpoint/2010/main" val="156150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84246"/>
          </a:xfrm>
        </p:spPr>
        <p:txBody>
          <a:bodyPr/>
          <a:lstStyle/>
          <a:p>
            <a:r>
              <a:rPr lang="en-US" dirty="0" smtClean="0"/>
              <a:t>Valance Electrons</a:t>
            </a:r>
            <a:endParaRPr lang="en-US" dirty="0"/>
          </a:p>
        </p:txBody>
      </p:sp>
      <p:sp>
        <p:nvSpPr>
          <p:cNvPr id="3" name="Content Placeholder 2"/>
          <p:cNvSpPr>
            <a:spLocks noGrp="1"/>
          </p:cNvSpPr>
          <p:nvPr>
            <p:ph idx="1"/>
          </p:nvPr>
        </p:nvSpPr>
        <p:spPr>
          <a:xfrm>
            <a:off x="479857" y="1387900"/>
            <a:ext cx="10624561" cy="1930263"/>
          </a:xfrm>
        </p:spPr>
        <p:txBody>
          <a:bodyPr/>
          <a:lstStyle/>
          <a:p>
            <a:r>
              <a:rPr lang="en-US" dirty="0" smtClean="0"/>
              <a:t>Elements in the same family have the same number of valance electrons.</a:t>
            </a:r>
          </a:p>
          <a:p>
            <a:r>
              <a:rPr lang="en-US" dirty="0" smtClean="0"/>
              <a:t>This is one of the most important relationships in chemistry; atoms in the same group have similar chemical properties because they have the same number of valance electrons.</a:t>
            </a:r>
          </a:p>
        </p:txBody>
      </p:sp>
      <p:pic>
        <p:nvPicPr>
          <p:cNvPr id="3074" name="Picture 2" descr="Image result for dot diagram 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691" y="2866572"/>
            <a:ext cx="6892424" cy="3811934"/>
          </a:xfrm>
          <a:prstGeom prst="rect">
            <a:avLst/>
          </a:prstGeom>
          <a:solidFill>
            <a:schemeClr val="tx1"/>
          </a:solidFill>
        </p:spPr>
      </p:pic>
    </p:spTree>
    <p:extLst>
      <p:ext uri="{BB962C8B-B14F-4D97-AF65-F5344CB8AC3E}">
        <p14:creationId xmlns:p14="http://schemas.microsoft.com/office/powerpoint/2010/main" val="150155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 p-, d-, and f-Block Elements</a:t>
            </a:r>
            <a:endParaRPr lang="en-US" dirty="0"/>
          </a:p>
        </p:txBody>
      </p:sp>
      <p:sp>
        <p:nvSpPr>
          <p:cNvPr id="3" name="Content Placeholder 2"/>
          <p:cNvSpPr>
            <a:spLocks noGrp="1"/>
          </p:cNvSpPr>
          <p:nvPr>
            <p:ph idx="1"/>
          </p:nvPr>
        </p:nvSpPr>
        <p:spPr>
          <a:xfrm>
            <a:off x="382877" y="1526446"/>
            <a:ext cx="4388366" cy="4195481"/>
          </a:xfrm>
        </p:spPr>
        <p:txBody>
          <a:bodyPr/>
          <a:lstStyle/>
          <a:p>
            <a:r>
              <a:rPr lang="en-US" dirty="0" smtClean="0"/>
              <a:t>Because there are four different energy sublevels (s, p, d, and f), the periodic table is divided into four distinct blocks.</a:t>
            </a:r>
          </a:p>
          <a:p>
            <a:endParaRPr lang="en-US" dirty="0" smtClean="0"/>
          </a:p>
          <a:p>
            <a:r>
              <a:rPr lang="en-US" dirty="0" smtClean="0"/>
              <a:t>The period number identifies the valance shell of elements in that period.</a:t>
            </a:r>
            <a:endParaRPr lang="en-US" dirty="0"/>
          </a:p>
        </p:txBody>
      </p:sp>
      <p:pic>
        <p:nvPicPr>
          <p:cNvPr id="5" name="Picture 4"/>
          <p:cNvPicPr>
            <a:picLocks noChangeAspect="1"/>
          </p:cNvPicPr>
          <p:nvPr/>
        </p:nvPicPr>
        <p:blipFill>
          <a:blip r:embed="rId2"/>
          <a:stretch>
            <a:fillRect/>
          </a:stretch>
        </p:blipFill>
        <p:spPr>
          <a:xfrm>
            <a:off x="4869233" y="1357384"/>
            <a:ext cx="6990259" cy="4364543"/>
          </a:xfrm>
          <a:prstGeom prst="rect">
            <a:avLst/>
          </a:prstGeom>
        </p:spPr>
      </p:pic>
    </p:spTree>
    <p:extLst>
      <p:ext uri="{BB962C8B-B14F-4D97-AF65-F5344CB8AC3E}">
        <p14:creationId xmlns:p14="http://schemas.microsoft.com/office/powerpoint/2010/main" val="231800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Ion</Template>
  <TotalTime>10227</TotalTime>
  <Words>1950</Words>
  <Application>Microsoft Office PowerPoint</Application>
  <PresentationFormat>Widescreen</PresentationFormat>
  <Paragraphs>292</Paragraphs>
  <Slides>31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Arial Narrow</vt:lpstr>
      <vt:lpstr>Century Gothic</vt:lpstr>
      <vt:lpstr>Elephant</vt:lpstr>
      <vt:lpstr>Times New Roman</vt:lpstr>
      <vt:lpstr>Wingdings 3</vt:lpstr>
      <vt:lpstr>Ion</vt:lpstr>
      <vt:lpstr>Default Design</vt:lpstr>
      <vt:lpstr>The Periodic Table</vt:lpstr>
      <vt:lpstr>Mendeleev’s Periodic Table</vt:lpstr>
      <vt:lpstr>The Modern Periodic Table</vt:lpstr>
      <vt:lpstr>Groups and Periods</vt:lpstr>
      <vt:lpstr>Nonmetals</vt:lpstr>
      <vt:lpstr>Metal Families</vt:lpstr>
      <vt:lpstr>Nonmetal Families</vt:lpstr>
      <vt:lpstr>Valance Electrons</vt:lpstr>
      <vt:lpstr>The s-, p-, d-, and f-Block Elements</vt:lpstr>
      <vt:lpstr>HW6.1</vt:lpstr>
      <vt:lpstr>Periodic Trends: Atomic Radius (size)</vt:lpstr>
      <vt:lpstr>Periodic Trends: Atomic Radius (size)</vt:lpstr>
      <vt:lpstr>Periodic Trends: Ionic Radius</vt:lpstr>
      <vt:lpstr>Periodic Trends: Ionic Radius</vt:lpstr>
      <vt:lpstr>Periodic Trends: Ionic Radius</vt:lpstr>
      <vt:lpstr>PowerPoint Presentation</vt:lpstr>
      <vt:lpstr>Recap</vt:lpstr>
      <vt:lpstr>HW6.2</vt:lpstr>
      <vt:lpstr>Periodic Trends: Ionization Energies</vt:lpstr>
      <vt:lpstr>Periodic Trends: Ionization Energies</vt:lpstr>
      <vt:lpstr>Ionization Energies</vt:lpstr>
      <vt:lpstr>Clear Trend????</vt:lpstr>
      <vt:lpstr>Periodic Trends: Electron Affinities</vt:lpstr>
      <vt:lpstr>HW6.3</vt:lpstr>
      <vt:lpstr>Periodic Trends: Multiple Ionization Energies</vt:lpstr>
      <vt:lpstr>PowerPoint Presentation</vt:lpstr>
      <vt:lpstr>PowerPoint Presentation</vt:lpstr>
      <vt:lpstr>Periodic Trends: Electronegativity</vt:lpstr>
      <vt:lpstr>HW6.4</vt:lpstr>
      <vt:lpstr>HW6.4</vt:lpstr>
      <vt:lpstr>HW6.4</vt:lpstr>
    </vt:vector>
  </TitlesOfParts>
  <Company>Hamilton Southeastern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Periodic Table</dc:title>
  <dc:creator>Richardson, Alan</dc:creator>
  <cp:lastModifiedBy>Richardson, Alan</cp:lastModifiedBy>
  <cp:revision>29</cp:revision>
  <dcterms:created xsi:type="dcterms:W3CDTF">2017-10-17T15:52:35Z</dcterms:created>
  <dcterms:modified xsi:type="dcterms:W3CDTF">2017-10-25T12:55:35Z</dcterms:modified>
</cp:coreProperties>
</file>