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8"/>
  </p:handout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6" r:id="rId20"/>
    <p:sldId id="275" r:id="rId21"/>
    <p:sldId id="274" r:id="rId22"/>
    <p:sldId id="277" r:id="rId23"/>
    <p:sldId id="278" r:id="rId24"/>
    <p:sldId id="279" r:id="rId25"/>
    <p:sldId id="280" r:id="rId26"/>
    <p:sldId id="281" r:id="rId27"/>
  </p:sldIdLst>
  <p:sldSz cx="12192000" cy="68580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660"/>
  </p:normalViewPr>
  <p:slideViewPr>
    <p:cSldViewPr snapToGrid="0">
      <p:cViewPr varScale="1">
        <p:scale>
          <a:sx n="88" d="100"/>
          <a:sy n="88" d="100"/>
        </p:scale>
        <p:origin x="69"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3F7B7ACB-2B90-4234-BFBD-75629C102BE0}" type="datetimeFigureOut">
              <a:rPr lang="en-US" smtClean="0"/>
              <a:t>10/6/2017</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9FD99701-40E4-410D-8C7A-79B553A9DB17}" type="slidenum">
              <a:rPr lang="en-US" smtClean="0"/>
              <a:t>‹#›</a:t>
            </a:fld>
            <a:endParaRPr lang="en-US"/>
          </a:p>
        </p:txBody>
      </p:sp>
    </p:spTree>
    <p:extLst>
      <p:ext uri="{BB962C8B-B14F-4D97-AF65-F5344CB8AC3E}">
        <p14:creationId xmlns:p14="http://schemas.microsoft.com/office/powerpoint/2010/main" val="33458625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10/5/2017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10/5/2017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Electrons in the Atom II</a:t>
            </a:r>
            <a:endParaRPr lang="en-US" dirty="0"/>
          </a:p>
        </p:txBody>
      </p:sp>
      <p:sp>
        <p:nvSpPr>
          <p:cNvPr id="3" name="Subtitle 2"/>
          <p:cNvSpPr>
            <a:spLocks noGrp="1"/>
          </p:cNvSpPr>
          <p:nvPr>
            <p:ph type="subTitle" idx="1"/>
          </p:nvPr>
        </p:nvSpPr>
        <p:spPr/>
        <p:txBody>
          <a:bodyPr/>
          <a:lstStyle/>
          <a:p>
            <a:r>
              <a:rPr lang="en-US" dirty="0" smtClean="0"/>
              <a:t>Unit 5: The quantum mechanical model</a:t>
            </a:r>
            <a:endParaRPr lang="en-US" dirty="0"/>
          </a:p>
        </p:txBody>
      </p:sp>
    </p:spTree>
    <p:extLst>
      <p:ext uri="{BB962C8B-B14F-4D97-AF65-F5344CB8AC3E}">
        <p14:creationId xmlns:p14="http://schemas.microsoft.com/office/powerpoint/2010/main" val="417428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dirty="0" smtClean="0"/>
              <a:t>4. Spin (</a:t>
            </a:r>
            <a:r>
              <a:rPr lang="en-US" dirty="0" err="1" smtClean="0"/>
              <a:t>m</a:t>
            </a:r>
            <a:r>
              <a:rPr lang="en-US" baseline="-25000" dirty="0" err="1" smtClean="0"/>
              <a:t>s</a:t>
            </a:r>
            <a:r>
              <a:rPr lang="en-US" dirty="0" smtClean="0"/>
              <a:t>) </a:t>
            </a:r>
            <a:endParaRPr lang="en-US" dirty="0"/>
          </a:p>
        </p:txBody>
      </p:sp>
      <p:sp>
        <p:nvSpPr>
          <p:cNvPr id="3" name="Content Placeholder 2"/>
          <p:cNvSpPr>
            <a:spLocks noGrp="1"/>
          </p:cNvSpPr>
          <p:nvPr>
            <p:ph idx="1"/>
          </p:nvPr>
        </p:nvSpPr>
        <p:spPr>
          <a:xfrm>
            <a:off x="94570" y="681873"/>
            <a:ext cx="10515374" cy="1936548"/>
          </a:xfrm>
        </p:spPr>
        <p:txBody>
          <a:bodyPr/>
          <a:lstStyle/>
          <a:p>
            <a:r>
              <a:rPr lang="en-US" dirty="0" smtClean="0"/>
              <a:t>The fourth quantum number is the spin of the electrons.</a:t>
            </a:r>
          </a:p>
          <a:p>
            <a:r>
              <a:rPr lang="en-US" dirty="0" smtClean="0"/>
              <a:t>Each orbital can hold 2 electrons. </a:t>
            </a:r>
          </a:p>
          <a:p>
            <a:pPr lvl="1"/>
            <a:r>
              <a:rPr lang="en-US" dirty="0" smtClean="0"/>
              <a:t>Electrons have the same, negative charges.</a:t>
            </a:r>
          </a:p>
          <a:p>
            <a:pPr lvl="1"/>
            <a:r>
              <a:rPr lang="en-US" dirty="0" smtClean="0"/>
              <a:t>To negate their repulsion, electrons spin in opposite directions  (+</a:t>
            </a:r>
            <a:r>
              <a:rPr lang="en-US" baseline="30000" dirty="0" smtClean="0"/>
              <a:t>1</a:t>
            </a:r>
            <a:r>
              <a:rPr lang="en-US" dirty="0" smtClean="0"/>
              <a:t>/</a:t>
            </a:r>
            <a:r>
              <a:rPr lang="en-US" baseline="-25000" dirty="0" smtClean="0"/>
              <a:t>2</a:t>
            </a:r>
            <a:r>
              <a:rPr lang="en-US" dirty="0" smtClean="0"/>
              <a:t> or -</a:t>
            </a:r>
            <a:r>
              <a:rPr lang="en-US" baseline="30000" dirty="0" smtClean="0"/>
              <a:t>1</a:t>
            </a:r>
            <a:r>
              <a:rPr lang="en-US" dirty="0" smtClean="0"/>
              <a:t>/</a:t>
            </a:r>
            <a:r>
              <a:rPr lang="en-US" baseline="-25000" dirty="0" smtClean="0"/>
              <a:t>2</a:t>
            </a:r>
            <a:r>
              <a:rPr lang="en-US" dirty="0" smtClean="0"/>
              <a:t>).</a:t>
            </a:r>
            <a:endParaRPr lang="en-US" dirty="0"/>
          </a:p>
        </p:txBody>
      </p:sp>
      <p:pic>
        <p:nvPicPr>
          <p:cNvPr id="4" name="Picture 3"/>
          <p:cNvPicPr>
            <a:picLocks noChangeAspect="1"/>
          </p:cNvPicPr>
          <p:nvPr/>
        </p:nvPicPr>
        <p:blipFill>
          <a:blip r:embed="rId2"/>
          <a:stretch>
            <a:fillRect/>
          </a:stretch>
        </p:blipFill>
        <p:spPr>
          <a:xfrm>
            <a:off x="254000" y="2382995"/>
            <a:ext cx="3895271" cy="2978071"/>
          </a:xfrm>
          <a:prstGeom prst="rect">
            <a:avLst/>
          </a:prstGeom>
        </p:spPr>
      </p:pic>
      <p:sp>
        <p:nvSpPr>
          <p:cNvPr id="5" name="Content Placeholder 2"/>
          <p:cNvSpPr txBox="1">
            <a:spLocks/>
          </p:cNvSpPr>
          <p:nvPr/>
        </p:nvSpPr>
        <p:spPr>
          <a:xfrm>
            <a:off x="4308701" y="2462165"/>
            <a:ext cx="7591878" cy="9961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RECALL: 2n</a:t>
            </a:r>
            <a:r>
              <a:rPr lang="en-US" baseline="30000" dirty="0" smtClean="0"/>
              <a:t>2 </a:t>
            </a:r>
            <a:r>
              <a:rPr lang="en-US" dirty="0"/>
              <a:t>= maximum number of electrons that can be found on the energy level.</a:t>
            </a:r>
          </a:p>
          <a:p>
            <a:pPr marL="0" indent="0">
              <a:buNone/>
            </a:pPr>
            <a:endParaRPr lang="en-US" dirty="0"/>
          </a:p>
        </p:txBody>
      </p:sp>
      <p:sp>
        <p:nvSpPr>
          <p:cNvPr id="6" name="Content Placeholder 2"/>
          <p:cNvSpPr txBox="1">
            <a:spLocks/>
          </p:cNvSpPr>
          <p:nvPr/>
        </p:nvSpPr>
        <p:spPr>
          <a:xfrm>
            <a:off x="4308701" y="3243305"/>
            <a:ext cx="4704670" cy="14085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Energy level 1, n=1, has 1 orbital, the 1s. Each orbital can hold 2 electrons, so 1s = 2 electrons, 2x1</a:t>
            </a:r>
            <a:r>
              <a:rPr lang="en-US" baseline="30000" dirty="0" smtClean="0"/>
              <a:t>2</a:t>
            </a:r>
            <a:r>
              <a:rPr lang="en-US" dirty="0" smtClean="0"/>
              <a:t> = 2 electrons on the first energy level.</a:t>
            </a:r>
          </a:p>
          <a:p>
            <a:pPr marL="0" indent="0">
              <a:buNone/>
            </a:pPr>
            <a:endParaRPr lang="en-US" dirty="0"/>
          </a:p>
          <a:p>
            <a:pPr marL="0" indent="0">
              <a:buNone/>
            </a:pPr>
            <a:endParaRPr lang="en-US" dirty="0"/>
          </a:p>
        </p:txBody>
      </p:sp>
      <p:sp>
        <p:nvSpPr>
          <p:cNvPr id="7" name="Content Placeholder 2"/>
          <p:cNvSpPr txBox="1">
            <a:spLocks/>
          </p:cNvSpPr>
          <p:nvPr/>
        </p:nvSpPr>
        <p:spPr>
          <a:xfrm>
            <a:off x="4168878" y="4732342"/>
            <a:ext cx="3939541" cy="20385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Energy level 2, n=2, has 4 orbitals, the 2s, and three 2p’s. Each orbital can hold 2 electrons. 2x2</a:t>
            </a:r>
            <a:r>
              <a:rPr lang="en-US" baseline="30000" dirty="0" smtClean="0"/>
              <a:t>2</a:t>
            </a:r>
            <a:r>
              <a:rPr lang="en-US" dirty="0" smtClean="0"/>
              <a:t> = 8 electrons on the 2</a:t>
            </a:r>
            <a:r>
              <a:rPr lang="en-US" baseline="30000" dirty="0" smtClean="0"/>
              <a:t>nd</a:t>
            </a:r>
            <a:r>
              <a:rPr lang="en-US" dirty="0" smtClean="0"/>
              <a:t> energy level.</a:t>
            </a:r>
          </a:p>
          <a:p>
            <a:pPr marL="0" indent="0">
              <a:buNone/>
            </a:pPr>
            <a:endParaRPr lang="en-US" dirty="0"/>
          </a:p>
          <a:p>
            <a:pPr marL="0" indent="0">
              <a:buNone/>
            </a:pPr>
            <a:endParaRPr lang="en-US" dirty="0"/>
          </a:p>
        </p:txBody>
      </p:sp>
      <p:pic>
        <p:nvPicPr>
          <p:cNvPr id="8" name="Picture 7"/>
          <p:cNvPicPr>
            <a:picLocks noChangeAspect="1"/>
          </p:cNvPicPr>
          <p:nvPr/>
        </p:nvPicPr>
        <p:blipFill>
          <a:blip r:embed="rId3"/>
          <a:stretch>
            <a:fillRect/>
          </a:stretch>
        </p:blipFill>
        <p:spPr>
          <a:xfrm>
            <a:off x="9196010" y="2953687"/>
            <a:ext cx="1413934" cy="1413934"/>
          </a:xfrm>
          <a:prstGeom prst="rect">
            <a:avLst/>
          </a:prstGeom>
        </p:spPr>
      </p:pic>
      <p:sp>
        <p:nvSpPr>
          <p:cNvPr id="9" name="Content Placeholder 2"/>
          <p:cNvSpPr txBox="1">
            <a:spLocks/>
          </p:cNvSpPr>
          <p:nvPr/>
        </p:nvSpPr>
        <p:spPr>
          <a:xfrm>
            <a:off x="853200" y="5751628"/>
            <a:ext cx="3086328" cy="9579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FF6699"/>
                </a:solidFill>
              </a:rPr>
              <a:t>Electrons spinning in opposite directions.</a:t>
            </a:r>
          </a:p>
          <a:p>
            <a:pPr marL="0" indent="0">
              <a:buNone/>
            </a:pPr>
            <a:endParaRPr lang="en-US" dirty="0"/>
          </a:p>
          <a:p>
            <a:pPr marL="0" indent="0">
              <a:buNone/>
            </a:pPr>
            <a:endParaRPr lang="en-US" dirty="0"/>
          </a:p>
        </p:txBody>
      </p:sp>
      <p:sp>
        <p:nvSpPr>
          <p:cNvPr id="10" name="Pentagon 9"/>
          <p:cNvSpPr/>
          <p:nvPr/>
        </p:nvSpPr>
        <p:spPr>
          <a:xfrm rot="16200000">
            <a:off x="1974607" y="4337146"/>
            <a:ext cx="390562" cy="2438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srcRect b="46018"/>
          <a:stretch/>
        </p:blipFill>
        <p:spPr>
          <a:xfrm>
            <a:off x="8577180" y="4896921"/>
            <a:ext cx="3323399" cy="1131942"/>
          </a:xfrm>
          <a:prstGeom prst="rect">
            <a:avLst/>
          </a:prstGeom>
        </p:spPr>
      </p:pic>
      <p:sp>
        <p:nvSpPr>
          <p:cNvPr id="12" name="Content Placeholder 2"/>
          <p:cNvSpPr txBox="1">
            <a:spLocks/>
          </p:cNvSpPr>
          <p:nvPr/>
        </p:nvSpPr>
        <p:spPr>
          <a:xfrm>
            <a:off x="8654770" y="5995744"/>
            <a:ext cx="711963" cy="493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bg2">
                    <a:lumMod val="60000"/>
                    <a:lumOff val="40000"/>
                  </a:schemeClr>
                </a:solidFill>
              </a:rPr>
              <a:t>2 e</a:t>
            </a:r>
            <a:r>
              <a:rPr lang="en-US" baseline="30000" dirty="0" smtClean="0">
                <a:solidFill>
                  <a:schemeClr val="bg2">
                    <a:lumMod val="60000"/>
                    <a:lumOff val="40000"/>
                  </a:schemeClr>
                </a:solidFill>
              </a:rPr>
              <a:t>-</a:t>
            </a:r>
          </a:p>
          <a:p>
            <a:pPr marL="0" indent="0">
              <a:buNone/>
            </a:pPr>
            <a:endParaRPr lang="en-US" dirty="0"/>
          </a:p>
          <a:p>
            <a:pPr marL="0" indent="0">
              <a:buNone/>
            </a:pPr>
            <a:endParaRPr lang="en-US" dirty="0"/>
          </a:p>
        </p:txBody>
      </p:sp>
      <p:sp>
        <p:nvSpPr>
          <p:cNvPr id="13" name="Content Placeholder 2"/>
          <p:cNvSpPr txBox="1">
            <a:spLocks/>
          </p:cNvSpPr>
          <p:nvPr/>
        </p:nvSpPr>
        <p:spPr>
          <a:xfrm>
            <a:off x="9604801" y="5983713"/>
            <a:ext cx="711963" cy="493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bg2">
                    <a:lumMod val="60000"/>
                    <a:lumOff val="40000"/>
                  </a:schemeClr>
                </a:solidFill>
              </a:rPr>
              <a:t>2 e</a:t>
            </a:r>
            <a:r>
              <a:rPr lang="en-US" baseline="30000" dirty="0" smtClean="0">
                <a:solidFill>
                  <a:schemeClr val="bg2">
                    <a:lumMod val="60000"/>
                    <a:lumOff val="40000"/>
                  </a:schemeClr>
                </a:solidFill>
              </a:rPr>
              <a:t>-</a:t>
            </a:r>
          </a:p>
          <a:p>
            <a:pPr marL="0" indent="0">
              <a:buNone/>
            </a:pPr>
            <a:endParaRPr lang="en-US" dirty="0"/>
          </a:p>
          <a:p>
            <a:pPr marL="0" indent="0">
              <a:buNone/>
            </a:pPr>
            <a:endParaRPr lang="en-US" dirty="0"/>
          </a:p>
        </p:txBody>
      </p:sp>
      <p:sp>
        <p:nvSpPr>
          <p:cNvPr id="14" name="Content Placeholder 2"/>
          <p:cNvSpPr txBox="1">
            <a:spLocks/>
          </p:cNvSpPr>
          <p:nvPr/>
        </p:nvSpPr>
        <p:spPr>
          <a:xfrm>
            <a:off x="10374572" y="6006288"/>
            <a:ext cx="728910" cy="493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bg2">
                    <a:lumMod val="60000"/>
                    <a:lumOff val="40000"/>
                  </a:schemeClr>
                </a:solidFill>
              </a:rPr>
              <a:t>2 e</a:t>
            </a:r>
            <a:r>
              <a:rPr lang="en-US" baseline="30000" dirty="0" smtClean="0">
                <a:solidFill>
                  <a:schemeClr val="bg2">
                    <a:lumMod val="60000"/>
                    <a:lumOff val="40000"/>
                  </a:schemeClr>
                </a:solidFill>
              </a:rPr>
              <a:t>-</a:t>
            </a:r>
          </a:p>
          <a:p>
            <a:pPr marL="0" indent="0">
              <a:buNone/>
            </a:pPr>
            <a:endParaRPr lang="en-US" dirty="0"/>
          </a:p>
          <a:p>
            <a:pPr marL="0" indent="0">
              <a:buNone/>
            </a:pPr>
            <a:endParaRPr lang="en-US" dirty="0"/>
          </a:p>
        </p:txBody>
      </p:sp>
      <p:sp>
        <p:nvSpPr>
          <p:cNvPr id="15" name="Content Placeholder 2"/>
          <p:cNvSpPr txBox="1">
            <a:spLocks/>
          </p:cNvSpPr>
          <p:nvPr/>
        </p:nvSpPr>
        <p:spPr>
          <a:xfrm>
            <a:off x="11219097" y="5983713"/>
            <a:ext cx="711963" cy="493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bg2">
                    <a:lumMod val="60000"/>
                    <a:lumOff val="40000"/>
                  </a:schemeClr>
                </a:solidFill>
              </a:rPr>
              <a:t>2 e</a:t>
            </a:r>
            <a:r>
              <a:rPr lang="en-US" baseline="30000" dirty="0" smtClean="0">
                <a:solidFill>
                  <a:schemeClr val="bg2">
                    <a:lumMod val="60000"/>
                    <a:lumOff val="40000"/>
                  </a:schemeClr>
                </a:solidFill>
              </a:rPr>
              <a:t>-</a:t>
            </a:r>
          </a:p>
          <a:p>
            <a:pPr marL="0" indent="0">
              <a:buNone/>
            </a:pPr>
            <a:endParaRPr lang="en-US" dirty="0"/>
          </a:p>
          <a:p>
            <a:pPr marL="0" indent="0">
              <a:buNone/>
            </a:pPr>
            <a:endParaRPr lang="en-US" dirty="0"/>
          </a:p>
        </p:txBody>
      </p:sp>
      <p:sp>
        <p:nvSpPr>
          <p:cNvPr id="16" name="Content Placeholder 2"/>
          <p:cNvSpPr txBox="1">
            <a:spLocks/>
          </p:cNvSpPr>
          <p:nvPr/>
        </p:nvSpPr>
        <p:spPr>
          <a:xfrm>
            <a:off x="9252857" y="6462685"/>
            <a:ext cx="1850625" cy="493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bg2">
                    <a:lumMod val="60000"/>
                    <a:lumOff val="40000"/>
                  </a:schemeClr>
                </a:solidFill>
              </a:rPr>
              <a:t>8 total e</a:t>
            </a:r>
            <a:r>
              <a:rPr lang="en-US" baseline="30000" dirty="0" smtClean="0">
                <a:solidFill>
                  <a:schemeClr val="bg2">
                    <a:lumMod val="60000"/>
                    <a:lumOff val="40000"/>
                  </a:schemeClr>
                </a:solidFill>
              </a:rPr>
              <a:t>-</a:t>
            </a:r>
          </a:p>
          <a:p>
            <a:pPr marL="0" indent="0">
              <a:buNone/>
            </a:pPr>
            <a:endParaRPr lang="en-US" dirty="0"/>
          </a:p>
          <a:p>
            <a:pPr marL="0" indent="0">
              <a:buNone/>
            </a:pPr>
            <a:endParaRPr lang="en-US" dirty="0"/>
          </a:p>
        </p:txBody>
      </p:sp>
      <p:sp>
        <p:nvSpPr>
          <p:cNvPr id="17" name="Content Placeholder 2"/>
          <p:cNvSpPr txBox="1">
            <a:spLocks/>
          </p:cNvSpPr>
          <p:nvPr/>
        </p:nvSpPr>
        <p:spPr>
          <a:xfrm>
            <a:off x="10863115" y="3056601"/>
            <a:ext cx="711963" cy="493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00B0F0"/>
                </a:solidFill>
              </a:rPr>
              <a:t>2 e</a:t>
            </a:r>
            <a:r>
              <a:rPr lang="en-US" baseline="30000" dirty="0" smtClean="0">
                <a:solidFill>
                  <a:srgbClr val="00B0F0"/>
                </a:solidFill>
              </a:rPr>
              <a:t>-</a:t>
            </a:r>
          </a:p>
          <a:p>
            <a:pPr marL="0" indent="0">
              <a:buNone/>
            </a:pPr>
            <a:endParaRPr lang="en-US" dirty="0"/>
          </a:p>
          <a:p>
            <a:pPr marL="0" indent="0">
              <a:buNone/>
            </a:pPr>
            <a:endParaRPr lang="en-US" dirty="0"/>
          </a:p>
        </p:txBody>
      </p:sp>
      <p:sp>
        <p:nvSpPr>
          <p:cNvPr id="18" name="Content Placeholder 2"/>
          <p:cNvSpPr txBox="1">
            <a:spLocks/>
          </p:cNvSpPr>
          <p:nvPr/>
        </p:nvSpPr>
        <p:spPr>
          <a:xfrm>
            <a:off x="10747500" y="3683866"/>
            <a:ext cx="1393700" cy="4937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00B0F0"/>
                </a:solidFill>
              </a:rPr>
              <a:t>2 total e</a:t>
            </a:r>
            <a:r>
              <a:rPr lang="en-US" baseline="30000" dirty="0" smtClean="0">
                <a:solidFill>
                  <a:srgbClr val="00B0F0"/>
                </a:solidFill>
              </a:rPr>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1309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6">
                                            <p:txEl>
                                              <p:pRg st="0" end="0"/>
                                            </p:txEl>
                                          </p:spTgt>
                                        </p:tgtEl>
                                        <p:attrNameLst>
                                          <p:attrName>style.visibility</p:attrName>
                                        </p:attrNameLst>
                                      </p:cBhvr>
                                      <p:to>
                                        <p:strVal val="visible"/>
                                      </p:to>
                                    </p:set>
                                    <p:animEffect transition="in" filter="fade">
                                      <p:cBhvr>
                                        <p:cTn id="9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2" grpId="0"/>
      <p:bldP spid="13" grpId="0"/>
      <p:bldP spid="14" grpId="0"/>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0" y="256775"/>
            <a:ext cx="1857603" cy="1400530"/>
          </a:xfrm>
        </p:spPr>
        <p:txBody>
          <a:bodyPr/>
          <a:lstStyle/>
          <a:p>
            <a:r>
              <a:rPr lang="en-US" dirty="0" smtClean="0"/>
              <a:t>HW5.1</a:t>
            </a:r>
            <a:endParaRPr lang="en-US" dirty="0"/>
          </a:p>
        </p:txBody>
      </p:sp>
      <p:sp>
        <p:nvSpPr>
          <p:cNvPr id="3" name="Content Placeholder 2"/>
          <p:cNvSpPr>
            <a:spLocks noGrp="1"/>
          </p:cNvSpPr>
          <p:nvPr>
            <p:ph idx="1"/>
          </p:nvPr>
        </p:nvSpPr>
        <p:spPr>
          <a:xfrm>
            <a:off x="1858056" y="143813"/>
            <a:ext cx="5028974" cy="1234568"/>
          </a:xfrm>
        </p:spPr>
        <p:txBody>
          <a:bodyPr/>
          <a:lstStyle/>
          <a:p>
            <a:pPr marL="0" indent="0">
              <a:buNone/>
            </a:pPr>
            <a:r>
              <a:rPr lang="en-US" dirty="0" smtClean="0"/>
              <a:t>Assigned: Thursday, Oct 5</a:t>
            </a:r>
            <a:br>
              <a:rPr lang="en-US" dirty="0" smtClean="0"/>
            </a:br>
            <a:r>
              <a:rPr lang="en-US" dirty="0" smtClean="0"/>
              <a:t>Due: Friday, Oct 6</a:t>
            </a:r>
            <a:br>
              <a:rPr lang="en-US" dirty="0" smtClean="0"/>
            </a:br>
            <a:r>
              <a:rPr lang="en-US" dirty="0" smtClean="0"/>
              <a:t>DUE ON A SEPARATE SHEET OF PAPER</a:t>
            </a:r>
          </a:p>
        </p:txBody>
      </p:sp>
      <p:sp>
        <p:nvSpPr>
          <p:cNvPr id="4" name="Content Placeholder 2"/>
          <p:cNvSpPr txBox="1">
            <a:spLocks/>
          </p:cNvSpPr>
          <p:nvPr/>
        </p:nvSpPr>
        <p:spPr>
          <a:xfrm>
            <a:off x="87310" y="1161144"/>
            <a:ext cx="12104689" cy="56460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indent="-457200">
              <a:buFont typeface="Wingdings 3" charset="2"/>
              <a:buAutoNum type="arabicPeriod"/>
            </a:pPr>
            <a:r>
              <a:rPr lang="en-US" dirty="0" smtClean="0"/>
              <a:t>Sketch 1s, 2s, and 2p orbitals using the same scale for each.</a:t>
            </a:r>
          </a:p>
          <a:p>
            <a:pPr marL="457200" indent="-457200">
              <a:buFont typeface="Wingdings 3" charset="2"/>
              <a:buAutoNum type="arabicPeriod"/>
            </a:pPr>
            <a:r>
              <a:rPr lang="en-US" dirty="0" smtClean="0"/>
              <a:t>How many orbitals are in the 2p sublevel?</a:t>
            </a:r>
          </a:p>
          <a:p>
            <a:pPr marL="457200" indent="-457200">
              <a:buFont typeface="Wingdings 3" charset="2"/>
              <a:buAutoNum type="arabicPeriod"/>
            </a:pPr>
            <a:r>
              <a:rPr lang="en-US" dirty="0" smtClean="0"/>
              <a:t>The letters s, p, d and f refer to which quantum number?</a:t>
            </a:r>
          </a:p>
          <a:p>
            <a:pPr marL="457200" indent="-457200">
              <a:buFont typeface="Wingdings 3" charset="2"/>
              <a:buAutoNum type="arabicPeriod"/>
            </a:pPr>
            <a:r>
              <a:rPr lang="en-US" dirty="0" smtClean="0"/>
              <a:t>How many sublevels are possible at the 3</a:t>
            </a:r>
            <a:r>
              <a:rPr lang="en-US" baseline="30000" dirty="0" smtClean="0"/>
              <a:t>rd</a:t>
            </a:r>
            <a:r>
              <a:rPr lang="en-US" dirty="0" smtClean="0"/>
              <a:t> energy level? How many total orbitals? How many total electrons could be contained at the 3</a:t>
            </a:r>
            <a:r>
              <a:rPr lang="en-US" baseline="30000" dirty="0" smtClean="0"/>
              <a:t>rd</a:t>
            </a:r>
            <a:r>
              <a:rPr lang="en-US" dirty="0" smtClean="0"/>
              <a:t> energy level?</a:t>
            </a:r>
          </a:p>
          <a:p>
            <a:pPr marL="457200" indent="-457200">
              <a:buFont typeface="Wingdings 3" charset="2"/>
              <a:buAutoNum type="arabicPeriod"/>
            </a:pPr>
            <a:r>
              <a:rPr lang="en-US" dirty="0" smtClean="0"/>
              <a:t>How many sublevels are possible at the 7</a:t>
            </a:r>
            <a:r>
              <a:rPr lang="en-US" baseline="30000" dirty="0" smtClean="0"/>
              <a:t>th</a:t>
            </a:r>
            <a:r>
              <a:rPr lang="en-US" dirty="0" smtClean="0"/>
              <a:t> energy level? How many total orbitals? How many total electrons could be contained at the 7</a:t>
            </a:r>
            <a:r>
              <a:rPr lang="en-US" baseline="30000" dirty="0" smtClean="0"/>
              <a:t>th</a:t>
            </a:r>
            <a:r>
              <a:rPr lang="en-US" dirty="0" smtClean="0"/>
              <a:t> energy level?</a:t>
            </a:r>
          </a:p>
          <a:p>
            <a:pPr marL="457200" indent="-457200">
              <a:buFont typeface="Wingdings 3" charset="2"/>
              <a:buAutoNum type="arabicPeriod"/>
            </a:pPr>
            <a:r>
              <a:rPr lang="en-US" dirty="0" smtClean="0"/>
              <a:t>What is the maximum number of electrons an orbital can contain?</a:t>
            </a:r>
          </a:p>
          <a:p>
            <a:pPr marL="457200" indent="-457200">
              <a:buFont typeface="Wingdings 3" charset="2"/>
              <a:buAutoNum type="arabicPeriod"/>
            </a:pPr>
            <a:r>
              <a:rPr lang="en-US" dirty="0" smtClean="0"/>
              <a:t>If two electrons are at the same energy level, in the same sublevel, in the same orientation, and the first is spinning clockwise, what direction is the second spinning?</a:t>
            </a:r>
          </a:p>
          <a:p>
            <a:pPr marL="457200" indent="-457200">
              <a:buFont typeface="Wingdings 3" charset="2"/>
              <a:buAutoNum type="arabicPeriod"/>
            </a:pPr>
            <a:r>
              <a:rPr lang="en-US" dirty="0" smtClean="0"/>
              <a:t>How many sublevels are contained in each of these principal energy levels?</a:t>
            </a:r>
            <a:br>
              <a:rPr lang="en-US" dirty="0" smtClean="0"/>
            </a:br>
            <a:r>
              <a:rPr lang="en-US" dirty="0" smtClean="0"/>
              <a:t>a. n = 1		b. n = 2		c. n =3		d. n = 4</a:t>
            </a:r>
          </a:p>
        </p:txBody>
      </p:sp>
    </p:spTree>
    <p:extLst>
      <p:ext uri="{BB962C8B-B14F-4D97-AF65-F5344CB8AC3E}">
        <p14:creationId xmlns:p14="http://schemas.microsoft.com/office/powerpoint/2010/main" val="3486955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an Atoms Electrons</a:t>
            </a:r>
            <a:endParaRPr lang="en-US" dirty="0"/>
          </a:p>
        </p:txBody>
      </p:sp>
      <p:sp>
        <p:nvSpPr>
          <p:cNvPr id="3" name="Content Placeholder 2"/>
          <p:cNvSpPr>
            <a:spLocks noGrp="1"/>
          </p:cNvSpPr>
          <p:nvPr>
            <p:ph idx="1"/>
          </p:nvPr>
        </p:nvSpPr>
        <p:spPr>
          <a:xfrm>
            <a:off x="646111" y="1544918"/>
            <a:ext cx="9339717" cy="4195481"/>
          </a:xfrm>
        </p:spPr>
        <p:txBody>
          <a:bodyPr/>
          <a:lstStyle/>
          <a:p>
            <a:r>
              <a:rPr lang="en-US" dirty="0" smtClean="0"/>
              <a:t>There are many ways to express an atoms electrons. We will focus on 3:</a:t>
            </a:r>
          </a:p>
          <a:p>
            <a:pPr marL="457200" lvl="1" indent="0">
              <a:buNone/>
            </a:pPr>
            <a:r>
              <a:rPr lang="en-US" dirty="0"/>
              <a:t>A. Orbital Diagrams</a:t>
            </a:r>
            <a:br>
              <a:rPr lang="en-US" dirty="0"/>
            </a:br>
            <a:r>
              <a:rPr lang="en-US" dirty="0"/>
              <a:t>B. Electron Configurations</a:t>
            </a:r>
            <a:br>
              <a:rPr lang="en-US" dirty="0"/>
            </a:br>
            <a:r>
              <a:rPr lang="en-US" dirty="0"/>
              <a:t>C. Lewis Dot Structures</a:t>
            </a:r>
          </a:p>
          <a:p>
            <a:pPr lvl="1"/>
            <a:endParaRPr lang="en-US" dirty="0" smtClean="0"/>
          </a:p>
          <a:p>
            <a:r>
              <a:rPr lang="en-US" dirty="0" smtClean="0"/>
              <a:t>The rules governing electrons in an atom governed by 4 rules:</a:t>
            </a:r>
          </a:p>
          <a:p>
            <a:pPr marL="800100" lvl="1" indent="-342900">
              <a:buAutoNum type="arabicPeriod"/>
            </a:pPr>
            <a:r>
              <a:rPr lang="en-US" dirty="0" smtClean="0"/>
              <a:t>Atoms are neutrally charged, # of protons = # of electrons.</a:t>
            </a:r>
          </a:p>
          <a:p>
            <a:pPr marL="800100" lvl="1" indent="-342900">
              <a:buAutoNum type="arabicPeriod"/>
            </a:pPr>
            <a:r>
              <a:rPr lang="en-US" dirty="0" err="1" smtClean="0"/>
              <a:t>Aufbau</a:t>
            </a:r>
            <a:r>
              <a:rPr lang="en-US" dirty="0" smtClean="0"/>
              <a:t> Principal</a:t>
            </a:r>
          </a:p>
          <a:p>
            <a:pPr marL="800100" lvl="1" indent="-342900">
              <a:buAutoNum type="arabicPeriod"/>
            </a:pPr>
            <a:r>
              <a:rPr lang="en-US" dirty="0" smtClean="0"/>
              <a:t>Pauli Exclusion Principal</a:t>
            </a:r>
          </a:p>
          <a:p>
            <a:pPr marL="800100" lvl="1" indent="-342900">
              <a:buAutoNum type="arabicPeriod"/>
            </a:pPr>
            <a:r>
              <a:rPr lang="en-US" dirty="0" smtClean="0"/>
              <a:t>Hund‘s Rule</a:t>
            </a:r>
            <a:endParaRPr lang="en-US" dirty="0"/>
          </a:p>
        </p:txBody>
      </p:sp>
    </p:spTree>
    <p:extLst>
      <p:ext uri="{BB962C8B-B14F-4D97-AF65-F5344CB8AC3E}">
        <p14:creationId xmlns:p14="http://schemas.microsoft.com/office/powerpoint/2010/main" val="40590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Aufbau</a:t>
            </a:r>
            <a:r>
              <a:rPr lang="en-US" dirty="0" smtClean="0"/>
              <a:t> </a:t>
            </a:r>
            <a:r>
              <a:rPr lang="en-US" dirty="0" err="1" smtClean="0"/>
              <a:t>Princiapl</a:t>
            </a:r>
            <a:endParaRPr lang="en-US" dirty="0"/>
          </a:p>
        </p:txBody>
      </p:sp>
      <p:sp>
        <p:nvSpPr>
          <p:cNvPr id="3" name="Content Placeholder 2"/>
          <p:cNvSpPr>
            <a:spLocks noGrp="1"/>
          </p:cNvSpPr>
          <p:nvPr>
            <p:ph idx="1"/>
          </p:nvPr>
        </p:nvSpPr>
        <p:spPr>
          <a:xfrm>
            <a:off x="413884" y="1443317"/>
            <a:ext cx="5609546" cy="958797"/>
          </a:xfrm>
        </p:spPr>
        <p:txBody>
          <a:bodyPr/>
          <a:lstStyle/>
          <a:p>
            <a:r>
              <a:rPr lang="en-US" dirty="0" err="1" smtClean="0"/>
              <a:t>Aufbau</a:t>
            </a:r>
            <a:r>
              <a:rPr lang="en-US" dirty="0" smtClean="0"/>
              <a:t> Principal states that electrons occupy the orbitals of lowest energy first.</a:t>
            </a:r>
          </a:p>
          <a:p>
            <a:pPr marL="457200" lvl="1" indent="0">
              <a:buNone/>
            </a:pPr>
            <a:endParaRPr lang="en-US" dirty="0"/>
          </a:p>
        </p:txBody>
      </p:sp>
      <p:pic>
        <p:nvPicPr>
          <p:cNvPr id="5122" name="Picture 2" descr="Image result for electron orbital energy leve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 y="2146577"/>
            <a:ext cx="6649185" cy="4711423"/>
          </a:xfrm>
          <a:prstGeom prst="rect">
            <a:avLst/>
          </a:prstGeom>
          <a:solidFill>
            <a:schemeClr val="tx1"/>
          </a:solidFill>
        </p:spPr>
      </p:pic>
      <p:pic>
        <p:nvPicPr>
          <p:cNvPr id="5" name="Picture 4"/>
          <p:cNvPicPr>
            <a:picLocks noChangeAspect="1"/>
          </p:cNvPicPr>
          <p:nvPr/>
        </p:nvPicPr>
        <p:blipFill>
          <a:blip r:embed="rId3"/>
          <a:stretch>
            <a:fillRect/>
          </a:stretch>
        </p:blipFill>
        <p:spPr>
          <a:xfrm>
            <a:off x="10041138" y="3452"/>
            <a:ext cx="2143125" cy="2143125"/>
          </a:xfrm>
          <a:prstGeom prst="rect">
            <a:avLst/>
          </a:prstGeom>
        </p:spPr>
      </p:pic>
      <p:sp>
        <p:nvSpPr>
          <p:cNvPr id="7" name="Content Placeholder 2"/>
          <p:cNvSpPr txBox="1">
            <a:spLocks/>
          </p:cNvSpPr>
          <p:nvPr/>
        </p:nvSpPr>
        <p:spPr>
          <a:xfrm>
            <a:off x="6881742" y="768406"/>
            <a:ext cx="2793774" cy="9587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Hydrogen:</a:t>
            </a:r>
          </a:p>
          <a:p>
            <a:pPr marL="0" indent="0">
              <a:buNone/>
            </a:pPr>
            <a:r>
              <a:rPr lang="en-US" dirty="0" smtClean="0"/>
              <a:t>1 proton, 1 electron</a:t>
            </a:r>
          </a:p>
          <a:p>
            <a:pPr marL="457200" lvl="1" indent="0">
              <a:buFont typeface="Wingdings 3" charset="2"/>
              <a:buNone/>
            </a:pPr>
            <a:endParaRPr lang="en-US" dirty="0"/>
          </a:p>
        </p:txBody>
      </p:sp>
      <p:sp>
        <p:nvSpPr>
          <p:cNvPr id="8" name="Content Placeholder 2"/>
          <p:cNvSpPr txBox="1">
            <a:spLocks/>
          </p:cNvSpPr>
          <p:nvPr/>
        </p:nvSpPr>
        <p:spPr>
          <a:xfrm>
            <a:off x="3285218" y="5556817"/>
            <a:ext cx="3316964" cy="9587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0070C0"/>
                </a:solidFill>
              </a:rPr>
              <a:t>Lowest energy level, 1s</a:t>
            </a:r>
          </a:p>
          <a:p>
            <a:pPr marL="457200" lvl="1" indent="0">
              <a:buFont typeface="Wingdings 3" charset="2"/>
              <a:buNone/>
            </a:pPr>
            <a:endParaRPr lang="en-US" dirty="0"/>
          </a:p>
        </p:txBody>
      </p:sp>
      <p:pic>
        <p:nvPicPr>
          <p:cNvPr id="5124" name="Picture 4" descr="Image result for hydrogen orbital diagram"/>
          <p:cNvPicPr>
            <a:picLocks noChangeAspect="1" noChangeArrowheads="1"/>
          </p:cNvPicPr>
          <p:nvPr/>
        </p:nvPicPr>
        <p:blipFill rotWithShape="1">
          <a:blip r:embed="rId4">
            <a:extLst>
              <a:ext uri="{28A0092B-C50C-407E-A947-70E740481C1C}">
                <a14:useLocalDpi xmlns:a14="http://schemas.microsoft.com/office/drawing/2010/main" val="0"/>
              </a:ext>
            </a:extLst>
          </a:blip>
          <a:srcRect r="83811"/>
          <a:stretch/>
        </p:blipFill>
        <p:spPr bwMode="auto">
          <a:xfrm>
            <a:off x="9906723" y="2474597"/>
            <a:ext cx="532605" cy="1303016"/>
          </a:xfrm>
          <a:prstGeom prst="rect">
            <a:avLst/>
          </a:prstGeom>
          <a:solidFill>
            <a:schemeClr val="tx1"/>
          </a:solidFill>
        </p:spPr>
      </p:pic>
      <p:sp>
        <p:nvSpPr>
          <p:cNvPr id="11" name="Content Placeholder 2"/>
          <p:cNvSpPr txBox="1">
            <a:spLocks/>
          </p:cNvSpPr>
          <p:nvPr/>
        </p:nvSpPr>
        <p:spPr>
          <a:xfrm>
            <a:off x="7370695" y="2895126"/>
            <a:ext cx="2247220" cy="5034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solidFill>
                  <a:schemeClr val="bg1"/>
                </a:solidFill>
              </a:rPr>
              <a:t>Orbital Diagram:</a:t>
            </a:r>
          </a:p>
          <a:p>
            <a:pPr marL="457200" lvl="1" indent="0">
              <a:buFont typeface="Wingdings 3" charset="2"/>
              <a:buNone/>
            </a:pPr>
            <a:endParaRPr lang="en-US" dirty="0"/>
          </a:p>
        </p:txBody>
      </p:sp>
      <p:sp>
        <p:nvSpPr>
          <p:cNvPr id="12" name="Content Placeholder 2"/>
          <p:cNvSpPr txBox="1">
            <a:spLocks/>
          </p:cNvSpPr>
          <p:nvPr/>
        </p:nvSpPr>
        <p:spPr>
          <a:xfrm>
            <a:off x="7305698" y="2129729"/>
            <a:ext cx="2847045" cy="9587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Line or Box represents the orbital</a:t>
            </a:r>
          </a:p>
          <a:p>
            <a:pPr marL="457200" lvl="1" indent="0">
              <a:buFont typeface="Wingdings 3" charset="2"/>
              <a:buNone/>
            </a:pPr>
            <a:endParaRPr lang="en-US" dirty="0"/>
          </a:p>
        </p:txBody>
      </p:sp>
      <p:pic>
        <p:nvPicPr>
          <p:cNvPr id="9" name="Picture 8"/>
          <p:cNvPicPr>
            <a:picLocks noChangeAspect="1"/>
          </p:cNvPicPr>
          <p:nvPr/>
        </p:nvPicPr>
        <p:blipFill>
          <a:blip r:embed="rId5"/>
          <a:stretch>
            <a:fillRect/>
          </a:stretch>
        </p:blipFill>
        <p:spPr>
          <a:xfrm>
            <a:off x="9675516" y="3846928"/>
            <a:ext cx="954456" cy="954456"/>
          </a:xfrm>
          <a:prstGeom prst="rect">
            <a:avLst/>
          </a:prstGeom>
        </p:spPr>
      </p:pic>
      <p:sp>
        <p:nvSpPr>
          <p:cNvPr id="14" name="Content Placeholder 2"/>
          <p:cNvSpPr txBox="1">
            <a:spLocks/>
          </p:cNvSpPr>
          <p:nvPr/>
        </p:nvSpPr>
        <p:spPr>
          <a:xfrm>
            <a:off x="7359661" y="3550583"/>
            <a:ext cx="2315855" cy="9587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Arrow indicates the electron</a:t>
            </a:r>
          </a:p>
          <a:p>
            <a:pPr marL="457200" lvl="1" indent="0">
              <a:buFont typeface="Wingdings 3" charset="2"/>
              <a:buNone/>
            </a:pPr>
            <a:endParaRPr lang="en-US" dirty="0"/>
          </a:p>
        </p:txBody>
      </p:sp>
      <p:sp>
        <p:nvSpPr>
          <p:cNvPr id="15" name="Content Placeholder 2"/>
          <p:cNvSpPr txBox="1">
            <a:spLocks/>
          </p:cNvSpPr>
          <p:nvPr/>
        </p:nvSpPr>
        <p:spPr>
          <a:xfrm>
            <a:off x="6772900" y="5659312"/>
            <a:ext cx="2880197" cy="50346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solidFill>
                  <a:schemeClr val="bg1"/>
                </a:solidFill>
              </a:rPr>
              <a:t>Electron Configuration:</a:t>
            </a:r>
          </a:p>
          <a:p>
            <a:pPr marL="457200" lvl="1" indent="0">
              <a:buFont typeface="Wingdings 3" charset="2"/>
              <a:buNone/>
            </a:pPr>
            <a:endParaRPr lang="en-US" dirty="0"/>
          </a:p>
        </p:txBody>
      </p:sp>
      <p:sp>
        <p:nvSpPr>
          <p:cNvPr id="16" name="Content Placeholder 2"/>
          <p:cNvSpPr txBox="1">
            <a:spLocks/>
          </p:cNvSpPr>
          <p:nvPr/>
        </p:nvSpPr>
        <p:spPr>
          <a:xfrm>
            <a:off x="10034059" y="5522981"/>
            <a:ext cx="1082798"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1</a:t>
            </a:r>
          </a:p>
          <a:p>
            <a:pPr marL="457200" lvl="1" indent="0">
              <a:buFont typeface="Wingdings 3" charset="2"/>
              <a:buNone/>
            </a:pPr>
            <a:endParaRPr lang="en-US" dirty="0"/>
          </a:p>
        </p:txBody>
      </p:sp>
      <p:sp>
        <p:nvSpPr>
          <p:cNvPr id="17" name="Content Placeholder 2"/>
          <p:cNvSpPr txBox="1">
            <a:spLocks/>
          </p:cNvSpPr>
          <p:nvPr/>
        </p:nvSpPr>
        <p:spPr>
          <a:xfrm>
            <a:off x="6785580" y="6037091"/>
            <a:ext cx="3035964" cy="403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FF00FF"/>
                </a:solidFill>
              </a:rPr>
              <a:t>Principal Energy Level</a:t>
            </a:r>
          </a:p>
          <a:p>
            <a:pPr marL="457200" lvl="1" indent="0">
              <a:buFont typeface="Wingdings 3" charset="2"/>
              <a:buNone/>
            </a:pPr>
            <a:endParaRPr lang="en-US" dirty="0"/>
          </a:p>
        </p:txBody>
      </p:sp>
      <p:sp>
        <p:nvSpPr>
          <p:cNvPr id="18" name="Content Placeholder 2"/>
          <p:cNvSpPr txBox="1">
            <a:spLocks/>
          </p:cNvSpPr>
          <p:nvPr/>
        </p:nvSpPr>
        <p:spPr>
          <a:xfrm>
            <a:off x="8494305" y="6422204"/>
            <a:ext cx="3035964" cy="7572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00B0F0"/>
                </a:solidFill>
              </a:rPr>
              <a:t>Sub Level</a:t>
            </a:r>
          </a:p>
          <a:p>
            <a:pPr marL="457200" lvl="1" indent="0">
              <a:buFont typeface="Wingdings 3" charset="2"/>
              <a:buNone/>
            </a:pPr>
            <a:endParaRPr lang="en-US" dirty="0"/>
          </a:p>
        </p:txBody>
      </p:sp>
      <p:sp>
        <p:nvSpPr>
          <p:cNvPr id="19" name="Content Placeholder 2"/>
          <p:cNvSpPr txBox="1">
            <a:spLocks/>
          </p:cNvSpPr>
          <p:nvPr/>
        </p:nvSpPr>
        <p:spPr>
          <a:xfrm>
            <a:off x="7380668" y="4801384"/>
            <a:ext cx="2673612" cy="8940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1">
                    <a:lumMod val="60000"/>
                    <a:lumOff val="40000"/>
                  </a:schemeClr>
                </a:solidFill>
              </a:rPr>
              <a:t>Number of electrons in sublevel</a:t>
            </a:r>
          </a:p>
          <a:p>
            <a:pPr marL="457200" lvl="1" indent="0">
              <a:buFont typeface="Wingdings 3" charset="2"/>
              <a:buNone/>
            </a:pPr>
            <a:endParaRPr lang="en-US" dirty="0"/>
          </a:p>
        </p:txBody>
      </p:sp>
      <p:cxnSp>
        <p:nvCxnSpPr>
          <p:cNvPr id="13" name="Straight Arrow Connector 12"/>
          <p:cNvCxnSpPr/>
          <p:nvPr/>
        </p:nvCxnSpPr>
        <p:spPr>
          <a:xfrm>
            <a:off x="10017304" y="5385684"/>
            <a:ext cx="521178" cy="274593"/>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9617915" y="5972629"/>
            <a:ext cx="534828" cy="19015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821544" y="6111646"/>
            <a:ext cx="638068" cy="54315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906871" y="611841"/>
            <a:ext cx="2985247" cy="71941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854888" y="2649071"/>
            <a:ext cx="1186250" cy="54460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87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1" grpId="0"/>
      <p:bldP spid="12" grpId="0"/>
      <p:bldP spid="14" grpId="0"/>
      <p:bldP spid="15" grpId="0"/>
      <p:bldP spid="16"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Pauli Exclusion Principal</a:t>
            </a:r>
            <a:endParaRPr lang="en-US" dirty="0"/>
          </a:p>
        </p:txBody>
      </p:sp>
      <p:sp>
        <p:nvSpPr>
          <p:cNvPr id="3" name="Content Placeholder 2"/>
          <p:cNvSpPr>
            <a:spLocks noGrp="1"/>
          </p:cNvSpPr>
          <p:nvPr>
            <p:ph idx="1"/>
          </p:nvPr>
        </p:nvSpPr>
        <p:spPr>
          <a:xfrm>
            <a:off x="646111" y="1283661"/>
            <a:ext cx="8946541" cy="1016853"/>
          </a:xfrm>
        </p:spPr>
        <p:txBody>
          <a:bodyPr/>
          <a:lstStyle/>
          <a:p>
            <a:r>
              <a:rPr lang="en-US" dirty="0" smtClean="0"/>
              <a:t>Pauli Exclusion Principal states that a maximum of 2 electrons can occupy the same orbital, but they must have opposite spins.</a:t>
            </a:r>
            <a:endParaRPr lang="en-US" dirty="0"/>
          </a:p>
        </p:txBody>
      </p:sp>
      <p:sp>
        <p:nvSpPr>
          <p:cNvPr id="4" name="Content Placeholder 2"/>
          <p:cNvSpPr txBox="1">
            <a:spLocks/>
          </p:cNvSpPr>
          <p:nvPr/>
        </p:nvSpPr>
        <p:spPr>
          <a:xfrm>
            <a:off x="2306343" y="2965743"/>
            <a:ext cx="660176" cy="450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He:</a:t>
            </a:r>
            <a:endParaRPr lang="en-US" dirty="0"/>
          </a:p>
        </p:txBody>
      </p:sp>
      <p:sp>
        <p:nvSpPr>
          <p:cNvPr id="5" name="Content Placeholder 2"/>
          <p:cNvSpPr txBox="1">
            <a:spLocks/>
          </p:cNvSpPr>
          <p:nvPr/>
        </p:nvSpPr>
        <p:spPr>
          <a:xfrm>
            <a:off x="3894898" y="2965743"/>
            <a:ext cx="660176" cy="450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Li:</a:t>
            </a:r>
            <a:endParaRPr lang="en-US" dirty="0"/>
          </a:p>
        </p:txBody>
      </p:sp>
      <p:sp>
        <p:nvSpPr>
          <p:cNvPr id="6" name="Content Placeholder 2"/>
          <p:cNvSpPr txBox="1">
            <a:spLocks/>
          </p:cNvSpPr>
          <p:nvPr/>
        </p:nvSpPr>
        <p:spPr>
          <a:xfrm>
            <a:off x="309496" y="3698148"/>
            <a:ext cx="2247220" cy="5034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solidFill>
                  <a:schemeClr val="bg1"/>
                </a:solidFill>
              </a:rPr>
              <a:t>Orbital Diagram:</a:t>
            </a:r>
          </a:p>
          <a:p>
            <a:pPr marL="457200" lvl="1" indent="0">
              <a:buFont typeface="Wingdings 3" charset="2"/>
              <a:buNone/>
            </a:pPr>
            <a:endParaRPr lang="en-US" dirty="0"/>
          </a:p>
        </p:txBody>
      </p:sp>
      <p:sp>
        <p:nvSpPr>
          <p:cNvPr id="7" name="Content Placeholder 2"/>
          <p:cNvSpPr txBox="1">
            <a:spLocks/>
          </p:cNvSpPr>
          <p:nvPr/>
        </p:nvSpPr>
        <p:spPr>
          <a:xfrm>
            <a:off x="171611" y="6022170"/>
            <a:ext cx="2880197" cy="50346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solidFill>
                  <a:schemeClr val="bg1"/>
                </a:solidFill>
              </a:rPr>
              <a:t>Electron Configuration:</a:t>
            </a:r>
          </a:p>
          <a:p>
            <a:pPr marL="457200" lvl="1" indent="0">
              <a:buFont typeface="Wingdings 3" charset="2"/>
              <a:buNone/>
            </a:pPr>
            <a:endParaRPr lang="en-US" dirty="0"/>
          </a:p>
        </p:txBody>
      </p:sp>
      <p:pic>
        <p:nvPicPr>
          <p:cNvPr id="6146" name="Picture 2" descr="Image result for helium orbital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r="83265"/>
          <a:stretch/>
        </p:blipFill>
        <p:spPr bwMode="auto">
          <a:xfrm>
            <a:off x="3110451" y="3429038"/>
            <a:ext cx="440152" cy="1041687"/>
          </a:xfrm>
          <a:prstGeom prst="rect">
            <a:avLst/>
          </a:prstGeom>
          <a:solidFill>
            <a:schemeClr val="tx1"/>
          </a:solidFill>
        </p:spPr>
      </p:pic>
      <p:sp>
        <p:nvSpPr>
          <p:cNvPr id="10" name="Content Placeholder 2"/>
          <p:cNvSpPr txBox="1">
            <a:spLocks/>
          </p:cNvSpPr>
          <p:nvPr/>
        </p:nvSpPr>
        <p:spPr>
          <a:xfrm>
            <a:off x="409959" y="2126652"/>
            <a:ext cx="3855475" cy="10168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 electrons, both in the 1s orbital, with opposite spins.</a:t>
            </a:r>
            <a:endParaRPr lang="en-US" dirty="0"/>
          </a:p>
        </p:txBody>
      </p:sp>
      <p:sp>
        <p:nvSpPr>
          <p:cNvPr id="11" name="Content Placeholder 2"/>
          <p:cNvSpPr txBox="1">
            <a:spLocks/>
          </p:cNvSpPr>
          <p:nvPr/>
        </p:nvSpPr>
        <p:spPr>
          <a:xfrm>
            <a:off x="3051808" y="5773111"/>
            <a:ext cx="1082798"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p>
          <a:p>
            <a:pPr marL="457200" lvl="1" indent="0">
              <a:buFont typeface="Wingdings 3" charset="2"/>
              <a:buNone/>
            </a:pPr>
            <a:endParaRPr lang="en-US" dirty="0"/>
          </a:p>
        </p:txBody>
      </p:sp>
      <p:pic>
        <p:nvPicPr>
          <p:cNvPr id="6148" name="Picture 4" descr="Image result for lithium orbital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l="54638" t="67721"/>
          <a:stretch/>
        </p:blipFill>
        <p:spPr bwMode="auto">
          <a:xfrm>
            <a:off x="4294576" y="3349704"/>
            <a:ext cx="1845206" cy="1173834"/>
          </a:xfrm>
          <a:prstGeom prst="rect">
            <a:avLst/>
          </a:prstGeom>
          <a:solidFill>
            <a:schemeClr val="tx1"/>
          </a:solidFill>
        </p:spPr>
      </p:pic>
      <p:pic>
        <p:nvPicPr>
          <p:cNvPr id="13" name="Picture 12"/>
          <p:cNvPicPr>
            <a:picLocks noChangeAspect="1"/>
          </p:cNvPicPr>
          <p:nvPr/>
        </p:nvPicPr>
        <p:blipFill>
          <a:blip r:embed="rId4"/>
          <a:stretch>
            <a:fillRect/>
          </a:stretch>
        </p:blipFill>
        <p:spPr>
          <a:xfrm>
            <a:off x="3001026" y="4782393"/>
            <a:ext cx="659001" cy="659001"/>
          </a:xfrm>
          <a:prstGeom prst="rect">
            <a:avLst/>
          </a:prstGeom>
        </p:spPr>
      </p:pic>
      <p:pic>
        <p:nvPicPr>
          <p:cNvPr id="14" name="Picture 13"/>
          <p:cNvPicPr>
            <a:picLocks noChangeAspect="1"/>
          </p:cNvPicPr>
          <p:nvPr/>
        </p:nvPicPr>
        <p:blipFill>
          <a:blip r:embed="rId4"/>
          <a:stretch>
            <a:fillRect/>
          </a:stretch>
        </p:blipFill>
        <p:spPr>
          <a:xfrm>
            <a:off x="5086046" y="4523538"/>
            <a:ext cx="1080080" cy="1080080"/>
          </a:xfrm>
          <a:prstGeom prst="rect">
            <a:avLst/>
          </a:prstGeom>
        </p:spPr>
      </p:pic>
      <p:pic>
        <p:nvPicPr>
          <p:cNvPr id="15" name="Picture 14"/>
          <p:cNvPicPr>
            <a:picLocks noChangeAspect="1"/>
          </p:cNvPicPr>
          <p:nvPr/>
        </p:nvPicPr>
        <p:blipFill>
          <a:blip r:embed="rId4"/>
          <a:stretch>
            <a:fillRect/>
          </a:stretch>
        </p:blipFill>
        <p:spPr>
          <a:xfrm>
            <a:off x="4320512" y="4734078"/>
            <a:ext cx="659001" cy="659001"/>
          </a:xfrm>
          <a:prstGeom prst="rect">
            <a:avLst/>
          </a:prstGeom>
        </p:spPr>
      </p:pic>
      <p:sp>
        <p:nvSpPr>
          <p:cNvPr id="16" name="Content Placeholder 2"/>
          <p:cNvSpPr txBox="1">
            <a:spLocks/>
          </p:cNvSpPr>
          <p:nvPr/>
        </p:nvSpPr>
        <p:spPr>
          <a:xfrm>
            <a:off x="4459458" y="5768532"/>
            <a:ext cx="1680324"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1</a:t>
            </a:r>
          </a:p>
          <a:p>
            <a:pPr marL="457200" lvl="1" indent="0">
              <a:buFont typeface="Wingdings 3" charset="2"/>
              <a:buNone/>
            </a:pPr>
            <a:endParaRPr lang="en-US" dirty="0"/>
          </a:p>
        </p:txBody>
      </p:sp>
      <p:sp>
        <p:nvSpPr>
          <p:cNvPr id="17" name="Content Placeholder 2"/>
          <p:cNvSpPr txBox="1">
            <a:spLocks/>
          </p:cNvSpPr>
          <p:nvPr/>
        </p:nvSpPr>
        <p:spPr>
          <a:xfrm>
            <a:off x="6447915" y="5768532"/>
            <a:ext cx="1680324"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2</a:t>
            </a:r>
          </a:p>
          <a:p>
            <a:pPr marL="457200" lvl="1" indent="0">
              <a:buFont typeface="Wingdings 3" charset="2"/>
              <a:buNone/>
            </a:pPr>
            <a:endParaRPr lang="en-US" dirty="0"/>
          </a:p>
        </p:txBody>
      </p:sp>
      <p:sp>
        <p:nvSpPr>
          <p:cNvPr id="18" name="Content Placeholder 2"/>
          <p:cNvSpPr txBox="1">
            <a:spLocks/>
          </p:cNvSpPr>
          <p:nvPr/>
        </p:nvSpPr>
        <p:spPr>
          <a:xfrm>
            <a:off x="6551013" y="2883373"/>
            <a:ext cx="660176" cy="450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Be:</a:t>
            </a:r>
            <a:endParaRPr lang="en-US" dirty="0"/>
          </a:p>
        </p:txBody>
      </p:sp>
      <p:pic>
        <p:nvPicPr>
          <p:cNvPr id="12" name="Picture 11"/>
          <p:cNvPicPr>
            <a:picLocks noChangeAspect="1"/>
          </p:cNvPicPr>
          <p:nvPr/>
        </p:nvPicPr>
        <p:blipFill rotWithShape="1">
          <a:blip r:embed="rId5"/>
          <a:srcRect l="-416" t="29844" r="77400" b="8280"/>
          <a:stretch/>
        </p:blipFill>
        <p:spPr>
          <a:xfrm>
            <a:off x="6385688" y="3327663"/>
            <a:ext cx="1459767" cy="1177308"/>
          </a:xfrm>
          <a:prstGeom prst="rect">
            <a:avLst/>
          </a:prstGeom>
        </p:spPr>
      </p:pic>
      <p:pic>
        <p:nvPicPr>
          <p:cNvPr id="21" name="Picture 20"/>
          <p:cNvPicPr>
            <a:picLocks noChangeAspect="1"/>
          </p:cNvPicPr>
          <p:nvPr/>
        </p:nvPicPr>
        <p:blipFill>
          <a:blip r:embed="rId4"/>
          <a:stretch>
            <a:fillRect/>
          </a:stretch>
        </p:blipFill>
        <p:spPr>
          <a:xfrm>
            <a:off x="6990552" y="4523538"/>
            <a:ext cx="1080080" cy="1080080"/>
          </a:xfrm>
          <a:prstGeom prst="rect">
            <a:avLst/>
          </a:prstGeom>
        </p:spPr>
      </p:pic>
      <p:pic>
        <p:nvPicPr>
          <p:cNvPr id="22" name="Picture 21"/>
          <p:cNvPicPr>
            <a:picLocks noChangeAspect="1"/>
          </p:cNvPicPr>
          <p:nvPr/>
        </p:nvPicPr>
        <p:blipFill>
          <a:blip r:embed="rId4"/>
          <a:stretch>
            <a:fillRect/>
          </a:stretch>
        </p:blipFill>
        <p:spPr>
          <a:xfrm>
            <a:off x="6360537" y="4706544"/>
            <a:ext cx="659001" cy="659001"/>
          </a:xfrm>
          <a:prstGeom prst="rect">
            <a:avLst/>
          </a:prstGeom>
        </p:spPr>
      </p:pic>
      <p:pic>
        <p:nvPicPr>
          <p:cNvPr id="19" name="Picture 18"/>
          <p:cNvPicPr>
            <a:picLocks noChangeAspect="1"/>
          </p:cNvPicPr>
          <p:nvPr/>
        </p:nvPicPr>
        <p:blipFill rotWithShape="1">
          <a:blip r:embed="rId6"/>
          <a:srcRect t="28222" b="29746"/>
          <a:stretch/>
        </p:blipFill>
        <p:spPr>
          <a:xfrm>
            <a:off x="10019126" y="4770808"/>
            <a:ext cx="2163984" cy="682170"/>
          </a:xfrm>
          <a:prstGeom prst="rect">
            <a:avLst/>
          </a:prstGeom>
        </p:spPr>
      </p:pic>
      <p:sp>
        <p:nvSpPr>
          <p:cNvPr id="24" name="Content Placeholder 2"/>
          <p:cNvSpPr txBox="1">
            <a:spLocks/>
          </p:cNvSpPr>
          <p:nvPr/>
        </p:nvSpPr>
        <p:spPr>
          <a:xfrm>
            <a:off x="8336271" y="2845205"/>
            <a:ext cx="660176" cy="450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B:</a:t>
            </a:r>
            <a:endParaRPr lang="en-US" dirty="0"/>
          </a:p>
        </p:txBody>
      </p:sp>
      <p:pic>
        <p:nvPicPr>
          <p:cNvPr id="25" name="Picture 24"/>
          <p:cNvPicPr>
            <a:picLocks noChangeAspect="1"/>
          </p:cNvPicPr>
          <p:nvPr/>
        </p:nvPicPr>
        <p:blipFill>
          <a:blip r:embed="rId4"/>
          <a:stretch>
            <a:fillRect/>
          </a:stretch>
        </p:blipFill>
        <p:spPr>
          <a:xfrm>
            <a:off x="8286634" y="4793977"/>
            <a:ext cx="659001" cy="659001"/>
          </a:xfrm>
          <a:prstGeom prst="rect">
            <a:avLst/>
          </a:prstGeom>
        </p:spPr>
      </p:pic>
      <p:pic>
        <p:nvPicPr>
          <p:cNvPr id="26" name="Picture 25"/>
          <p:cNvPicPr>
            <a:picLocks noChangeAspect="1"/>
          </p:cNvPicPr>
          <p:nvPr/>
        </p:nvPicPr>
        <p:blipFill>
          <a:blip r:embed="rId4"/>
          <a:stretch>
            <a:fillRect/>
          </a:stretch>
        </p:blipFill>
        <p:spPr>
          <a:xfrm>
            <a:off x="8939046" y="4571853"/>
            <a:ext cx="1080080" cy="1080080"/>
          </a:xfrm>
          <a:prstGeom prst="rect">
            <a:avLst/>
          </a:prstGeom>
        </p:spPr>
      </p:pic>
      <p:sp>
        <p:nvSpPr>
          <p:cNvPr id="29" name="Content Placeholder 2"/>
          <p:cNvSpPr txBox="1">
            <a:spLocks/>
          </p:cNvSpPr>
          <p:nvPr/>
        </p:nvSpPr>
        <p:spPr>
          <a:xfrm>
            <a:off x="9496768" y="2189997"/>
            <a:ext cx="2475207" cy="10168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Show the two empty p orbitals</a:t>
            </a:r>
            <a:endParaRPr lang="en-US" dirty="0"/>
          </a:p>
        </p:txBody>
      </p:sp>
      <p:sp>
        <p:nvSpPr>
          <p:cNvPr id="30" name="Content Placeholder 2"/>
          <p:cNvSpPr txBox="1">
            <a:spLocks/>
          </p:cNvSpPr>
          <p:nvPr/>
        </p:nvSpPr>
        <p:spPr>
          <a:xfrm>
            <a:off x="8487467" y="5850888"/>
            <a:ext cx="2613651"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2</a:t>
            </a:r>
            <a:r>
              <a:rPr lang="en-US" sz="4000" b="1" dirty="0" smtClean="0">
                <a:solidFill>
                  <a:schemeClr val="bg1"/>
                </a:solidFill>
              </a:rPr>
              <a:t>2p</a:t>
            </a:r>
            <a:r>
              <a:rPr lang="en-US" sz="4000" b="1" baseline="30000" dirty="0" smtClean="0">
                <a:solidFill>
                  <a:schemeClr val="bg1"/>
                </a:solidFill>
              </a:rPr>
              <a:t>1</a:t>
            </a:r>
            <a:endParaRPr lang="en-US" sz="4000" b="1" baseline="30000" dirty="0" smtClean="0">
              <a:solidFill>
                <a:schemeClr val="bg1"/>
              </a:solidFill>
            </a:endParaRPr>
          </a:p>
          <a:p>
            <a:pPr marL="457200" lvl="1" indent="0">
              <a:buFont typeface="Wingdings 3" charset="2"/>
              <a:buNone/>
            </a:pPr>
            <a:endParaRPr lang="en-US" dirty="0"/>
          </a:p>
        </p:txBody>
      </p:sp>
      <p:grpSp>
        <p:nvGrpSpPr>
          <p:cNvPr id="27" name="Group 26"/>
          <p:cNvGrpSpPr/>
          <p:nvPr/>
        </p:nvGrpSpPr>
        <p:grpSpPr>
          <a:xfrm>
            <a:off x="8336271" y="3451559"/>
            <a:ext cx="3530700" cy="921339"/>
            <a:chOff x="8336271" y="3451559"/>
            <a:chExt cx="3530700" cy="921339"/>
          </a:xfrm>
        </p:grpSpPr>
        <p:pic>
          <p:nvPicPr>
            <p:cNvPr id="23" name="Picture 22"/>
            <p:cNvPicPr>
              <a:picLocks noChangeAspect="1"/>
            </p:cNvPicPr>
            <p:nvPr/>
          </p:nvPicPr>
          <p:blipFill rotWithShape="1">
            <a:blip r:embed="rId7"/>
            <a:srcRect l="50386" t="26474" r="-190" b="60814"/>
            <a:stretch/>
          </p:blipFill>
          <p:spPr>
            <a:xfrm>
              <a:off x="8336271" y="3451559"/>
              <a:ext cx="3530700" cy="742613"/>
            </a:xfrm>
            <a:prstGeom prst="rect">
              <a:avLst/>
            </a:prstGeom>
          </p:spPr>
        </p:pic>
        <p:pic>
          <p:nvPicPr>
            <p:cNvPr id="31" name="Picture 30"/>
            <p:cNvPicPr>
              <a:picLocks noChangeAspect="1"/>
            </p:cNvPicPr>
            <p:nvPr/>
          </p:nvPicPr>
          <p:blipFill rotWithShape="1">
            <a:blip r:embed="rId8"/>
            <a:srcRect l="51424" t="-370" b="96215"/>
            <a:stretch/>
          </p:blipFill>
          <p:spPr>
            <a:xfrm>
              <a:off x="8538659" y="4152263"/>
              <a:ext cx="3125923" cy="220635"/>
            </a:xfrm>
            <a:prstGeom prst="rect">
              <a:avLst/>
            </a:prstGeom>
          </p:spPr>
        </p:pic>
      </p:grpSp>
    </p:spTree>
    <p:extLst>
      <p:ext uri="{BB962C8B-B14F-4D97-AF65-F5344CB8AC3E}">
        <p14:creationId xmlns:p14="http://schemas.microsoft.com/office/powerpoint/2010/main" val="361172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48"/>
                                        </p:tgtEl>
                                        <p:attrNameLst>
                                          <p:attrName>style.visibility</p:attrName>
                                        </p:attrNameLst>
                                      </p:cBhvr>
                                      <p:to>
                                        <p:strVal val="visible"/>
                                      </p:to>
                                    </p:set>
                                    <p:animEffect transition="in" filter="fade">
                                      <p:cBhvr>
                                        <p:cTn id="52" dur="500"/>
                                        <p:tgtEl>
                                          <p:spTgt spid="61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10" grpId="0"/>
      <p:bldP spid="11" grpId="0" animBg="1"/>
      <p:bldP spid="16" grpId="0" animBg="1"/>
      <p:bldP spid="17" grpId="0" animBg="1"/>
      <p:bldP spid="18" grpId="0"/>
      <p:bldP spid="24" grpId="0"/>
      <p:bldP spid="29"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Hund’s Rule</a:t>
            </a:r>
            <a:endParaRPr lang="en-US" dirty="0"/>
          </a:p>
        </p:txBody>
      </p:sp>
      <p:sp>
        <p:nvSpPr>
          <p:cNvPr id="3" name="Content Placeholder 2"/>
          <p:cNvSpPr>
            <a:spLocks noGrp="1"/>
          </p:cNvSpPr>
          <p:nvPr>
            <p:ph idx="1"/>
          </p:nvPr>
        </p:nvSpPr>
        <p:spPr>
          <a:xfrm>
            <a:off x="502176" y="1195353"/>
            <a:ext cx="10412567" cy="930585"/>
          </a:xfrm>
        </p:spPr>
        <p:txBody>
          <a:bodyPr/>
          <a:lstStyle/>
          <a:p>
            <a:r>
              <a:rPr lang="en-US" dirty="0" smtClean="0"/>
              <a:t>Hund’s Rule states that electrons with the same spin will occupy empty orbitals of the same energy, before they go back and pair up with opposite spins.</a:t>
            </a:r>
            <a:endParaRPr lang="en-US" dirty="0"/>
          </a:p>
        </p:txBody>
      </p:sp>
      <p:pic>
        <p:nvPicPr>
          <p:cNvPr id="4" name="Picture 3"/>
          <p:cNvPicPr>
            <a:picLocks noChangeAspect="1"/>
          </p:cNvPicPr>
          <p:nvPr/>
        </p:nvPicPr>
        <p:blipFill>
          <a:blip r:embed="rId2"/>
          <a:stretch>
            <a:fillRect/>
          </a:stretch>
        </p:blipFill>
        <p:spPr>
          <a:xfrm>
            <a:off x="2124914" y="2646785"/>
            <a:ext cx="3161618" cy="776537"/>
          </a:xfrm>
          <a:prstGeom prst="rect">
            <a:avLst/>
          </a:prstGeom>
        </p:spPr>
      </p:pic>
      <p:sp>
        <p:nvSpPr>
          <p:cNvPr id="5" name="Content Placeholder 2"/>
          <p:cNvSpPr txBox="1">
            <a:spLocks/>
          </p:cNvSpPr>
          <p:nvPr/>
        </p:nvSpPr>
        <p:spPr>
          <a:xfrm>
            <a:off x="-1" y="2641599"/>
            <a:ext cx="2402511" cy="581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solidFill>
                  <a:schemeClr val="bg1"/>
                </a:solidFill>
              </a:rPr>
              <a:t>Orbital Diagram:</a:t>
            </a:r>
          </a:p>
          <a:p>
            <a:pPr marL="457200" lvl="1" indent="0">
              <a:buFont typeface="Wingdings 3" charset="2"/>
              <a:buNone/>
            </a:pPr>
            <a:endParaRPr lang="en-US" dirty="0"/>
          </a:p>
        </p:txBody>
      </p:sp>
      <p:sp>
        <p:nvSpPr>
          <p:cNvPr id="6" name="Content Placeholder 2"/>
          <p:cNvSpPr txBox="1">
            <a:spLocks/>
          </p:cNvSpPr>
          <p:nvPr/>
        </p:nvSpPr>
        <p:spPr>
          <a:xfrm>
            <a:off x="0" y="4733956"/>
            <a:ext cx="2880197" cy="50346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solidFill>
                  <a:schemeClr val="bg1"/>
                </a:solidFill>
              </a:rPr>
              <a:t>Electron Configuration:</a:t>
            </a:r>
          </a:p>
          <a:p>
            <a:pPr marL="457200" lvl="1" indent="0">
              <a:buFont typeface="Wingdings 3" charset="2"/>
              <a:buNone/>
            </a:pPr>
            <a:endParaRPr lang="en-US" dirty="0"/>
          </a:p>
        </p:txBody>
      </p:sp>
      <p:sp>
        <p:nvSpPr>
          <p:cNvPr id="7" name="Content Placeholder 2"/>
          <p:cNvSpPr txBox="1">
            <a:spLocks/>
          </p:cNvSpPr>
          <p:nvPr/>
        </p:nvSpPr>
        <p:spPr>
          <a:xfrm>
            <a:off x="1742334" y="2155778"/>
            <a:ext cx="660176" cy="450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C:</a:t>
            </a:r>
            <a:endParaRPr lang="en-US" dirty="0"/>
          </a:p>
        </p:txBody>
      </p:sp>
      <p:pic>
        <p:nvPicPr>
          <p:cNvPr id="8" name="Picture 7"/>
          <p:cNvPicPr>
            <a:picLocks noChangeAspect="1"/>
          </p:cNvPicPr>
          <p:nvPr/>
        </p:nvPicPr>
        <p:blipFill rotWithShape="1">
          <a:blip r:embed="rId3"/>
          <a:srcRect t="28222" b="29746"/>
          <a:stretch/>
        </p:blipFill>
        <p:spPr>
          <a:xfrm>
            <a:off x="3713392" y="3534207"/>
            <a:ext cx="1691081" cy="533093"/>
          </a:xfrm>
          <a:prstGeom prst="rect">
            <a:avLst/>
          </a:prstGeom>
        </p:spPr>
      </p:pic>
      <p:pic>
        <p:nvPicPr>
          <p:cNvPr id="9" name="Picture 8"/>
          <p:cNvPicPr>
            <a:picLocks noChangeAspect="1"/>
          </p:cNvPicPr>
          <p:nvPr/>
        </p:nvPicPr>
        <p:blipFill>
          <a:blip r:embed="rId4"/>
          <a:stretch>
            <a:fillRect/>
          </a:stretch>
        </p:blipFill>
        <p:spPr>
          <a:xfrm>
            <a:off x="2124914" y="3632552"/>
            <a:ext cx="514987" cy="514987"/>
          </a:xfrm>
          <a:prstGeom prst="rect">
            <a:avLst/>
          </a:prstGeom>
        </p:spPr>
      </p:pic>
      <p:pic>
        <p:nvPicPr>
          <p:cNvPr id="10" name="Picture 9"/>
          <p:cNvPicPr>
            <a:picLocks noChangeAspect="1"/>
          </p:cNvPicPr>
          <p:nvPr/>
        </p:nvPicPr>
        <p:blipFill>
          <a:blip r:embed="rId4"/>
          <a:stretch>
            <a:fillRect/>
          </a:stretch>
        </p:blipFill>
        <p:spPr>
          <a:xfrm>
            <a:off x="2754623" y="3492952"/>
            <a:ext cx="844046" cy="844046"/>
          </a:xfrm>
          <a:prstGeom prst="rect">
            <a:avLst/>
          </a:prstGeom>
        </p:spPr>
      </p:pic>
      <p:sp>
        <p:nvSpPr>
          <p:cNvPr id="11" name="Content Placeholder 2"/>
          <p:cNvSpPr txBox="1">
            <a:spLocks/>
          </p:cNvSpPr>
          <p:nvPr/>
        </p:nvSpPr>
        <p:spPr>
          <a:xfrm>
            <a:off x="2124914" y="5258118"/>
            <a:ext cx="2613651"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2</a:t>
            </a:r>
            <a:r>
              <a:rPr lang="en-US" sz="4000" b="1" dirty="0" smtClean="0">
                <a:solidFill>
                  <a:schemeClr val="bg1"/>
                </a:solidFill>
              </a:rPr>
              <a:t>2p</a:t>
            </a:r>
            <a:r>
              <a:rPr lang="en-US" sz="4000" b="1" baseline="30000" dirty="0" smtClean="0">
                <a:solidFill>
                  <a:schemeClr val="bg1"/>
                </a:solidFill>
              </a:rPr>
              <a:t>2</a:t>
            </a:r>
          </a:p>
          <a:p>
            <a:pPr marL="457200" lvl="1" indent="0">
              <a:buFont typeface="Wingdings 3" charset="2"/>
              <a:buNone/>
            </a:pPr>
            <a:endParaRPr lang="en-US" dirty="0"/>
          </a:p>
        </p:txBody>
      </p:sp>
      <p:sp>
        <p:nvSpPr>
          <p:cNvPr id="12" name="Content Placeholder 2"/>
          <p:cNvSpPr txBox="1">
            <a:spLocks/>
          </p:cNvSpPr>
          <p:nvPr/>
        </p:nvSpPr>
        <p:spPr>
          <a:xfrm>
            <a:off x="5322314" y="2137294"/>
            <a:ext cx="660176" cy="450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N:</a:t>
            </a:r>
            <a:endParaRPr lang="en-US" dirty="0"/>
          </a:p>
        </p:txBody>
      </p:sp>
      <p:sp>
        <p:nvSpPr>
          <p:cNvPr id="13" name="Content Placeholder 2"/>
          <p:cNvSpPr txBox="1">
            <a:spLocks/>
          </p:cNvSpPr>
          <p:nvPr/>
        </p:nvSpPr>
        <p:spPr>
          <a:xfrm>
            <a:off x="8975938" y="2190803"/>
            <a:ext cx="660176" cy="450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O:</a:t>
            </a:r>
            <a:endParaRPr lang="en-US" dirty="0"/>
          </a:p>
        </p:txBody>
      </p:sp>
      <p:pic>
        <p:nvPicPr>
          <p:cNvPr id="7170" name="Picture 2" descr="Image result for nitrogen orbital diagram"/>
          <p:cNvPicPr>
            <a:picLocks noChangeAspect="1" noChangeArrowheads="1"/>
          </p:cNvPicPr>
          <p:nvPr/>
        </p:nvPicPr>
        <p:blipFill rotWithShape="1">
          <a:blip r:embed="rId5">
            <a:extLst>
              <a:ext uri="{28A0092B-C50C-407E-A947-70E740481C1C}">
                <a14:useLocalDpi xmlns:a14="http://schemas.microsoft.com/office/drawing/2010/main" val="0"/>
              </a:ext>
            </a:extLst>
          </a:blip>
          <a:srcRect l="655" t="24044" r="-655" b="1748"/>
          <a:stretch/>
        </p:blipFill>
        <p:spPr bwMode="auto">
          <a:xfrm>
            <a:off x="5733143" y="2573075"/>
            <a:ext cx="3061208" cy="850838"/>
          </a:xfrm>
          <a:prstGeom prst="rect">
            <a:avLst/>
          </a:prstGeom>
          <a:solidFill>
            <a:schemeClr val="tx1"/>
          </a:solidFill>
        </p:spPr>
      </p:pic>
      <p:pic>
        <p:nvPicPr>
          <p:cNvPr id="15" name="Picture 14"/>
          <p:cNvPicPr>
            <a:picLocks noChangeAspect="1"/>
          </p:cNvPicPr>
          <p:nvPr/>
        </p:nvPicPr>
        <p:blipFill rotWithShape="1">
          <a:blip r:embed="rId6"/>
          <a:srcRect t="26310"/>
          <a:stretch/>
        </p:blipFill>
        <p:spPr>
          <a:xfrm>
            <a:off x="9363923" y="2646158"/>
            <a:ext cx="2550043" cy="704672"/>
          </a:xfrm>
          <a:prstGeom prst="rect">
            <a:avLst/>
          </a:prstGeom>
        </p:spPr>
      </p:pic>
      <p:pic>
        <p:nvPicPr>
          <p:cNvPr id="17" name="Picture 16"/>
          <p:cNvPicPr>
            <a:picLocks noChangeAspect="1"/>
          </p:cNvPicPr>
          <p:nvPr/>
        </p:nvPicPr>
        <p:blipFill rotWithShape="1">
          <a:blip r:embed="rId3"/>
          <a:srcRect t="28222" b="29746"/>
          <a:stretch/>
        </p:blipFill>
        <p:spPr>
          <a:xfrm>
            <a:off x="7284857" y="3581373"/>
            <a:ext cx="1691081" cy="533093"/>
          </a:xfrm>
          <a:prstGeom prst="rect">
            <a:avLst/>
          </a:prstGeom>
        </p:spPr>
      </p:pic>
      <p:pic>
        <p:nvPicPr>
          <p:cNvPr id="18" name="Picture 17"/>
          <p:cNvPicPr>
            <a:picLocks noChangeAspect="1"/>
          </p:cNvPicPr>
          <p:nvPr/>
        </p:nvPicPr>
        <p:blipFill>
          <a:blip r:embed="rId4"/>
          <a:stretch>
            <a:fillRect/>
          </a:stretch>
        </p:blipFill>
        <p:spPr>
          <a:xfrm>
            <a:off x="5696379" y="3679718"/>
            <a:ext cx="514987" cy="514987"/>
          </a:xfrm>
          <a:prstGeom prst="rect">
            <a:avLst/>
          </a:prstGeom>
        </p:spPr>
      </p:pic>
      <p:pic>
        <p:nvPicPr>
          <p:cNvPr id="19" name="Picture 18"/>
          <p:cNvPicPr>
            <a:picLocks noChangeAspect="1"/>
          </p:cNvPicPr>
          <p:nvPr/>
        </p:nvPicPr>
        <p:blipFill>
          <a:blip r:embed="rId4"/>
          <a:stretch>
            <a:fillRect/>
          </a:stretch>
        </p:blipFill>
        <p:spPr>
          <a:xfrm>
            <a:off x="6326088" y="3540118"/>
            <a:ext cx="844046" cy="844046"/>
          </a:xfrm>
          <a:prstGeom prst="rect">
            <a:avLst/>
          </a:prstGeom>
        </p:spPr>
      </p:pic>
      <p:pic>
        <p:nvPicPr>
          <p:cNvPr id="20" name="Picture 19"/>
          <p:cNvPicPr>
            <a:picLocks noChangeAspect="1"/>
          </p:cNvPicPr>
          <p:nvPr/>
        </p:nvPicPr>
        <p:blipFill rotWithShape="1">
          <a:blip r:embed="rId3"/>
          <a:srcRect t="28222" b="29746"/>
          <a:stretch/>
        </p:blipFill>
        <p:spPr>
          <a:xfrm>
            <a:off x="10685102" y="3523673"/>
            <a:ext cx="1270783" cy="400599"/>
          </a:xfrm>
          <a:prstGeom prst="rect">
            <a:avLst/>
          </a:prstGeom>
        </p:spPr>
      </p:pic>
      <p:pic>
        <p:nvPicPr>
          <p:cNvPr id="21" name="Picture 20"/>
          <p:cNvPicPr>
            <a:picLocks noChangeAspect="1"/>
          </p:cNvPicPr>
          <p:nvPr/>
        </p:nvPicPr>
        <p:blipFill>
          <a:blip r:embed="rId4"/>
          <a:stretch>
            <a:fillRect/>
          </a:stretch>
        </p:blipFill>
        <p:spPr>
          <a:xfrm>
            <a:off x="9451994" y="3538014"/>
            <a:ext cx="386993" cy="386993"/>
          </a:xfrm>
          <a:prstGeom prst="rect">
            <a:avLst/>
          </a:prstGeom>
        </p:spPr>
      </p:pic>
      <p:pic>
        <p:nvPicPr>
          <p:cNvPr id="22" name="Picture 21"/>
          <p:cNvPicPr>
            <a:picLocks noChangeAspect="1"/>
          </p:cNvPicPr>
          <p:nvPr/>
        </p:nvPicPr>
        <p:blipFill>
          <a:blip r:embed="rId4"/>
          <a:stretch>
            <a:fillRect/>
          </a:stretch>
        </p:blipFill>
        <p:spPr>
          <a:xfrm>
            <a:off x="9944910" y="3476316"/>
            <a:ext cx="634268" cy="634268"/>
          </a:xfrm>
          <a:prstGeom prst="rect">
            <a:avLst/>
          </a:prstGeom>
        </p:spPr>
      </p:pic>
      <p:sp>
        <p:nvSpPr>
          <p:cNvPr id="23" name="Content Placeholder 2"/>
          <p:cNvSpPr txBox="1">
            <a:spLocks/>
          </p:cNvSpPr>
          <p:nvPr/>
        </p:nvSpPr>
        <p:spPr>
          <a:xfrm>
            <a:off x="5516746" y="5237424"/>
            <a:ext cx="2613651"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2</a:t>
            </a:r>
            <a:r>
              <a:rPr lang="en-US" sz="4000" b="1" dirty="0" smtClean="0">
                <a:solidFill>
                  <a:schemeClr val="bg1"/>
                </a:solidFill>
              </a:rPr>
              <a:t>2p</a:t>
            </a:r>
            <a:r>
              <a:rPr lang="en-US" sz="4000" b="1" baseline="30000" dirty="0" smtClean="0">
                <a:solidFill>
                  <a:schemeClr val="bg1"/>
                </a:solidFill>
              </a:rPr>
              <a:t>3</a:t>
            </a:r>
          </a:p>
          <a:p>
            <a:pPr marL="457200" lvl="1" indent="0">
              <a:buFont typeface="Wingdings 3" charset="2"/>
              <a:buNone/>
            </a:pPr>
            <a:endParaRPr lang="en-US" dirty="0"/>
          </a:p>
        </p:txBody>
      </p:sp>
      <p:sp>
        <p:nvSpPr>
          <p:cNvPr id="24" name="Content Placeholder 2"/>
          <p:cNvSpPr txBox="1">
            <a:spLocks/>
          </p:cNvSpPr>
          <p:nvPr/>
        </p:nvSpPr>
        <p:spPr>
          <a:xfrm>
            <a:off x="9300315" y="5157594"/>
            <a:ext cx="2613651"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2</a:t>
            </a:r>
            <a:r>
              <a:rPr lang="en-US" sz="4000" b="1" dirty="0" smtClean="0">
                <a:solidFill>
                  <a:schemeClr val="bg1"/>
                </a:solidFill>
              </a:rPr>
              <a:t>2p</a:t>
            </a:r>
            <a:r>
              <a:rPr lang="en-US" sz="4000" b="1" baseline="30000" dirty="0" smtClean="0">
                <a:solidFill>
                  <a:schemeClr val="bg1"/>
                </a:solidFill>
              </a:rPr>
              <a:t>4</a:t>
            </a:r>
          </a:p>
          <a:p>
            <a:pPr marL="457200" lvl="1" indent="0">
              <a:buFont typeface="Wingdings 3" charset="2"/>
              <a:buNone/>
            </a:pPr>
            <a:endParaRPr lang="en-US" dirty="0"/>
          </a:p>
        </p:txBody>
      </p:sp>
      <p:sp>
        <p:nvSpPr>
          <p:cNvPr id="25" name="Content Placeholder 2"/>
          <p:cNvSpPr txBox="1">
            <a:spLocks/>
          </p:cNvSpPr>
          <p:nvPr/>
        </p:nvSpPr>
        <p:spPr>
          <a:xfrm>
            <a:off x="5908483" y="4414055"/>
            <a:ext cx="3152738" cy="9305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One electron now in each of the 2p</a:t>
            </a:r>
            <a:endParaRPr lang="en-US" dirty="0"/>
          </a:p>
        </p:txBody>
      </p:sp>
    </p:spTree>
    <p:extLst>
      <p:ext uri="{BB962C8B-B14F-4D97-AF65-F5344CB8AC3E}">
        <p14:creationId xmlns:p14="http://schemas.microsoft.com/office/powerpoint/2010/main" val="113845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0"/>
                                        </p:tgtEl>
                                        <p:attrNameLst>
                                          <p:attrName>style.visibility</p:attrName>
                                        </p:attrNameLst>
                                      </p:cBhvr>
                                      <p:to>
                                        <p:strVal val="visible"/>
                                      </p:to>
                                    </p:set>
                                    <p:animEffect transition="in" filter="fade">
                                      <p:cBhvr>
                                        <p:cTn id="57" dur="500"/>
                                        <p:tgtEl>
                                          <p:spTgt spid="717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Effect transition="in" filter="fade">
                                      <p:cBhvr>
                                        <p:cTn id="77" dur="500"/>
                                        <p:tgtEl>
                                          <p:spTgt spid="25">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11" grpId="0" animBg="1"/>
      <p:bldP spid="12" grpId="0"/>
      <p:bldP spid="13" grpId="0"/>
      <p:bldP spid="23" grpId="0" animBg="1"/>
      <p:bldP spid="24" grpId="0" animBg="1"/>
      <p:bldP spid="2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646111" y="1314719"/>
            <a:ext cx="5239431" cy="639482"/>
          </a:xfrm>
        </p:spPr>
        <p:txBody>
          <a:bodyPr/>
          <a:lstStyle/>
          <a:p>
            <a:pPr marL="0" indent="0">
              <a:buNone/>
            </a:pPr>
            <a:r>
              <a:rPr lang="en-US" dirty="0" smtClean="0"/>
              <a:t>Write the orbital diagram for fluorine (F):</a:t>
            </a:r>
            <a:endParaRPr lang="en-US" dirty="0"/>
          </a:p>
        </p:txBody>
      </p:sp>
      <p:pic>
        <p:nvPicPr>
          <p:cNvPr id="8194" name="Picture 2" descr="Image result for fluorine orbital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b="50567"/>
          <a:stretch/>
        </p:blipFill>
        <p:spPr bwMode="auto">
          <a:xfrm>
            <a:off x="5972629" y="1100660"/>
            <a:ext cx="5958114" cy="1034513"/>
          </a:xfrm>
          <a:prstGeom prst="rect">
            <a:avLst/>
          </a:prstGeom>
          <a:solidFill>
            <a:schemeClr val="tx1"/>
          </a:solidFill>
        </p:spPr>
      </p:pic>
      <p:sp>
        <p:nvSpPr>
          <p:cNvPr id="6" name="Content Placeholder 2"/>
          <p:cNvSpPr txBox="1">
            <a:spLocks/>
          </p:cNvSpPr>
          <p:nvPr/>
        </p:nvSpPr>
        <p:spPr>
          <a:xfrm>
            <a:off x="646111" y="2265247"/>
            <a:ext cx="5682115" cy="63948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Write the electron configuration for Neon (Ne):</a:t>
            </a:r>
            <a:endParaRPr lang="en-US" dirty="0"/>
          </a:p>
        </p:txBody>
      </p:sp>
      <p:sp>
        <p:nvSpPr>
          <p:cNvPr id="7" name="Content Placeholder 2"/>
          <p:cNvSpPr txBox="1">
            <a:spLocks/>
          </p:cNvSpPr>
          <p:nvPr/>
        </p:nvSpPr>
        <p:spPr>
          <a:xfrm>
            <a:off x="6542599" y="2180745"/>
            <a:ext cx="2613651"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2</a:t>
            </a:r>
            <a:r>
              <a:rPr lang="en-US" sz="4000" b="1" dirty="0">
                <a:solidFill>
                  <a:schemeClr val="bg1"/>
                </a:solidFill>
              </a:rPr>
              <a:t>2</a:t>
            </a:r>
            <a:r>
              <a:rPr lang="en-US" sz="4000" b="1" dirty="0" smtClean="0">
                <a:solidFill>
                  <a:schemeClr val="bg1"/>
                </a:solidFill>
              </a:rPr>
              <a:t>p</a:t>
            </a:r>
            <a:r>
              <a:rPr lang="en-US" sz="4000" b="1" baseline="30000" dirty="0" smtClean="0">
                <a:solidFill>
                  <a:schemeClr val="bg1"/>
                </a:solidFill>
              </a:rPr>
              <a:t>6</a:t>
            </a:r>
          </a:p>
          <a:p>
            <a:pPr marL="457200" lvl="1" indent="0">
              <a:buFont typeface="Wingdings 3" charset="2"/>
              <a:buNone/>
            </a:pPr>
            <a:endParaRPr lang="en-US" dirty="0"/>
          </a:p>
        </p:txBody>
      </p:sp>
      <p:sp>
        <p:nvSpPr>
          <p:cNvPr id="8" name="Content Placeholder 2"/>
          <p:cNvSpPr txBox="1">
            <a:spLocks/>
          </p:cNvSpPr>
          <p:nvPr/>
        </p:nvSpPr>
        <p:spPr>
          <a:xfrm>
            <a:off x="646111" y="3244627"/>
            <a:ext cx="5940032" cy="63948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Write the electron configuration for sodium (Na):</a:t>
            </a:r>
            <a:endParaRPr lang="en-US" dirty="0"/>
          </a:p>
        </p:txBody>
      </p:sp>
      <p:sp>
        <p:nvSpPr>
          <p:cNvPr id="10" name="Content Placeholder 2"/>
          <p:cNvSpPr txBox="1">
            <a:spLocks/>
          </p:cNvSpPr>
          <p:nvPr/>
        </p:nvSpPr>
        <p:spPr>
          <a:xfrm>
            <a:off x="6651456" y="3088406"/>
            <a:ext cx="3087320"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2</a:t>
            </a:r>
            <a:r>
              <a:rPr lang="en-US" sz="4000" b="1" dirty="0" smtClean="0">
                <a:solidFill>
                  <a:schemeClr val="bg1"/>
                </a:solidFill>
              </a:rPr>
              <a:t>2p</a:t>
            </a:r>
            <a:r>
              <a:rPr lang="en-US" sz="4000" b="1" baseline="30000" dirty="0" smtClean="0">
                <a:solidFill>
                  <a:schemeClr val="bg1"/>
                </a:solidFill>
              </a:rPr>
              <a:t>6</a:t>
            </a:r>
            <a:r>
              <a:rPr lang="en-US" sz="4000" b="1" dirty="0" smtClean="0">
                <a:solidFill>
                  <a:schemeClr val="bg1"/>
                </a:solidFill>
              </a:rPr>
              <a:t>3s</a:t>
            </a:r>
            <a:r>
              <a:rPr lang="en-US" sz="4000" b="1" baseline="30000" dirty="0" smtClean="0">
                <a:solidFill>
                  <a:schemeClr val="bg1"/>
                </a:solidFill>
              </a:rPr>
              <a:t>1</a:t>
            </a:r>
          </a:p>
          <a:p>
            <a:pPr marL="457200" lvl="1" indent="0">
              <a:buFont typeface="Wingdings 3" charset="2"/>
              <a:buNone/>
            </a:pPr>
            <a:endParaRPr lang="en-US" dirty="0"/>
          </a:p>
        </p:txBody>
      </p:sp>
      <p:sp>
        <p:nvSpPr>
          <p:cNvPr id="11" name="Content Placeholder 2"/>
          <p:cNvSpPr txBox="1">
            <a:spLocks/>
          </p:cNvSpPr>
          <p:nvPr/>
        </p:nvSpPr>
        <p:spPr>
          <a:xfrm>
            <a:off x="646111" y="4168522"/>
            <a:ext cx="6175600" cy="63948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Write the electron configuration for phosphorus (P):</a:t>
            </a:r>
            <a:endParaRPr lang="en-US" dirty="0"/>
          </a:p>
        </p:txBody>
      </p:sp>
      <p:sp>
        <p:nvSpPr>
          <p:cNvPr id="12" name="Content Placeholder 2"/>
          <p:cNvSpPr txBox="1">
            <a:spLocks/>
          </p:cNvSpPr>
          <p:nvPr/>
        </p:nvSpPr>
        <p:spPr>
          <a:xfrm>
            <a:off x="6821711" y="3935518"/>
            <a:ext cx="3936715" cy="752527"/>
          </a:xfrm>
          <a:prstGeom prst="rect">
            <a:avLst/>
          </a:prstGeom>
          <a:solidFill>
            <a:schemeClr val="tx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4000" b="1" dirty="0" smtClean="0">
                <a:solidFill>
                  <a:schemeClr val="bg1"/>
                </a:solidFill>
              </a:rPr>
              <a:t>1s</a:t>
            </a:r>
            <a:r>
              <a:rPr lang="en-US" sz="4000" b="1" baseline="30000" dirty="0" smtClean="0">
                <a:solidFill>
                  <a:schemeClr val="bg1"/>
                </a:solidFill>
              </a:rPr>
              <a:t>2</a:t>
            </a:r>
            <a:r>
              <a:rPr lang="en-US" sz="4000" b="1" dirty="0" smtClean="0">
                <a:solidFill>
                  <a:schemeClr val="bg1"/>
                </a:solidFill>
              </a:rPr>
              <a:t>2s</a:t>
            </a:r>
            <a:r>
              <a:rPr lang="en-US" sz="4000" b="1" baseline="30000" dirty="0" smtClean="0">
                <a:solidFill>
                  <a:schemeClr val="bg1"/>
                </a:solidFill>
              </a:rPr>
              <a:t>2</a:t>
            </a:r>
            <a:r>
              <a:rPr lang="en-US" sz="4000" b="1" dirty="0" smtClean="0">
                <a:solidFill>
                  <a:schemeClr val="bg1"/>
                </a:solidFill>
              </a:rPr>
              <a:t>2p</a:t>
            </a:r>
            <a:r>
              <a:rPr lang="en-US" sz="4000" b="1" baseline="30000" dirty="0" smtClean="0">
                <a:solidFill>
                  <a:schemeClr val="bg1"/>
                </a:solidFill>
              </a:rPr>
              <a:t>6</a:t>
            </a:r>
            <a:r>
              <a:rPr lang="en-US" sz="4000" b="1" dirty="0" smtClean="0">
                <a:solidFill>
                  <a:schemeClr val="bg1"/>
                </a:solidFill>
              </a:rPr>
              <a:t>3s</a:t>
            </a:r>
            <a:r>
              <a:rPr lang="en-US" sz="4000" b="1" baseline="30000" dirty="0" smtClean="0">
                <a:solidFill>
                  <a:schemeClr val="bg1"/>
                </a:solidFill>
              </a:rPr>
              <a:t>2</a:t>
            </a:r>
            <a:r>
              <a:rPr lang="en-US" sz="4000" b="1" dirty="0" smtClean="0">
                <a:solidFill>
                  <a:schemeClr val="bg1"/>
                </a:solidFill>
              </a:rPr>
              <a:t>3p</a:t>
            </a:r>
            <a:r>
              <a:rPr lang="en-US" sz="4000" b="1" baseline="30000" dirty="0" smtClean="0">
                <a:solidFill>
                  <a:schemeClr val="bg1"/>
                </a:solidFill>
              </a:rPr>
              <a:t>3</a:t>
            </a:r>
          </a:p>
          <a:p>
            <a:pPr marL="457200" lvl="1" indent="0">
              <a:buFont typeface="Wingdings 3" charset="2"/>
              <a:buNone/>
            </a:pPr>
            <a:endParaRPr lang="en-US" dirty="0"/>
          </a:p>
        </p:txBody>
      </p:sp>
      <p:sp>
        <p:nvSpPr>
          <p:cNvPr id="13" name="Content Placeholder 2"/>
          <p:cNvSpPr txBox="1">
            <a:spLocks/>
          </p:cNvSpPr>
          <p:nvPr/>
        </p:nvSpPr>
        <p:spPr>
          <a:xfrm>
            <a:off x="769482" y="4972458"/>
            <a:ext cx="6175600" cy="6394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Write the orbital diagram for calcium (Ca):</a:t>
            </a:r>
            <a:endParaRPr lang="en-US" dirty="0"/>
          </a:p>
        </p:txBody>
      </p:sp>
      <p:grpSp>
        <p:nvGrpSpPr>
          <p:cNvPr id="15" name="Group 14"/>
          <p:cNvGrpSpPr/>
          <p:nvPr/>
        </p:nvGrpSpPr>
        <p:grpSpPr>
          <a:xfrm>
            <a:off x="6559189" y="4976839"/>
            <a:ext cx="534784" cy="288173"/>
            <a:chOff x="1167591" y="5949949"/>
            <a:chExt cx="569769" cy="458124"/>
          </a:xfrm>
        </p:grpSpPr>
        <p:sp>
          <p:nvSpPr>
            <p:cNvPr id="1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17" name="Straight Connector 1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142170" y="4976839"/>
            <a:ext cx="534784" cy="288173"/>
            <a:chOff x="1167591" y="5949949"/>
            <a:chExt cx="569769" cy="458124"/>
          </a:xfrm>
        </p:grpSpPr>
        <p:sp>
          <p:nvSpPr>
            <p:cNvPr id="19"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20" name="Straight Connector 1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873395" y="4976838"/>
            <a:ext cx="534784" cy="288173"/>
            <a:chOff x="1167591" y="5949949"/>
            <a:chExt cx="569769" cy="458124"/>
          </a:xfrm>
        </p:grpSpPr>
        <p:sp>
          <p:nvSpPr>
            <p:cNvPr id="22"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23" name="Straight Connector 2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8303909" y="4976837"/>
            <a:ext cx="534784" cy="288173"/>
            <a:chOff x="1167591" y="5949949"/>
            <a:chExt cx="569769" cy="458124"/>
          </a:xfrm>
        </p:grpSpPr>
        <p:sp>
          <p:nvSpPr>
            <p:cNvPr id="25"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26" name="Straight Connector 2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726676" y="4976837"/>
            <a:ext cx="534784" cy="288173"/>
            <a:chOff x="1167591" y="5949949"/>
            <a:chExt cx="569769" cy="458124"/>
          </a:xfrm>
        </p:grpSpPr>
        <p:sp>
          <p:nvSpPr>
            <p:cNvPr id="2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29" name="Straight Connector 2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293897" y="4976833"/>
            <a:ext cx="534784" cy="288173"/>
            <a:chOff x="1167591" y="5949949"/>
            <a:chExt cx="569769" cy="458124"/>
          </a:xfrm>
        </p:grpSpPr>
        <p:sp>
          <p:nvSpPr>
            <p:cNvPr id="31"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32" name="Straight Connector 31"/>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9914055" y="4976836"/>
            <a:ext cx="534784" cy="288173"/>
            <a:chOff x="1167591" y="5949949"/>
            <a:chExt cx="569769" cy="458124"/>
          </a:xfrm>
        </p:grpSpPr>
        <p:sp>
          <p:nvSpPr>
            <p:cNvPr id="3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35" name="Straight Connector 3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0377888" y="4976835"/>
            <a:ext cx="534784" cy="288173"/>
            <a:chOff x="1167591" y="5949949"/>
            <a:chExt cx="569769" cy="458124"/>
          </a:xfrm>
        </p:grpSpPr>
        <p:sp>
          <p:nvSpPr>
            <p:cNvPr id="3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38" name="Straight Connector 3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0827662" y="4976835"/>
            <a:ext cx="534784" cy="288173"/>
            <a:chOff x="1167591" y="5949949"/>
            <a:chExt cx="569769" cy="458124"/>
          </a:xfrm>
        </p:grpSpPr>
        <p:sp>
          <p:nvSpPr>
            <p:cNvPr id="4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41" name="Straight Connector 4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1460546" y="4976834"/>
            <a:ext cx="534784" cy="288173"/>
            <a:chOff x="1167591" y="5949949"/>
            <a:chExt cx="569769" cy="458124"/>
          </a:xfrm>
        </p:grpSpPr>
        <p:sp>
          <p:nvSpPr>
            <p:cNvPr id="43"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44" name="Straight Connector 4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Content Placeholder 2"/>
          <p:cNvSpPr txBox="1">
            <a:spLocks/>
          </p:cNvSpPr>
          <p:nvPr/>
        </p:nvSpPr>
        <p:spPr>
          <a:xfrm>
            <a:off x="6564213" y="5272398"/>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1s</a:t>
            </a:r>
            <a:endParaRPr lang="en-US" baseline="30000" dirty="0" smtClean="0"/>
          </a:p>
          <a:p>
            <a:pPr marL="0" indent="0">
              <a:buNone/>
            </a:pPr>
            <a:endParaRPr lang="en-US" dirty="0" smtClean="0"/>
          </a:p>
        </p:txBody>
      </p:sp>
      <p:sp>
        <p:nvSpPr>
          <p:cNvPr id="46" name="Content Placeholder 2"/>
          <p:cNvSpPr txBox="1">
            <a:spLocks/>
          </p:cNvSpPr>
          <p:nvPr/>
        </p:nvSpPr>
        <p:spPr>
          <a:xfrm>
            <a:off x="7160440" y="5266399"/>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2s</a:t>
            </a:r>
            <a:endParaRPr lang="en-US" baseline="30000" dirty="0" smtClean="0"/>
          </a:p>
          <a:p>
            <a:pPr marL="0" indent="0">
              <a:buNone/>
            </a:pPr>
            <a:endParaRPr lang="en-US" dirty="0" smtClean="0"/>
          </a:p>
        </p:txBody>
      </p:sp>
      <p:sp>
        <p:nvSpPr>
          <p:cNvPr id="47" name="Content Placeholder 2"/>
          <p:cNvSpPr txBox="1">
            <a:spLocks/>
          </p:cNvSpPr>
          <p:nvPr/>
        </p:nvSpPr>
        <p:spPr>
          <a:xfrm>
            <a:off x="8322179" y="5281174"/>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2p</a:t>
            </a:r>
            <a:endParaRPr lang="en-US" baseline="30000" dirty="0" smtClean="0"/>
          </a:p>
          <a:p>
            <a:pPr marL="0" indent="0">
              <a:buNone/>
            </a:pPr>
            <a:endParaRPr lang="en-US" dirty="0" smtClean="0"/>
          </a:p>
        </p:txBody>
      </p:sp>
      <p:sp>
        <p:nvSpPr>
          <p:cNvPr id="48" name="Content Placeholder 2"/>
          <p:cNvSpPr txBox="1">
            <a:spLocks/>
          </p:cNvSpPr>
          <p:nvPr/>
        </p:nvSpPr>
        <p:spPr>
          <a:xfrm>
            <a:off x="9331457" y="5281174"/>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3s</a:t>
            </a:r>
            <a:endParaRPr lang="en-US" baseline="30000" dirty="0" smtClean="0"/>
          </a:p>
          <a:p>
            <a:pPr marL="0" indent="0">
              <a:buNone/>
            </a:pPr>
            <a:endParaRPr lang="en-US" dirty="0" smtClean="0"/>
          </a:p>
        </p:txBody>
      </p:sp>
      <p:sp>
        <p:nvSpPr>
          <p:cNvPr id="49" name="Content Placeholder 2"/>
          <p:cNvSpPr txBox="1">
            <a:spLocks/>
          </p:cNvSpPr>
          <p:nvPr/>
        </p:nvSpPr>
        <p:spPr>
          <a:xfrm>
            <a:off x="10414428" y="5272398"/>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3p</a:t>
            </a:r>
            <a:endParaRPr lang="en-US" baseline="30000" dirty="0" smtClean="0"/>
          </a:p>
          <a:p>
            <a:pPr marL="0" indent="0">
              <a:buNone/>
            </a:pPr>
            <a:endParaRPr lang="en-US" dirty="0" smtClean="0"/>
          </a:p>
        </p:txBody>
      </p:sp>
      <p:sp>
        <p:nvSpPr>
          <p:cNvPr id="50" name="Content Placeholder 2"/>
          <p:cNvSpPr txBox="1">
            <a:spLocks/>
          </p:cNvSpPr>
          <p:nvPr/>
        </p:nvSpPr>
        <p:spPr>
          <a:xfrm>
            <a:off x="11497086" y="5316727"/>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4s</a:t>
            </a:r>
            <a:endParaRPr lang="en-US" baseline="30000" dirty="0" smtClean="0"/>
          </a:p>
          <a:p>
            <a:pPr marL="0" indent="0">
              <a:buNone/>
            </a:pPr>
            <a:endParaRPr lang="en-US" dirty="0" smtClean="0"/>
          </a:p>
        </p:txBody>
      </p:sp>
      <p:sp>
        <p:nvSpPr>
          <p:cNvPr id="51" name="Content Placeholder 2"/>
          <p:cNvSpPr txBox="1">
            <a:spLocks/>
          </p:cNvSpPr>
          <p:nvPr/>
        </p:nvSpPr>
        <p:spPr>
          <a:xfrm>
            <a:off x="815801" y="5492583"/>
            <a:ext cx="6175600" cy="6394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Write the orbital diagram for nickel (Ni):</a:t>
            </a:r>
            <a:endParaRPr lang="en-US" dirty="0"/>
          </a:p>
        </p:txBody>
      </p:sp>
      <p:sp>
        <p:nvSpPr>
          <p:cNvPr id="52" name="Content Placeholder 2"/>
          <p:cNvSpPr txBox="1">
            <a:spLocks/>
          </p:cNvSpPr>
          <p:nvPr/>
        </p:nvSpPr>
        <p:spPr>
          <a:xfrm>
            <a:off x="1350390" y="6023932"/>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Ni: </a:t>
            </a:r>
            <a:endParaRPr lang="en-US" baseline="30000" dirty="0" smtClean="0"/>
          </a:p>
          <a:p>
            <a:pPr marL="0" indent="0">
              <a:buNone/>
            </a:pPr>
            <a:endParaRPr lang="en-US" dirty="0" smtClean="0"/>
          </a:p>
        </p:txBody>
      </p:sp>
      <p:grpSp>
        <p:nvGrpSpPr>
          <p:cNvPr id="53" name="Group 52"/>
          <p:cNvGrpSpPr/>
          <p:nvPr/>
        </p:nvGrpSpPr>
        <p:grpSpPr>
          <a:xfrm>
            <a:off x="2441639" y="5942535"/>
            <a:ext cx="569769" cy="458124"/>
            <a:chOff x="1167591" y="5949949"/>
            <a:chExt cx="569769" cy="458124"/>
          </a:xfrm>
        </p:grpSpPr>
        <p:sp>
          <p:nvSpPr>
            <p:cNvPr id="54"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55" name="Straight Connector 5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126630" y="5928908"/>
            <a:ext cx="569769" cy="458124"/>
            <a:chOff x="1167591" y="5949949"/>
            <a:chExt cx="569769" cy="458124"/>
          </a:xfrm>
        </p:grpSpPr>
        <p:sp>
          <p:nvSpPr>
            <p:cNvPr id="57"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58" name="Straight Connector 5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592501" y="5918261"/>
            <a:ext cx="569769" cy="458124"/>
            <a:chOff x="1167591" y="5949949"/>
            <a:chExt cx="569769" cy="458124"/>
          </a:xfrm>
        </p:grpSpPr>
        <p:sp>
          <p:nvSpPr>
            <p:cNvPr id="60"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61" name="Straight Connector 6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102821" y="5905590"/>
            <a:ext cx="569769" cy="458124"/>
            <a:chOff x="1167591" y="5949949"/>
            <a:chExt cx="569769" cy="458124"/>
          </a:xfrm>
        </p:grpSpPr>
        <p:sp>
          <p:nvSpPr>
            <p:cNvPr id="63"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64" name="Straight Connector 6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858383" y="5937308"/>
            <a:ext cx="569769" cy="458124"/>
            <a:chOff x="1167591" y="5949949"/>
            <a:chExt cx="569769" cy="458124"/>
          </a:xfrm>
        </p:grpSpPr>
        <p:sp>
          <p:nvSpPr>
            <p:cNvPr id="66"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67" name="Straight Connector 6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920030" y="5896354"/>
            <a:ext cx="569769" cy="458124"/>
            <a:chOff x="1167591" y="5949949"/>
            <a:chExt cx="569769" cy="458124"/>
          </a:xfrm>
        </p:grpSpPr>
        <p:sp>
          <p:nvSpPr>
            <p:cNvPr id="69"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70" name="Straight Connector 6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5701010" y="5910319"/>
            <a:ext cx="569769" cy="458124"/>
            <a:chOff x="1167591" y="5949949"/>
            <a:chExt cx="569769" cy="458124"/>
          </a:xfrm>
        </p:grpSpPr>
        <p:sp>
          <p:nvSpPr>
            <p:cNvPr id="72"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73" name="Straight Connector 7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174790" y="5905590"/>
            <a:ext cx="569769" cy="458124"/>
            <a:chOff x="1167591" y="5949949"/>
            <a:chExt cx="569769" cy="458124"/>
          </a:xfrm>
        </p:grpSpPr>
        <p:sp>
          <p:nvSpPr>
            <p:cNvPr id="75"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76" name="Straight Connector 7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6669408" y="5917761"/>
            <a:ext cx="569769" cy="458124"/>
            <a:chOff x="1167591" y="5949949"/>
            <a:chExt cx="569769" cy="458124"/>
          </a:xfrm>
        </p:grpSpPr>
        <p:sp>
          <p:nvSpPr>
            <p:cNvPr id="78"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79" name="Straight Connector 7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Content Placeholder 2"/>
          <p:cNvSpPr txBox="1">
            <a:spLocks/>
          </p:cNvSpPr>
          <p:nvPr/>
        </p:nvSpPr>
        <p:spPr>
          <a:xfrm>
            <a:off x="1798013" y="6430231"/>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1s</a:t>
            </a:r>
            <a:endParaRPr lang="en-US" baseline="30000" dirty="0" smtClean="0"/>
          </a:p>
          <a:p>
            <a:pPr marL="0" indent="0">
              <a:buNone/>
            </a:pPr>
            <a:endParaRPr lang="en-US" dirty="0" smtClean="0"/>
          </a:p>
        </p:txBody>
      </p:sp>
      <p:sp>
        <p:nvSpPr>
          <p:cNvPr id="81" name="Content Placeholder 2"/>
          <p:cNvSpPr txBox="1">
            <a:spLocks/>
          </p:cNvSpPr>
          <p:nvPr/>
        </p:nvSpPr>
        <p:spPr>
          <a:xfrm>
            <a:off x="2367782" y="640065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2s</a:t>
            </a:r>
            <a:endParaRPr lang="en-US" baseline="30000" dirty="0" smtClean="0"/>
          </a:p>
          <a:p>
            <a:pPr marL="0" indent="0">
              <a:buNone/>
            </a:pPr>
            <a:endParaRPr lang="en-US" dirty="0" smtClean="0"/>
          </a:p>
        </p:txBody>
      </p:sp>
      <p:sp>
        <p:nvSpPr>
          <p:cNvPr id="82" name="Content Placeholder 2"/>
          <p:cNvSpPr txBox="1">
            <a:spLocks/>
          </p:cNvSpPr>
          <p:nvPr/>
        </p:nvSpPr>
        <p:spPr>
          <a:xfrm>
            <a:off x="4898019" y="6392462"/>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3s</a:t>
            </a:r>
            <a:endParaRPr lang="en-US" baseline="30000" dirty="0" smtClean="0"/>
          </a:p>
          <a:p>
            <a:pPr marL="0" indent="0">
              <a:buNone/>
            </a:pPr>
            <a:endParaRPr lang="en-US" dirty="0" smtClean="0"/>
          </a:p>
        </p:txBody>
      </p:sp>
      <p:sp>
        <p:nvSpPr>
          <p:cNvPr id="83" name="Content Placeholder 2"/>
          <p:cNvSpPr txBox="1">
            <a:spLocks/>
          </p:cNvSpPr>
          <p:nvPr/>
        </p:nvSpPr>
        <p:spPr>
          <a:xfrm>
            <a:off x="3567260" y="6409326"/>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2p</a:t>
            </a:r>
            <a:endParaRPr lang="en-US" baseline="30000" dirty="0" smtClean="0"/>
          </a:p>
          <a:p>
            <a:pPr marL="0" indent="0">
              <a:buNone/>
            </a:pPr>
            <a:endParaRPr lang="en-US" dirty="0" smtClean="0"/>
          </a:p>
        </p:txBody>
      </p:sp>
      <p:sp>
        <p:nvSpPr>
          <p:cNvPr id="84" name="Content Placeholder 2"/>
          <p:cNvSpPr txBox="1">
            <a:spLocks/>
          </p:cNvSpPr>
          <p:nvPr/>
        </p:nvSpPr>
        <p:spPr>
          <a:xfrm>
            <a:off x="6174790" y="6372148"/>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3p</a:t>
            </a:r>
            <a:endParaRPr lang="en-US" baseline="30000" dirty="0" smtClean="0"/>
          </a:p>
          <a:p>
            <a:pPr marL="0" indent="0">
              <a:buNone/>
            </a:pPr>
            <a:endParaRPr lang="en-US" dirty="0" smtClean="0"/>
          </a:p>
        </p:txBody>
      </p:sp>
      <p:grpSp>
        <p:nvGrpSpPr>
          <p:cNvPr id="85" name="Group 84"/>
          <p:cNvGrpSpPr/>
          <p:nvPr/>
        </p:nvGrpSpPr>
        <p:grpSpPr>
          <a:xfrm>
            <a:off x="7487689" y="5861454"/>
            <a:ext cx="569769" cy="458124"/>
            <a:chOff x="1167591" y="5949949"/>
            <a:chExt cx="569769" cy="458124"/>
          </a:xfrm>
        </p:grpSpPr>
        <p:sp>
          <p:nvSpPr>
            <p:cNvPr id="86" name="Content Placeholder 2"/>
            <p:cNvSpPr txBox="1">
              <a:spLocks/>
            </p:cNvSpPr>
            <p:nvPr/>
          </p:nvSpPr>
          <p:spPr>
            <a:xfrm>
              <a:off x="1167591" y="594994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87" name="Straight Connector 8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8" name="Content Placeholder 2"/>
          <p:cNvSpPr txBox="1">
            <a:spLocks/>
          </p:cNvSpPr>
          <p:nvPr/>
        </p:nvSpPr>
        <p:spPr>
          <a:xfrm>
            <a:off x="7428256" y="6372148"/>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4s</a:t>
            </a:r>
            <a:endParaRPr lang="en-US" baseline="30000" dirty="0" smtClean="0"/>
          </a:p>
          <a:p>
            <a:pPr marL="0" indent="0">
              <a:buNone/>
            </a:pPr>
            <a:endParaRPr lang="en-US" dirty="0" smtClean="0"/>
          </a:p>
        </p:txBody>
      </p:sp>
      <p:sp>
        <p:nvSpPr>
          <p:cNvPr id="89" name="Content Placeholder 2"/>
          <p:cNvSpPr txBox="1">
            <a:spLocks/>
          </p:cNvSpPr>
          <p:nvPr/>
        </p:nvSpPr>
        <p:spPr>
          <a:xfrm>
            <a:off x="8369273" y="5901516"/>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90" name="Straight Connector 89"/>
          <p:cNvCxnSpPr/>
          <p:nvPr/>
        </p:nvCxnSpPr>
        <p:spPr>
          <a:xfrm>
            <a:off x="8369273" y="6359640"/>
            <a:ext cx="411827"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Content Placeholder 2"/>
          <p:cNvSpPr txBox="1">
            <a:spLocks/>
          </p:cNvSpPr>
          <p:nvPr/>
        </p:nvSpPr>
        <p:spPr>
          <a:xfrm>
            <a:off x="8853002" y="5903744"/>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92" name="Straight Connector 91"/>
          <p:cNvCxnSpPr/>
          <p:nvPr/>
        </p:nvCxnSpPr>
        <p:spPr>
          <a:xfrm>
            <a:off x="8853002" y="6361868"/>
            <a:ext cx="411827" cy="0"/>
          </a:xfrm>
          <a:prstGeom prst="line">
            <a:avLst/>
          </a:prstGeom>
        </p:spPr>
        <p:style>
          <a:lnRef idx="1">
            <a:schemeClr val="accent1"/>
          </a:lnRef>
          <a:fillRef idx="0">
            <a:schemeClr val="accent1"/>
          </a:fillRef>
          <a:effectRef idx="0">
            <a:schemeClr val="accent1"/>
          </a:effectRef>
          <a:fontRef idx="minor">
            <a:schemeClr val="tx1"/>
          </a:fontRef>
        </p:style>
      </p:cxnSp>
      <p:sp>
        <p:nvSpPr>
          <p:cNvPr id="93" name="Content Placeholder 2"/>
          <p:cNvSpPr txBox="1">
            <a:spLocks/>
          </p:cNvSpPr>
          <p:nvPr/>
        </p:nvSpPr>
        <p:spPr>
          <a:xfrm>
            <a:off x="9308265" y="5901516"/>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94" name="Straight Connector 93"/>
          <p:cNvCxnSpPr/>
          <p:nvPr/>
        </p:nvCxnSpPr>
        <p:spPr>
          <a:xfrm>
            <a:off x="9308265" y="6359640"/>
            <a:ext cx="411827"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Content Placeholder 2"/>
          <p:cNvSpPr txBox="1">
            <a:spLocks/>
          </p:cNvSpPr>
          <p:nvPr/>
        </p:nvSpPr>
        <p:spPr>
          <a:xfrm>
            <a:off x="9804430" y="5896354"/>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96" name="Straight Connector 95"/>
          <p:cNvCxnSpPr/>
          <p:nvPr/>
        </p:nvCxnSpPr>
        <p:spPr>
          <a:xfrm>
            <a:off x="9804430" y="6354478"/>
            <a:ext cx="411827"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Content Placeholder 2"/>
          <p:cNvSpPr txBox="1">
            <a:spLocks/>
          </p:cNvSpPr>
          <p:nvPr/>
        </p:nvSpPr>
        <p:spPr>
          <a:xfrm>
            <a:off x="10300595" y="5896353"/>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98" name="Straight Connector 97"/>
          <p:cNvCxnSpPr/>
          <p:nvPr/>
        </p:nvCxnSpPr>
        <p:spPr>
          <a:xfrm>
            <a:off x="10300595" y="6354477"/>
            <a:ext cx="411827"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Content Placeholder 2"/>
          <p:cNvSpPr txBox="1">
            <a:spLocks/>
          </p:cNvSpPr>
          <p:nvPr/>
        </p:nvSpPr>
        <p:spPr>
          <a:xfrm>
            <a:off x="9222950" y="6400659"/>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3d</a:t>
            </a:r>
            <a:endParaRPr lang="en-US" baseline="30000" dirty="0" smtClean="0"/>
          </a:p>
          <a:p>
            <a:pPr marL="0" indent="0">
              <a:buNone/>
            </a:pPr>
            <a:endParaRPr lang="en-US" dirty="0" smtClean="0"/>
          </a:p>
        </p:txBody>
      </p:sp>
      <p:sp>
        <p:nvSpPr>
          <p:cNvPr id="100" name="Content Placeholder 2"/>
          <p:cNvSpPr txBox="1">
            <a:spLocks/>
          </p:cNvSpPr>
          <p:nvPr/>
        </p:nvSpPr>
        <p:spPr>
          <a:xfrm>
            <a:off x="8489146" y="5907465"/>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sp>
        <p:nvSpPr>
          <p:cNvPr id="101" name="Content Placeholder 2"/>
          <p:cNvSpPr txBox="1">
            <a:spLocks/>
          </p:cNvSpPr>
          <p:nvPr/>
        </p:nvSpPr>
        <p:spPr>
          <a:xfrm>
            <a:off x="8965972" y="5905231"/>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sp>
        <p:nvSpPr>
          <p:cNvPr id="102" name="Content Placeholder 2"/>
          <p:cNvSpPr txBox="1">
            <a:spLocks/>
          </p:cNvSpPr>
          <p:nvPr/>
        </p:nvSpPr>
        <p:spPr>
          <a:xfrm>
            <a:off x="9431299" y="5903003"/>
            <a:ext cx="569769" cy="4581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spTree>
    <p:extLst>
      <p:ext uri="{BB962C8B-B14F-4D97-AF65-F5344CB8AC3E}">
        <p14:creationId xmlns:p14="http://schemas.microsoft.com/office/powerpoint/2010/main" val="64572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1"/>
                                        </p:tgtEl>
                                        <p:attrNameLst>
                                          <p:attrName>style.visibility</p:attrName>
                                        </p:attrNameLst>
                                      </p:cBhvr>
                                      <p:to>
                                        <p:strVal val="visible"/>
                                      </p:to>
                                    </p:set>
                                    <p:animEffect transition="in" filter="fade">
                                      <p:cBhvr>
                                        <p:cTn id="92" dur="500"/>
                                        <p:tgtEl>
                                          <p:spTgt spid="8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5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500"/>
                                        <p:tgtEl>
                                          <p:spTgt spid="5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500"/>
                                        <p:tgtEl>
                                          <p:spTgt spid="6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82"/>
                                        </p:tgtEl>
                                        <p:attrNameLst>
                                          <p:attrName>style.visibility</p:attrName>
                                        </p:attrNameLst>
                                      </p:cBhvr>
                                      <p:to>
                                        <p:strVal val="visible"/>
                                      </p:to>
                                    </p:set>
                                    <p:animEffect transition="in" filter="fade">
                                      <p:cBhvr>
                                        <p:cTn id="122" dur="500"/>
                                        <p:tgtEl>
                                          <p:spTgt spid="8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fade">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fade">
                                      <p:cBhvr>
                                        <p:cTn id="132" dur="500"/>
                                        <p:tgtEl>
                                          <p:spTgt spid="8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fade">
                                      <p:cBhvr>
                                        <p:cTn id="137" dur="500"/>
                                        <p:tgtEl>
                                          <p:spTgt spid="7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fade">
                                      <p:cBhvr>
                                        <p:cTn id="142" dur="500"/>
                                        <p:tgtEl>
                                          <p:spTgt spid="7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77"/>
                                        </p:tgtEl>
                                        <p:attrNameLst>
                                          <p:attrName>style.visibility</p:attrName>
                                        </p:attrNameLst>
                                      </p:cBhvr>
                                      <p:to>
                                        <p:strVal val="visible"/>
                                      </p:to>
                                    </p:set>
                                    <p:animEffect transition="in" filter="fade">
                                      <p:cBhvr>
                                        <p:cTn id="147" dur="500"/>
                                        <p:tgtEl>
                                          <p:spTgt spid="77"/>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fade">
                                      <p:cBhvr>
                                        <p:cTn id="152" dur="500"/>
                                        <p:tgtEl>
                                          <p:spTgt spid="88"/>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85"/>
                                        </p:tgtEl>
                                        <p:attrNameLst>
                                          <p:attrName>style.visibility</p:attrName>
                                        </p:attrNameLst>
                                      </p:cBhvr>
                                      <p:to>
                                        <p:strVal val="visible"/>
                                      </p:to>
                                    </p:set>
                                    <p:animEffect transition="in" filter="fade">
                                      <p:cBhvr>
                                        <p:cTn id="157" dur="500"/>
                                        <p:tgtEl>
                                          <p:spTgt spid="8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99"/>
                                        </p:tgtEl>
                                        <p:attrNameLst>
                                          <p:attrName>style.visibility</p:attrName>
                                        </p:attrNameLst>
                                      </p:cBhvr>
                                      <p:to>
                                        <p:strVal val="visible"/>
                                      </p:to>
                                    </p:set>
                                    <p:animEffect transition="in" filter="fade">
                                      <p:cBhvr>
                                        <p:cTn id="162" dur="500"/>
                                        <p:tgtEl>
                                          <p:spTgt spid="9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0"/>
                                        <p:tgtEl>
                                          <p:spTgt spid="9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92"/>
                                        </p:tgtEl>
                                        <p:attrNameLst>
                                          <p:attrName>style.visibility</p:attrName>
                                        </p:attrNameLst>
                                      </p:cBhvr>
                                      <p:to>
                                        <p:strVal val="visible"/>
                                      </p:to>
                                    </p:set>
                                    <p:animEffect transition="in" filter="fade">
                                      <p:cBhvr>
                                        <p:cTn id="172" dur="500"/>
                                        <p:tgtEl>
                                          <p:spTgt spid="92"/>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94"/>
                                        </p:tgtEl>
                                        <p:attrNameLst>
                                          <p:attrName>style.visibility</p:attrName>
                                        </p:attrNameLst>
                                      </p:cBhvr>
                                      <p:to>
                                        <p:strVal val="visible"/>
                                      </p:to>
                                    </p:set>
                                    <p:animEffect transition="in" filter="fade">
                                      <p:cBhvr>
                                        <p:cTn id="177" dur="500"/>
                                        <p:tgtEl>
                                          <p:spTgt spid="94"/>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96"/>
                                        </p:tgtEl>
                                        <p:attrNameLst>
                                          <p:attrName>style.visibility</p:attrName>
                                        </p:attrNameLst>
                                      </p:cBhvr>
                                      <p:to>
                                        <p:strVal val="visible"/>
                                      </p:to>
                                    </p:set>
                                    <p:animEffect transition="in" filter="fade">
                                      <p:cBhvr>
                                        <p:cTn id="182" dur="500"/>
                                        <p:tgtEl>
                                          <p:spTgt spid="96"/>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fade">
                                      <p:cBhvr>
                                        <p:cTn id="187" dur="500"/>
                                        <p:tgtEl>
                                          <p:spTgt spid="98"/>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89"/>
                                        </p:tgtEl>
                                        <p:attrNameLst>
                                          <p:attrName>style.visibility</p:attrName>
                                        </p:attrNameLst>
                                      </p:cBhvr>
                                      <p:to>
                                        <p:strVal val="visible"/>
                                      </p:to>
                                    </p:set>
                                    <p:animEffect transition="in" filter="fade">
                                      <p:cBhvr>
                                        <p:cTn id="192" dur="500"/>
                                        <p:tgtEl>
                                          <p:spTgt spid="89"/>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91"/>
                                        </p:tgtEl>
                                        <p:attrNameLst>
                                          <p:attrName>style.visibility</p:attrName>
                                        </p:attrNameLst>
                                      </p:cBhvr>
                                      <p:to>
                                        <p:strVal val="visible"/>
                                      </p:to>
                                    </p:set>
                                    <p:animEffect transition="in" filter="fade">
                                      <p:cBhvr>
                                        <p:cTn id="197" dur="500"/>
                                        <p:tgtEl>
                                          <p:spTgt spid="91"/>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fade">
                                      <p:cBhvr>
                                        <p:cTn id="202" dur="500"/>
                                        <p:tgtEl>
                                          <p:spTgt spid="93"/>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95"/>
                                        </p:tgtEl>
                                        <p:attrNameLst>
                                          <p:attrName>style.visibility</p:attrName>
                                        </p:attrNameLst>
                                      </p:cBhvr>
                                      <p:to>
                                        <p:strVal val="visible"/>
                                      </p:to>
                                    </p:set>
                                    <p:animEffect transition="in" filter="fade">
                                      <p:cBhvr>
                                        <p:cTn id="207" dur="500"/>
                                        <p:tgtEl>
                                          <p:spTgt spid="95"/>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97"/>
                                        </p:tgtEl>
                                        <p:attrNameLst>
                                          <p:attrName>style.visibility</p:attrName>
                                        </p:attrNameLst>
                                      </p:cBhvr>
                                      <p:to>
                                        <p:strVal val="visible"/>
                                      </p:to>
                                    </p:set>
                                    <p:animEffect transition="in" filter="fade">
                                      <p:cBhvr>
                                        <p:cTn id="212" dur="500"/>
                                        <p:tgtEl>
                                          <p:spTgt spid="9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00"/>
                                        </p:tgtEl>
                                        <p:attrNameLst>
                                          <p:attrName>style.visibility</p:attrName>
                                        </p:attrNameLst>
                                      </p:cBhvr>
                                      <p:to>
                                        <p:strVal val="visible"/>
                                      </p:to>
                                    </p:set>
                                    <p:animEffect transition="in" filter="fade">
                                      <p:cBhvr>
                                        <p:cTn id="217" dur="500"/>
                                        <p:tgtEl>
                                          <p:spTgt spid="100"/>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101"/>
                                        </p:tgtEl>
                                        <p:attrNameLst>
                                          <p:attrName>style.visibility</p:attrName>
                                        </p:attrNameLst>
                                      </p:cBhvr>
                                      <p:to>
                                        <p:strVal val="visible"/>
                                      </p:to>
                                    </p:set>
                                    <p:animEffect transition="in" filter="fade">
                                      <p:cBhvr>
                                        <p:cTn id="222" dur="500"/>
                                        <p:tgtEl>
                                          <p:spTgt spid="101"/>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02"/>
                                        </p:tgtEl>
                                        <p:attrNameLst>
                                          <p:attrName>style.visibility</p:attrName>
                                        </p:attrNameLst>
                                      </p:cBhvr>
                                      <p:to>
                                        <p:strVal val="visible"/>
                                      </p:to>
                                    </p:set>
                                    <p:animEffect transition="in" filter="fade">
                                      <p:cBhvr>
                                        <p:cTn id="2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45" grpId="0"/>
      <p:bldP spid="46" grpId="0"/>
      <p:bldP spid="47" grpId="0"/>
      <p:bldP spid="48" grpId="0"/>
      <p:bldP spid="49" grpId="0"/>
      <p:bldP spid="50" grpId="0"/>
      <p:bldP spid="52" grpId="0"/>
      <p:bldP spid="80" grpId="0"/>
      <p:bldP spid="81" grpId="0"/>
      <p:bldP spid="82" grpId="0"/>
      <p:bldP spid="83" grpId="0"/>
      <p:bldP spid="84" grpId="0"/>
      <p:bldP spid="88" grpId="0"/>
      <p:bldP spid="89" grpId="0"/>
      <p:bldP spid="91" grpId="0"/>
      <p:bldP spid="93" grpId="0"/>
      <p:bldP spid="95" grpId="0"/>
      <p:bldP spid="97" grpId="0"/>
      <p:bldP spid="99" grpId="0"/>
      <p:bldP spid="100" grpId="0"/>
      <p:bldP spid="101" grpId="0"/>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Aufbau</a:t>
            </a:r>
            <a:r>
              <a:rPr lang="en-US" dirty="0" smtClean="0"/>
              <a:t>!</a:t>
            </a:r>
            <a:endParaRPr lang="en-US" dirty="0"/>
          </a:p>
        </p:txBody>
      </p:sp>
      <p:sp>
        <p:nvSpPr>
          <p:cNvPr id="3" name="Content Placeholder 2"/>
          <p:cNvSpPr>
            <a:spLocks noGrp="1"/>
          </p:cNvSpPr>
          <p:nvPr>
            <p:ph idx="1"/>
          </p:nvPr>
        </p:nvSpPr>
        <p:spPr>
          <a:xfrm>
            <a:off x="8309429" y="2052918"/>
            <a:ext cx="3635828" cy="4195481"/>
          </a:xfrm>
        </p:spPr>
        <p:txBody>
          <a:bodyPr/>
          <a:lstStyle/>
          <a:p>
            <a:pPr marL="0" indent="0">
              <a:buNone/>
            </a:pPr>
            <a:r>
              <a:rPr lang="en-US" dirty="0" smtClean="0"/>
              <a:t>4s is lower energy than 3d!</a:t>
            </a:r>
          </a:p>
          <a:p>
            <a:pPr marL="0" indent="0">
              <a:buNone/>
            </a:pPr>
            <a:r>
              <a:rPr lang="en-US" dirty="0" smtClean="0"/>
              <a:t>So, according to </a:t>
            </a:r>
            <a:r>
              <a:rPr lang="en-US" dirty="0" err="1" smtClean="0"/>
              <a:t>Aufbau</a:t>
            </a:r>
            <a:r>
              <a:rPr lang="en-US" dirty="0" smtClean="0"/>
              <a:t> 4s fills first, then 3d, </a:t>
            </a:r>
          </a:p>
          <a:p>
            <a:pPr marL="0" indent="0">
              <a:buNone/>
            </a:pPr>
            <a:r>
              <a:rPr lang="en-US" dirty="0" smtClean="0"/>
              <a:t>Then 4p,</a:t>
            </a:r>
          </a:p>
          <a:p>
            <a:pPr marL="0" indent="0">
              <a:buNone/>
            </a:pPr>
            <a:r>
              <a:rPr lang="en-US" dirty="0" smtClean="0"/>
              <a:t>Then 5s,</a:t>
            </a:r>
          </a:p>
          <a:p>
            <a:pPr marL="0" indent="0">
              <a:buNone/>
            </a:pPr>
            <a:r>
              <a:rPr lang="en-US" dirty="0" smtClean="0"/>
              <a:t>Then 4d</a:t>
            </a:r>
          </a:p>
          <a:p>
            <a:pPr marL="0" indent="0">
              <a:buNone/>
            </a:pPr>
            <a:r>
              <a:rPr lang="en-US" dirty="0" smtClean="0"/>
              <a:t>etc.</a:t>
            </a:r>
            <a:endParaRPr lang="en-US" dirty="0"/>
          </a:p>
        </p:txBody>
      </p:sp>
      <p:pic>
        <p:nvPicPr>
          <p:cNvPr id="4" name="Picture 2" descr="Image result for electron orbital energy leve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2713"/>
            <a:ext cx="7924800" cy="5615287"/>
          </a:xfrm>
          <a:prstGeom prst="rect">
            <a:avLst/>
          </a:prstGeom>
          <a:solidFill>
            <a:schemeClr val="tx1"/>
          </a:solidFill>
        </p:spPr>
      </p:pic>
    </p:spTree>
    <p:extLst>
      <p:ext uri="{BB962C8B-B14F-4D97-AF65-F5344CB8AC3E}">
        <p14:creationId xmlns:p14="http://schemas.microsoft.com/office/powerpoint/2010/main" val="2148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0" y="256775"/>
            <a:ext cx="1857603" cy="1400530"/>
          </a:xfrm>
        </p:spPr>
        <p:txBody>
          <a:bodyPr/>
          <a:lstStyle/>
          <a:p>
            <a:r>
              <a:rPr lang="en-US" dirty="0" smtClean="0"/>
              <a:t>HW5.2</a:t>
            </a:r>
            <a:endParaRPr lang="en-US" dirty="0"/>
          </a:p>
        </p:txBody>
      </p:sp>
      <p:sp>
        <p:nvSpPr>
          <p:cNvPr id="3" name="Content Placeholder 2"/>
          <p:cNvSpPr>
            <a:spLocks noGrp="1"/>
          </p:cNvSpPr>
          <p:nvPr>
            <p:ph idx="1"/>
          </p:nvPr>
        </p:nvSpPr>
        <p:spPr>
          <a:xfrm>
            <a:off x="1858056" y="143813"/>
            <a:ext cx="5028974" cy="1234568"/>
          </a:xfrm>
        </p:spPr>
        <p:txBody>
          <a:bodyPr/>
          <a:lstStyle/>
          <a:p>
            <a:pPr marL="0" indent="0">
              <a:buNone/>
            </a:pPr>
            <a:r>
              <a:rPr lang="en-US" dirty="0" smtClean="0"/>
              <a:t>Assigned: Friday, Oct 6</a:t>
            </a:r>
            <a:br>
              <a:rPr lang="en-US" dirty="0" smtClean="0"/>
            </a:br>
            <a:r>
              <a:rPr lang="en-US" dirty="0" smtClean="0"/>
              <a:t>Due: Monday, Oct 9</a:t>
            </a:r>
            <a:br>
              <a:rPr lang="en-US" dirty="0" smtClean="0"/>
            </a:br>
            <a:r>
              <a:rPr lang="en-US" dirty="0" smtClean="0"/>
              <a:t>DUE ON A SEPARATE SHEET OF PAPER</a:t>
            </a:r>
          </a:p>
        </p:txBody>
      </p:sp>
      <p:sp>
        <p:nvSpPr>
          <p:cNvPr id="4" name="Content Placeholder 2"/>
          <p:cNvSpPr txBox="1">
            <a:spLocks/>
          </p:cNvSpPr>
          <p:nvPr/>
        </p:nvSpPr>
        <p:spPr>
          <a:xfrm>
            <a:off x="87310" y="1161144"/>
            <a:ext cx="12104689" cy="56460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marR="0" lvl="0" indent="-457200" algn="l" defTabSz="457200" rtl="0" eaLnBrk="1" fontAlgn="auto" latinLnBrk="0" hangingPunct="1">
              <a:lnSpc>
                <a:spcPct val="100000"/>
              </a:lnSpc>
              <a:spcBef>
                <a:spcPts val="1000"/>
              </a:spcBef>
              <a:spcAft>
                <a:spcPts val="0"/>
              </a:spcAft>
              <a:buClr>
                <a:srgbClr val="F5A408"/>
              </a:buClr>
              <a:buSzPct val="80000"/>
              <a:buFont typeface="Wingdings 3" charset="2"/>
              <a:buAutoNum type="arabicPeriod"/>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Write the electron</a:t>
            </a:r>
            <a:r>
              <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rPr>
              <a:t> configuration for the following:</a:t>
            </a:r>
            <a:br>
              <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rPr>
            </a:br>
            <a:r>
              <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rPr>
              <a:t>a. Sodium		b. Chlorine		d. Cadmium		d. Radium (Yes it is a big one. DO IT!)</a:t>
            </a:r>
          </a:p>
          <a:p>
            <a:pPr marL="457200" marR="0" lvl="0" indent="-457200" algn="l" defTabSz="457200" rtl="0" eaLnBrk="1" fontAlgn="auto" latinLnBrk="0" hangingPunct="1">
              <a:lnSpc>
                <a:spcPct val="100000"/>
              </a:lnSpc>
              <a:spcBef>
                <a:spcPts val="1000"/>
              </a:spcBef>
              <a:spcAft>
                <a:spcPts val="0"/>
              </a:spcAft>
              <a:buClr>
                <a:srgbClr val="F5A408"/>
              </a:buClr>
              <a:buSzPct val="80000"/>
              <a:buFont typeface="Wingdings 3" charset="2"/>
              <a:buAutoNum type="arabicPeriod"/>
              <a:tabLst/>
              <a:defRPr/>
            </a:pPr>
            <a:r>
              <a:rPr lang="en-US" baseline="0" dirty="0" smtClean="0">
                <a:solidFill>
                  <a:prstClr val="white"/>
                </a:solidFill>
                <a:latin typeface="Century Gothic" panose="020B0502020202020204"/>
              </a:rPr>
              <a:t>Show</a:t>
            </a:r>
            <a:r>
              <a:rPr lang="en-US" dirty="0" smtClean="0">
                <a:solidFill>
                  <a:prstClr val="white"/>
                </a:solidFill>
                <a:latin typeface="Century Gothic" panose="020B0502020202020204"/>
              </a:rPr>
              <a:t> the orbital diagrams for the atoms in 1 a-c.</a:t>
            </a:r>
          </a:p>
          <a:p>
            <a:pPr marL="457200" marR="0" lvl="0" indent="-457200" algn="l" defTabSz="457200" rtl="0" eaLnBrk="1" fontAlgn="auto" latinLnBrk="0" hangingPunct="1">
              <a:lnSpc>
                <a:spcPct val="100000"/>
              </a:lnSpc>
              <a:spcBef>
                <a:spcPts val="1000"/>
              </a:spcBef>
              <a:spcAft>
                <a:spcPts val="0"/>
              </a:spcAft>
              <a:buClr>
                <a:srgbClr val="F5A408"/>
              </a:buClr>
              <a:buSzPct val="80000"/>
              <a:buFont typeface="Wingdings 3" charset="2"/>
              <a:buAutoNum type="arabicPeriod"/>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State what</a:t>
            </a:r>
            <a:r>
              <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rPr>
              <a:t> rule is being violated in the following orbit diagrams. (If nothing is being violated, write OK.)</a:t>
            </a:r>
            <a:r>
              <a:rPr lang="en-US" dirty="0">
                <a:solidFill>
                  <a:prstClr val="white"/>
                </a:solidFill>
                <a:latin typeface="Century Gothic" panose="020B0502020202020204"/>
              </a:rPr>
              <a:t/>
            </a:r>
            <a:br>
              <a:rPr lang="en-US" dirty="0">
                <a:solidFill>
                  <a:prstClr val="white"/>
                </a:solidFill>
                <a:latin typeface="Century Gothic" panose="020B0502020202020204"/>
              </a:rPr>
            </a:br>
            <a:r>
              <a:rPr lang="en-US" dirty="0" smtClean="0">
                <a:solidFill>
                  <a:prstClr val="white"/>
                </a:solidFill>
                <a:latin typeface="Century Gothic" panose="020B0502020202020204"/>
              </a:rPr>
              <a:t>Rules include: </a:t>
            </a:r>
            <a:br>
              <a:rPr lang="en-US" dirty="0" smtClean="0">
                <a:solidFill>
                  <a:prstClr val="white"/>
                </a:solidFill>
                <a:latin typeface="Century Gothic" panose="020B0502020202020204"/>
              </a:rPr>
            </a:br>
            <a:r>
              <a:rPr lang="en-US" dirty="0" smtClean="0">
                <a:solidFill>
                  <a:prstClr val="white"/>
                </a:solidFill>
                <a:latin typeface="Century Gothic" panose="020B0502020202020204"/>
              </a:rPr>
              <a:t>Wrong numbers of electrons</a:t>
            </a:r>
            <a:br>
              <a:rPr lang="en-US" dirty="0" smtClean="0">
                <a:solidFill>
                  <a:prstClr val="white"/>
                </a:solidFill>
                <a:latin typeface="Century Gothic" panose="020B0502020202020204"/>
              </a:rPr>
            </a:br>
            <a:r>
              <a:rPr lang="en-US" dirty="0" err="1" smtClean="0">
                <a:solidFill>
                  <a:prstClr val="white"/>
                </a:solidFill>
                <a:latin typeface="Century Gothic" panose="020B0502020202020204"/>
              </a:rPr>
              <a:t>Aufbau</a:t>
            </a:r>
            <a:r>
              <a:rPr lang="en-US" dirty="0">
                <a:solidFill>
                  <a:prstClr val="white"/>
                </a:solidFill>
                <a:latin typeface="Century Gothic" panose="020B0502020202020204"/>
              </a:rPr>
              <a:t> </a:t>
            </a:r>
            <a:r>
              <a:rPr lang="en-US" dirty="0" smtClean="0">
                <a:solidFill>
                  <a:prstClr val="white"/>
                </a:solidFill>
                <a:latin typeface="Century Gothic" panose="020B0502020202020204"/>
              </a:rPr>
              <a:t>Principal</a:t>
            </a:r>
            <a:br>
              <a:rPr lang="en-US" dirty="0" smtClean="0">
                <a:solidFill>
                  <a:prstClr val="white"/>
                </a:solidFill>
                <a:latin typeface="Century Gothic" panose="020B0502020202020204"/>
              </a:rPr>
            </a:br>
            <a:r>
              <a:rPr lang="en-US" dirty="0" smtClean="0">
                <a:solidFill>
                  <a:prstClr val="white"/>
                </a:solidFill>
                <a:latin typeface="Century Gothic" panose="020B0502020202020204"/>
              </a:rPr>
              <a:t>Hund’s Rule</a:t>
            </a:r>
            <a:br>
              <a:rPr lang="en-US" dirty="0" smtClean="0">
                <a:solidFill>
                  <a:prstClr val="white"/>
                </a:solidFill>
                <a:latin typeface="Century Gothic" panose="020B0502020202020204"/>
              </a:rPr>
            </a:br>
            <a:r>
              <a:rPr lang="en-US" dirty="0" smtClean="0">
                <a:solidFill>
                  <a:prstClr val="white"/>
                </a:solidFill>
                <a:latin typeface="Century Gothic" panose="020B0502020202020204"/>
              </a:rPr>
              <a:t>Pauli Exclusion Principal</a:t>
            </a:r>
            <a:endPar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endParaRPr>
          </a:p>
        </p:txBody>
      </p:sp>
      <p:pic>
        <p:nvPicPr>
          <p:cNvPr id="5" name="Picture 4" descr="Orbit filled diagrams for Electron configurations and the atom2"/>
          <p:cNvPicPr>
            <a:picLocks noChangeAspect="1" noChangeArrowheads="1"/>
          </p:cNvPicPr>
          <p:nvPr/>
        </p:nvPicPr>
        <p:blipFill rotWithShape="1">
          <a:blip r:embed="rId2">
            <a:extLst>
              <a:ext uri="{28A0092B-C50C-407E-A947-70E740481C1C}">
                <a14:useLocalDpi xmlns:a14="http://schemas.microsoft.com/office/drawing/2010/main" val="0"/>
              </a:ext>
            </a:extLst>
          </a:blip>
          <a:srcRect t="2668" b="6505"/>
          <a:stretch/>
        </p:blipFill>
        <p:spPr bwMode="auto">
          <a:xfrm>
            <a:off x="5210627" y="2663372"/>
            <a:ext cx="6527799" cy="419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428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400" y="1914524"/>
            <a:ext cx="12128500" cy="3032125"/>
          </a:xfrm>
          <a:prstGeom prst="rect">
            <a:avLst/>
          </a:prstGeom>
        </p:spPr>
      </p:pic>
    </p:spTree>
    <p:extLst>
      <p:ext uri="{BB962C8B-B14F-4D97-AF65-F5344CB8AC3E}">
        <p14:creationId xmlns:p14="http://schemas.microsoft.com/office/powerpoint/2010/main" val="2274638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2691"/>
          </a:xfrm>
        </p:spPr>
        <p:txBody>
          <a:bodyPr/>
          <a:lstStyle/>
          <a:p>
            <a:r>
              <a:rPr lang="en-US" dirty="0" smtClean="0"/>
              <a:t>Evolution of the Atomic Model</a:t>
            </a:r>
            <a:endParaRPr lang="en-US" dirty="0"/>
          </a:p>
        </p:txBody>
      </p:sp>
      <p:sp>
        <p:nvSpPr>
          <p:cNvPr id="3" name="Content Placeholder 2"/>
          <p:cNvSpPr>
            <a:spLocks noGrp="1"/>
          </p:cNvSpPr>
          <p:nvPr>
            <p:ph idx="1"/>
          </p:nvPr>
        </p:nvSpPr>
        <p:spPr>
          <a:xfrm>
            <a:off x="2550623" y="1448973"/>
            <a:ext cx="9543416" cy="745588"/>
          </a:xfrm>
        </p:spPr>
        <p:txBody>
          <a:bodyPr/>
          <a:lstStyle/>
          <a:p>
            <a:r>
              <a:rPr lang="en-US" dirty="0" smtClean="0"/>
              <a:t>Thomson’s Model had electrons dispersed in a giant positive charge.</a:t>
            </a:r>
            <a:endParaRPr lang="en-US" dirty="0"/>
          </a:p>
        </p:txBody>
      </p:sp>
      <p:pic>
        <p:nvPicPr>
          <p:cNvPr id="4" name="Picture 11" descr="290px-Bohr-planetary-atom-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4216" y="3924886"/>
            <a:ext cx="3209823" cy="293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180px-Plum_pudding_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1448973"/>
            <a:ext cx="1714500" cy="1714500"/>
          </a:xfrm>
          <a:prstGeom prst="rect">
            <a:avLst/>
          </a:prstGeom>
          <a:solidFill>
            <a:schemeClr val="accent1"/>
          </a:solidFill>
          <a:ln>
            <a:noFill/>
          </a:ln>
        </p:spPr>
      </p:pic>
      <p:sp>
        <p:nvSpPr>
          <p:cNvPr id="7" name="Content Placeholder 2"/>
          <p:cNvSpPr txBox="1">
            <a:spLocks/>
          </p:cNvSpPr>
          <p:nvPr/>
        </p:nvSpPr>
        <p:spPr>
          <a:xfrm>
            <a:off x="6470637" y="2604281"/>
            <a:ext cx="5332157" cy="7455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Rutherford's model adds the nucleus</a:t>
            </a:r>
            <a:endParaRPr lang="en-US" dirty="0"/>
          </a:p>
        </p:txBody>
      </p:sp>
      <p:pic>
        <p:nvPicPr>
          <p:cNvPr id="8" name="Picture 7"/>
          <p:cNvPicPr>
            <a:picLocks noChangeAspect="1"/>
          </p:cNvPicPr>
          <p:nvPr/>
        </p:nvPicPr>
        <p:blipFill>
          <a:blip r:embed="rId4"/>
          <a:stretch>
            <a:fillRect/>
          </a:stretch>
        </p:blipFill>
        <p:spPr>
          <a:xfrm>
            <a:off x="2839907" y="1986916"/>
            <a:ext cx="3403992" cy="2725906"/>
          </a:xfrm>
          <a:prstGeom prst="rect">
            <a:avLst/>
          </a:prstGeom>
        </p:spPr>
      </p:pic>
      <p:sp>
        <p:nvSpPr>
          <p:cNvPr id="10" name="Content Placeholder 2"/>
          <p:cNvSpPr txBox="1">
            <a:spLocks/>
          </p:cNvSpPr>
          <p:nvPr/>
        </p:nvSpPr>
        <p:spPr>
          <a:xfrm>
            <a:off x="3039035" y="4712822"/>
            <a:ext cx="5674659" cy="21451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Bohr’s model explains that electrons exist only at distinct energy levels.</a:t>
            </a:r>
          </a:p>
          <a:p>
            <a:pPr lvl="1"/>
            <a:r>
              <a:rPr lang="en-US" dirty="0" smtClean="0"/>
              <a:t>This is like rungs on a latter. You can step on a rung, but not in between any. Same with electrons. They can only exist at an energy level, not between it.</a:t>
            </a:r>
          </a:p>
        </p:txBody>
      </p:sp>
      <p:pic>
        <p:nvPicPr>
          <p:cNvPr id="11" name="Picture 10"/>
          <p:cNvPicPr>
            <a:picLocks noChangeAspect="1"/>
          </p:cNvPicPr>
          <p:nvPr/>
        </p:nvPicPr>
        <p:blipFill>
          <a:blip r:embed="rId5"/>
          <a:stretch>
            <a:fillRect/>
          </a:stretch>
        </p:blipFill>
        <p:spPr>
          <a:xfrm>
            <a:off x="545702" y="3237037"/>
            <a:ext cx="2180836" cy="3668343"/>
          </a:xfrm>
          <a:prstGeom prst="rect">
            <a:avLst/>
          </a:prstGeom>
        </p:spPr>
      </p:pic>
    </p:spTree>
    <p:extLst>
      <p:ext uri="{BB962C8B-B14F-4D97-AF65-F5344CB8AC3E}">
        <p14:creationId xmlns:p14="http://schemas.microsoft.com/office/powerpoint/2010/main" val="9823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9"/>
            <a:ext cx="9404723" cy="1400530"/>
          </a:xfrm>
        </p:spPr>
        <p:txBody>
          <a:bodyPr/>
          <a:lstStyle/>
          <a:p>
            <a:r>
              <a:rPr lang="en-US" dirty="0" smtClean="0"/>
              <a:t>Periodic Table Organization</a:t>
            </a:r>
            <a:endParaRPr lang="en-US" dirty="0"/>
          </a:p>
        </p:txBody>
      </p:sp>
      <p:pic>
        <p:nvPicPr>
          <p:cNvPr id="4" name="Picture 3"/>
          <p:cNvPicPr>
            <a:picLocks noChangeAspect="1"/>
          </p:cNvPicPr>
          <p:nvPr/>
        </p:nvPicPr>
        <p:blipFill>
          <a:blip r:embed="rId2"/>
          <a:stretch>
            <a:fillRect/>
          </a:stretch>
        </p:blipFill>
        <p:spPr>
          <a:xfrm>
            <a:off x="4930569" y="760584"/>
            <a:ext cx="7150322" cy="4585144"/>
          </a:xfrm>
          <a:prstGeom prst="rect">
            <a:avLst/>
          </a:prstGeom>
        </p:spPr>
      </p:pic>
      <p:pic>
        <p:nvPicPr>
          <p:cNvPr id="5" name="Picture 4"/>
          <p:cNvPicPr>
            <a:picLocks noChangeAspect="1"/>
          </p:cNvPicPr>
          <p:nvPr/>
        </p:nvPicPr>
        <p:blipFill>
          <a:blip r:embed="rId3"/>
          <a:stretch>
            <a:fillRect/>
          </a:stretch>
        </p:blipFill>
        <p:spPr>
          <a:xfrm>
            <a:off x="6134892" y="5429250"/>
            <a:ext cx="5715000" cy="1428750"/>
          </a:xfrm>
          <a:prstGeom prst="rect">
            <a:avLst/>
          </a:prstGeom>
        </p:spPr>
      </p:pic>
      <p:sp>
        <p:nvSpPr>
          <p:cNvPr id="10" name="Content Placeholder 2"/>
          <p:cNvSpPr txBox="1">
            <a:spLocks/>
          </p:cNvSpPr>
          <p:nvPr/>
        </p:nvSpPr>
        <p:spPr>
          <a:xfrm>
            <a:off x="219393" y="1379588"/>
            <a:ext cx="4033293" cy="33226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The periodic table is organized by orbital block. </a:t>
            </a:r>
          </a:p>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Each period represents a principal energy level (n).</a:t>
            </a:r>
          </a:p>
        </p:txBody>
      </p:sp>
    </p:spTree>
    <p:extLst>
      <p:ext uri="{BB962C8B-B14F-4D97-AF65-F5344CB8AC3E}">
        <p14:creationId xmlns:p14="http://schemas.microsoft.com/office/powerpoint/2010/main" val="42194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0" y="256775"/>
            <a:ext cx="1857603" cy="1400530"/>
          </a:xfrm>
        </p:spPr>
        <p:txBody>
          <a:bodyPr/>
          <a:lstStyle/>
          <a:p>
            <a:r>
              <a:rPr lang="en-US" dirty="0" smtClean="0"/>
              <a:t>HW5.3</a:t>
            </a:r>
            <a:endParaRPr lang="en-US" dirty="0"/>
          </a:p>
        </p:txBody>
      </p:sp>
      <p:sp>
        <p:nvSpPr>
          <p:cNvPr id="3" name="Content Placeholder 2"/>
          <p:cNvSpPr>
            <a:spLocks noGrp="1"/>
          </p:cNvSpPr>
          <p:nvPr>
            <p:ph idx="1"/>
          </p:nvPr>
        </p:nvSpPr>
        <p:spPr>
          <a:xfrm>
            <a:off x="1858056" y="143813"/>
            <a:ext cx="5028974" cy="1234568"/>
          </a:xfrm>
        </p:spPr>
        <p:txBody>
          <a:bodyPr/>
          <a:lstStyle/>
          <a:p>
            <a:pPr marL="0" indent="0">
              <a:buNone/>
            </a:pPr>
            <a:r>
              <a:rPr lang="en-US" dirty="0" smtClean="0"/>
              <a:t>Assigned: Monday, Oct 9</a:t>
            </a:r>
            <a:br>
              <a:rPr lang="en-US" dirty="0" smtClean="0"/>
            </a:br>
            <a:r>
              <a:rPr lang="en-US" dirty="0" smtClean="0"/>
              <a:t>Due: Tuesday, Oct 10</a:t>
            </a:r>
            <a:br>
              <a:rPr lang="en-US" dirty="0" smtClean="0"/>
            </a:br>
            <a:r>
              <a:rPr lang="en-US" dirty="0" smtClean="0"/>
              <a:t>DUE ON A SEPARATE SHEET OF PAPER</a:t>
            </a:r>
          </a:p>
        </p:txBody>
      </p:sp>
      <p:sp>
        <p:nvSpPr>
          <p:cNvPr id="4" name="Content Placeholder 2"/>
          <p:cNvSpPr txBox="1">
            <a:spLocks/>
          </p:cNvSpPr>
          <p:nvPr/>
        </p:nvSpPr>
        <p:spPr>
          <a:xfrm>
            <a:off x="87310" y="1161144"/>
            <a:ext cx="12104689" cy="564605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marR="0" lvl="0" indent="-457200" algn="l" defTabSz="457200" rtl="0" eaLnBrk="1" fontAlgn="auto" latinLnBrk="0" hangingPunct="1">
              <a:lnSpc>
                <a:spcPct val="100000"/>
              </a:lnSpc>
              <a:spcBef>
                <a:spcPts val="1000"/>
              </a:spcBef>
              <a:spcAft>
                <a:spcPts val="0"/>
              </a:spcAft>
              <a:buClr>
                <a:srgbClr val="F5A408"/>
              </a:buClr>
              <a:buSzPct val="80000"/>
              <a:buFont typeface="Wingdings 3" charset="2"/>
              <a:buAutoNum type="arabicPeriod"/>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Give the electron configurations</a:t>
            </a:r>
            <a:r>
              <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rPr>
              <a:t> for atoms of these elements:</a:t>
            </a:r>
            <a:br>
              <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rPr>
            </a:br>
            <a:r>
              <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rPr>
              <a:t>a. Na		b. K		c. I		d. Ne</a:t>
            </a:r>
          </a:p>
          <a:p>
            <a:pPr marL="457200" marR="0" lvl="0" indent="-457200" algn="l" defTabSz="457200" rtl="0" eaLnBrk="1" fontAlgn="auto" latinLnBrk="0" hangingPunct="1">
              <a:lnSpc>
                <a:spcPct val="100000"/>
              </a:lnSpc>
              <a:spcBef>
                <a:spcPts val="1000"/>
              </a:spcBef>
              <a:spcAft>
                <a:spcPts val="0"/>
              </a:spcAft>
              <a:buClr>
                <a:srgbClr val="F5A408"/>
              </a:buClr>
              <a:buSzPct val="80000"/>
              <a:buFont typeface="Wingdings 3" charset="2"/>
              <a:buAutoNum type="arabicPeriod"/>
              <a:tabLst/>
              <a:defRPr/>
            </a:pPr>
            <a:r>
              <a:rPr lang="en-US" baseline="0" dirty="0" smtClean="0">
                <a:solidFill>
                  <a:prstClr val="white"/>
                </a:solidFill>
                <a:latin typeface="Century Gothic" panose="020B0502020202020204"/>
              </a:rPr>
              <a:t>How</a:t>
            </a:r>
            <a:r>
              <a:rPr lang="en-US" dirty="0" smtClean="0">
                <a:solidFill>
                  <a:prstClr val="white"/>
                </a:solidFill>
                <a:latin typeface="Century Gothic" panose="020B0502020202020204"/>
              </a:rPr>
              <a:t> many electrons are in the second energy level of an atom of each element?</a:t>
            </a:r>
            <a:br>
              <a:rPr lang="en-US" dirty="0" smtClean="0">
                <a:solidFill>
                  <a:prstClr val="white"/>
                </a:solidFill>
                <a:latin typeface="Century Gothic" panose="020B0502020202020204"/>
              </a:rPr>
            </a:br>
            <a:r>
              <a:rPr lang="en-US" dirty="0" smtClean="0">
                <a:solidFill>
                  <a:prstClr val="white"/>
                </a:solidFill>
                <a:latin typeface="Century Gothic" panose="020B0502020202020204"/>
              </a:rPr>
              <a:t>a. chlorine		b. phosphorus		c. potassium</a:t>
            </a:r>
          </a:p>
          <a:p>
            <a:pPr marL="457200" marR="0" lvl="0" indent="-457200" algn="l" defTabSz="457200" rtl="0" eaLnBrk="1" fontAlgn="auto" latinLnBrk="0" hangingPunct="1">
              <a:lnSpc>
                <a:spcPct val="100000"/>
              </a:lnSpc>
              <a:spcBef>
                <a:spcPts val="1000"/>
              </a:spcBef>
              <a:spcAft>
                <a:spcPts val="0"/>
              </a:spcAft>
              <a:buClr>
                <a:srgbClr val="F5A408"/>
              </a:buClr>
              <a:buSzPct val="80000"/>
              <a:buFont typeface="Wingdings 3" charset="2"/>
              <a:buAutoNum type="arabicPeriod"/>
              <a:tabLst/>
              <a:defRPr/>
            </a:pPr>
            <a:r>
              <a:rPr lang="en-US" dirty="0" smtClean="0">
                <a:solidFill>
                  <a:prstClr val="white"/>
                </a:solidFill>
                <a:latin typeface="Century Gothic" panose="020B0502020202020204"/>
              </a:rPr>
              <a:t>Write orbital diagrams for the elements that are identified by these atomic numbers:</a:t>
            </a:r>
            <a:br>
              <a:rPr lang="en-US" dirty="0" smtClean="0">
                <a:solidFill>
                  <a:prstClr val="white"/>
                </a:solidFill>
                <a:latin typeface="Century Gothic" panose="020B0502020202020204"/>
              </a:rPr>
            </a:br>
            <a:r>
              <a:rPr lang="en-US" dirty="0" smtClean="0">
                <a:solidFill>
                  <a:prstClr val="white"/>
                </a:solidFill>
                <a:latin typeface="Century Gothic" panose="020B0502020202020204"/>
              </a:rPr>
              <a:t>a. 7			b. 9			c. 12		d. 36</a:t>
            </a:r>
          </a:p>
          <a:p>
            <a:pPr marL="457200" indent="-457200">
              <a:buClr>
                <a:srgbClr val="F5A408"/>
              </a:buClr>
              <a:buFont typeface="Wingdings 3" charset="2"/>
              <a:buAutoNum type="arabicPeriod"/>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Give the symbol for the atom that corresponds to each electron configuration.</a:t>
            </a:r>
            <a:b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br>
            <a:r>
              <a:rPr lang="en-US" dirty="0" smtClean="0">
                <a:solidFill>
                  <a:prstClr val="white"/>
                </a:solidFill>
                <a:latin typeface="Century Gothic" panose="020B0502020202020204"/>
              </a:rPr>
              <a:t>a. </a:t>
            </a:r>
            <a:r>
              <a:rPr lang="en-US" dirty="0" smtClean="0">
                <a:solidFill>
                  <a:prstClr val="white"/>
                </a:solidFill>
              </a:rPr>
              <a:t>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6</a:t>
            </a:r>
            <a:r>
              <a:rPr lang="en-US" dirty="0" smtClean="0">
                <a:solidFill>
                  <a:prstClr val="white"/>
                </a:solidFill>
              </a:rPr>
              <a:t>3s</a:t>
            </a:r>
            <a:r>
              <a:rPr lang="en-US" baseline="30000" dirty="0" smtClean="0">
                <a:solidFill>
                  <a:prstClr val="white"/>
                </a:solidFill>
              </a:rPr>
              <a:t>2</a:t>
            </a:r>
            <a:r>
              <a:rPr lang="en-US" dirty="0" smtClean="0">
                <a:solidFill>
                  <a:prstClr val="white"/>
                </a:solidFill>
              </a:rPr>
              <a:t>3p</a:t>
            </a:r>
            <a:r>
              <a:rPr lang="en-US" baseline="30000" dirty="0" smtClean="0">
                <a:solidFill>
                  <a:prstClr val="white"/>
                </a:solidFill>
              </a:rPr>
              <a:t>6		</a:t>
            </a:r>
            <a:r>
              <a:rPr lang="en-US" dirty="0" smtClean="0">
                <a:solidFill>
                  <a:prstClr val="white"/>
                </a:solidFill>
              </a:rPr>
              <a:t> b. 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6</a:t>
            </a:r>
            <a:r>
              <a:rPr lang="en-US" dirty="0" smtClean="0">
                <a:solidFill>
                  <a:prstClr val="white"/>
                </a:solidFill>
              </a:rPr>
              <a:t>3s</a:t>
            </a:r>
            <a:r>
              <a:rPr lang="en-US" baseline="30000" dirty="0" smtClean="0">
                <a:solidFill>
                  <a:prstClr val="white"/>
                </a:solidFill>
              </a:rPr>
              <a:t>2</a:t>
            </a:r>
            <a:r>
              <a:rPr lang="en-US" dirty="0" smtClean="0">
                <a:solidFill>
                  <a:prstClr val="white"/>
                </a:solidFill>
              </a:rPr>
              <a:t>3p</a:t>
            </a:r>
            <a:r>
              <a:rPr lang="en-US" baseline="30000" dirty="0" smtClean="0">
                <a:solidFill>
                  <a:prstClr val="white"/>
                </a:solidFill>
              </a:rPr>
              <a:t>2</a:t>
            </a:r>
            <a:r>
              <a:rPr lang="en-US" dirty="0" smtClean="0">
                <a:solidFill>
                  <a:prstClr val="white"/>
                </a:solidFill>
              </a:rPr>
              <a:t>		c. 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4	</a:t>
            </a:r>
            <a:r>
              <a:rPr lang="en-US" dirty="0" smtClean="0">
                <a:solidFill>
                  <a:prstClr val="white"/>
                </a:solidFill>
              </a:rPr>
              <a:t>d.</a:t>
            </a:r>
            <a:r>
              <a:rPr lang="en-US" dirty="0">
                <a:solidFill>
                  <a:prstClr val="white"/>
                </a:solidFill>
              </a:rPr>
              <a:t> </a:t>
            </a:r>
            <a:r>
              <a:rPr lang="en-US" dirty="0" smtClean="0">
                <a:solidFill>
                  <a:prstClr val="white"/>
                </a:solidFill>
              </a:rPr>
              <a:t>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6</a:t>
            </a:r>
            <a:r>
              <a:rPr lang="en-US" dirty="0" smtClean="0">
                <a:solidFill>
                  <a:prstClr val="white"/>
                </a:solidFill>
              </a:rPr>
              <a:t>3s</a:t>
            </a:r>
            <a:r>
              <a:rPr lang="en-US" baseline="30000" dirty="0" smtClean="0">
                <a:solidFill>
                  <a:prstClr val="white"/>
                </a:solidFill>
              </a:rPr>
              <a:t>2</a:t>
            </a:r>
            <a:r>
              <a:rPr lang="en-US" dirty="0" smtClean="0">
                <a:solidFill>
                  <a:prstClr val="white"/>
                </a:solidFill>
              </a:rPr>
              <a:t>3p</a:t>
            </a:r>
            <a:r>
              <a:rPr lang="en-US" baseline="30000" dirty="0" smtClean="0">
                <a:solidFill>
                  <a:prstClr val="white"/>
                </a:solidFill>
              </a:rPr>
              <a:t>6</a:t>
            </a:r>
            <a:r>
              <a:rPr lang="en-US" dirty="0" smtClean="0">
                <a:solidFill>
                  <a:prstClr val="white"/>
                </a:solidFill>
              </a:rPr>
              <a:t>4s</a:t>
            </a:r>
            <a:r>
              <a:rPr lang="en-US" baseline="30000" dirty="0" smtClean="0">
                <a:solidFill>
                  <a:prstClr val="white"/>
                </a:solidFill>
              </a:rPr>
              <a:t>1</a:t>
            </a:r>
          </a:p>
          <a:p>
            <a:pPr marL="457200" indent="-457200">
              <a:buClr>
                <a:srgbClr val="F5A408"/>
              </a:buClr>
              <a:buFont typeface="Wingdings 3" charset="2"/>
              <a:buAutoNum type="arabicPeriod"/>
            </a:pPr>
            <a:r>
              <a:rPr lang="en-US" dirty="0" smtClean="0"/>
              <a:t>Examine </a:t>
            </a:r>
            <a:r>
              <a:rPr lang="en-US" dirty="0"/>
              <a:t>the following orbital filled diagrams and determine which rule </a:t>
            </a:r>
            <a:r>
              <a:rPr lang="en-US" dirty="0" smtClean="0"/>
              <a:t>(# e</a:t>
            </a:r>
            <a:r>
              <a:rPr lang="en-US" baseline="30000" dirty="0" smtClean="0"/>
              <a:t>-</a:t>
            </a:r>
            <a:r>
              <a:rPr lang="en-US" dirty="0" smtClean="0"/>
              <a:t>, </a:t>
            </a:r>
            <a:r>
              <a:rPr lang="en-US" dirty="0" err="1" smtClean="0"/>
              <a:t>Aufbau</a:t>
            </a:r>
            <a:r>
              <a:rPr lang="en-US" dirty="0"/>
              <a:t>, Pauli, or Hund) is being violated. If nothing is wrong, write </a:t>
            </a:r>
            <a:r>
              <a:rPr lang="en-US" dirty="0" smtClean="0"/>
              <a:t>correct.</a:t>
            </a:r>
          </a:p>
          <a:p>
            <a:pPr marL="0" indent="0">
              <a:buClr>
                <a:srgbClr val="F5A408"/>
              </a:buClr>
              <a:buNone/>
            </a:pPr>
            <a:r>
              <a:rPr lang="en-US" dirty="0" smtClean="0"/>
              <a:t/>
            </a:r>
            <a:br>
              <a:rPr lang="en-US" dirty="0" smtClean="0"/>
            </a:br>
            <a:r>
              <a:rPr lang="en-US" dirty="0" smtClean="0"/>
              <a:t>a</a:t>
            </a:r>
            <a:r>
              <a:rPr lang="en-US" dirty="0"/>
              <a:t>. carbon:						</a:t>
            </a:r>
          </a:p>
          <a:p>
            <a:pPr marL="0" indent="0">
              <a:buNone/>
            </a:pPr>
            <a:endParaRPr lang="en-US" dirty="0"/>
          </a:p>
          <a:p>
            <a:pPr marL="0" indent="0">
              <a:buNone/>
            </a:pPr>
            <a:r>
              <a:rPr lang="en-US" dirty="0"/>
              <a:t>b. </a:t>
            </a:r>
            <a:r>
              <a:rPr lang="en-US" dirty="0" err="1"/>
              <a:t>Sc</a:t>
            </a:r>
            <a:r>
              <a:rPr lang="en-US" dirty="0"/>
              <a:t> :</a:t>
            </a:r>
          </a:p>
          <a:p>
            <a:pPr marL="0" indent="0">
              <a:buNone/>
            </a:pPr>
            <a:r>
              <a:rPr lang="en-US" dirty="0"/>
              <a:t> </a:t>
            </a:r>
          </a:p>
          <a:p>
            <a:pPr marL="0" indent="0">
              <a:buClr>
                <a:srgbClr val="F5A408"/>
              </a:buClr>
              <a:buNone/>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c. Ne :</a:t>
            </a:r>
          </a:p>
        </p:txBody>
      </p:sp>
      <p:grpSp>
        <p:nvGrpSpPr>
          <p:cNvPr id="5" name="Group 4"/>
          <p:cNvGrpSpPr/>
          <p:nvPr/>
        </p:nvGrpSpPr>
        <p:grpSpPr>
          <a:xfrm>
            <a:off x="1518195" y="4846200"/>
            <a:ext cx="426718" cy="249382"/>
            <a:chOff x="1167591" y="5949949"/>
            <a:chExt cx="569769" cy="458124"/>
          </a:xfrm>
        </p:grpSpPr>
        <p:sp>
          <p:nvSpPr>
            <p:cNvPr id="6" name="Content Placeholder 2"/>
            <p:cNvSpPr txBox="1">
              <a:spLocks/>
            </p:cNvSpPr>
            <p:nvPr/>
          </p:nvSpPr>
          <p:spPr>
            <a:xfrm>
              <a:off x="1167591" y="5949949"/>
              <a:ext cx="569769" cy="45812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7" name="Straight Connector 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2059286" y="4857007"/>
            <a:ext cx="426718" cy="249382"/>
            <a:chOff x="1167591" y="5949949"/>
            <a:chExt cx="569769" cy="458124"/>
          </a:xfrm>
        </p:grpSpPr>
        <p:sp>
          <p:nvSpPr>
            <p:cNvPr id="9" name="Content Placeholder 2"/>
            <p:cNvSpPr txBox="1">
              <a:spLocks/>
            </p:cNvSpPr>
            <p:nvPr/>
          </p:nvSpPr>
          <p:spPr>
            <a:xfrm>
              <a:off x="1167591" y="5949949"/>
              <a:ext cx="569769" cy="45812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10" name="Straight Connector 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617870" y="4857007"/>
            <a:ext cx="426718" cy="249382"/>
            <a:chOff x="1167591" y="5949949"/>
            <a:chExt cx="569769" cy="458124"/>
          </a:xfrm>
        </p:grpSpPr>
        <p:sp>
          <p:nvSpPr>
            <p:cNvPr id="12" name="Content Placeholder 2"/>
            <p:cNvSpPr txBox="1">
              <a:spLocks/>
            </p:cNvSpPr>
            <p:nvPr/>
          </p:nvSpPr>
          <p:spPr>
            <a:xfrm>
              <a:off x="1167591" y="5949949"/>
              <a:ext cx="569769" cy="45812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13" name="Straight Connector 1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2997484" y="5114702"/>
            <a:ext cx="308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71556" y="5114702"/>
            <a:ext cx="30843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1500702" y="5166424"/>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1s</a:t>
            </a:r>
            <a:endParaRPr lang="en-US" baseline="30000" dirty="0" smtClean="0"/>
          </a:p>
          <a:p>
            <a:pPr marL="0" indent="0">
              <a:buNone/>
            </a:pPr>
            <a:endParaRPr lang="en-US" dirty="0" smtClean="0"/>
          </a:p>
        </p:txBody>
      </p:sp>
      <p:sp>
        <p:nvSpPr>
          <p:cNvPr id="17" name="Content Placeholder 2"/>
          <p:cNvSpPr txBox="1">
            <a:spLocks/>
          </p:cNvSpPr>
          <p:nvPr/>
        </p:nvSpPr>
        <p:spPr>
          <a:xfrm>
            <a:off x="2025517" y="5166423"/>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2s</a:t>
            </a:r>
            <a:endParaRPr lang="en-US" baseline="30000" dirty="0" smtClean="0"/>
          </a:p>
          <a:p>
            <a:pPr marL="0" indent="0">
              <a:buNone/>
            </a:pPr>
            <a:endParaRPr lang="en-US" dirty="0" smtClean="0"/>
          </a:p>
        </p:txBody>
      </p:sp>
      <p:sp>
        <p:nvSpPr>
          <p:cNvPr id="18" name="Content Placeholder 2"/>
          <p:cNvSpPr txBox="1">
            <a:spLocks/>
          </p:cNvSpPr>
          <p:nvPr/>
        </p:nvSpPr>
        <p:spPr>
          <a:xfrm>
            <a:off x="2985937" y="5142409"/>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2p</a:t>
            </a:r>
            <a:endParaRPr lang="en-US" baseline="30000" dirty="0" smtClean="0"/>
          </a:p>
          <a:p>
            <a:pPr marL="0" indent="0">
              <a:buNone/>
            </a:pPr>
            <a:endParaRPr lang="en-US" dirty="0" smtClean="0"/>
          </a:p>
        </p:txBody>
      </p:sp>
      <p:grpSp>
        <p:nvGrpSpPr>
          <p:cNvPr id="19" name="Group 18"/>
          <p:cNvGrpSpPr/>
          <p:nvPr/>
        </p:nvGrpSpPr>
        <p:grpSpPr>
          <a:xfrm>
            <a:off x="1464162" y="5494315"/>
            <a:ext cx="534784" cy="288173"/>
            <a:chOff x="1167591" y="5949949"/>
            <a:chExt cx="569769" cy="458124"/>
          </a:xfrm>
        </p:grpSpPr>
        <p:sp>
          <p:nvSpPr>
            <p:cNvPr id="2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21" name="Straight Connector 2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047143" y="5494315"/>
            <a:ext cx="534784" cy="288173"/>
            <a:chOff x="1167591" y="5949949"/>
            <a:chExt cx="569769" cy="458124"/>
          </a:xfrm>
        </p:grpSpPr>
        <p:sp>
          <p:nvSpPr>
            <p:cNvPr id="23"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24" name="Straight Connector 2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778368" y="5494314"/>
            <a:ext cx="534784" cy="288173"/>
            <a:chOff x="1167591" y="5949949"/>
            <a:chExt cx="569769" cy="458124"/>
          </a:xfrm>
        </p:grpSpPr>
        <p:sp>
          <p:nvSpPr>
            <p:cNvPr id="2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27" name="Straight Connector 2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208882" y="5494313"/>
            <a:ext cx="534784" cy="288173"/>
            <a:chOff x="1167591" y="5949949"/>
            <a:chExt cx="569769" cy="458124"/>
          </a:xfrm>
        </p:grpSpPr>
        <p:sp>
          <p:nvSpPr>
            <p:cNvPr id="29"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30" name="Straight Connector 2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587705" y="5478149"/>
            <a:ext cx="534784" cy="288173"/>
            <a:chOff x="1167591" y="5949949"/>
            <a:chExt cx="569769" cy="458124"/>
          </a:xfrm>
        </p:grpSpPr>
        <p:sp>
          <p:nvSpPr>
            <p:cNvPr id="32"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33" name="Straight Connector 3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198870" y="5494309"/>
            <a:ext cx="534784" cy="288173"/>
            <a:chOff x="1167591" y="5949949"/>
            <a:chExt cx="569769" cy="458124"/>
          </a:xfrm>
        </p:grpSpPr>
        <p:sp>
          <p:nvSpPr>
            <p:cNvPr id="35"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36" name="Straight Connector 3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819028" y="5494312"/>
            <a:ext cx="534784" cy="288173"/>
            <a:chOff x="1167591" y="5949949"/>
            <a:chExt cx="569769" cy="458124"/>
          </a:xfrm>
        </p:grpSpPr>
        <p:sp>
          <p:nvSpPr>
            <p:cNvPr id="3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39" name="Straight Connector 3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282861" y="5494311"/>
            <a:ext cx="534784" cy="288173"/>
            <a:chOff x="1167591" y="5949949"/>
            <a:chExt cx="569769" cy="458124"/>
          </a:xfrm>
        </p:grpSpPr>
        <p:sp>
          <p:nvSpPr>
            <p:cNvPr id="41"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42" name="Straight Connector 41"/>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732635" y="5494311"/>
            <a:ext cx="534784" cy="288173"/>
            <a:chOff x="1167591" y="5949949"/>
            <a:chExt cx="569769" cy="458124"/>
          </a:xfrm>
        </p:grpSpPr>
        <p:sp>
          <p:nvSpPr>
            <p:cNvPr id="4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45" name="Straight Connector 4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365519" y="5494310"/>
            <a:ext cx="534784" cy="288173"/>
            <a:chOff x="1167591" y="5949949"/>
            <a:chExt cx="569769" cy="458124"/>
          </a:xfrm>
        </p:grpSpPr>
        <p:sp>
          <p:nvSpPr>
            <p:cNvPr id="4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48" name="Straight Connector 4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8056496" y="5510014"/>
            <a:ext cx="534784" cy="288173"/>
            <a:chOff x="1167591" y="5949949"/>
            <a:chExt cx="569769" cy="458124"/>
          </a:xfrm>
        </p:grpSpPr>
        <p:sp>
          <p:nvSpPr>
            <p:cNvPr id="5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51" name="Straight Connector 5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792852" y="5501701"/>
            <a:ext cx="534784" cy="288173"/>
            <a:chOff x="1167591" y="5949949"/>
            <a:chExt cx="569769" cy="458124"/>
          </a:xfrm>
        </p:grpSpPr>
        <p:sp>
          <p:nvSpPr>
            <p:cNvPr id="53"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54" name="Straight Connector 5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222006" y="5510015"/>
            <a:ext cx="534784" cy="288173"/>
            <a:chOff x="1167591" y="5949949"/>
            <a:chExt cx="569769" cy="458124"/>
          </a:xfrm>
        </p:grpSpPr>
        <p:sp>
          <p:nvSpPr>
            <p:cNvPr id="5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57" name="Straight Connector 5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7643589" y="5510014"/>
            <a:ext cx="534784" cy="288173"/>
            <a:chOff x="1167591" y="5949949"/>
            <a:chExt cx="569769" cy="458124"/>
          </a:xfrm>
        </p:grpSpPr>
        <p:sp>
          <p:nvSpPr>
            <p:cNvPr id="59"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60" name="Straight Connector 5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8880874" y="5501701"/>
            <a:ext cx="534784" cy="288173"/>
            <a:chOff x="1167591" y="5949949"/>
            <a:chExt cx="569769" cy="458124"/>
          </a:xfrm>
        </p:grpSpPr>
        <p:sp>
          <p:nvSpPr>
            <p:cNvPr id="62"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63" name="Straight Connector 6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4" name="Content Placeholder 2"/>
          <p:cNvSpPr txBox="1">
            <a:spLocks/>
          </p:cNvSpPr>
          <p:nvPr/>
        </p:nvSpPr>
        <p:spPr>
          <a:xfrm>
            <a:off x="1469186" y="5789874"/>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1s</a:t>
            </a:r>
            <a:endParaRPr lang="en-US" baseline="30000" dirty="0" smtClean="0"/>
          </a:p>
          <a:p>
            <a:pPr marL="0" indent="0">
              <a:buNone/>
            </a:pPr>
            <a:endParaRPr lang="en-US" dirty="0" smtClean="0"/>
          </a:p>
        </p:txBody>
      </p:sp>
      <p:sp>
        <p:nvSpPr>
          <p:cNvPr id="65" name="Content Placeholder 2"/>
          <p:cNvSpPr txBox="1">
            <a:spLocks/>
          </p:cNvSpPr>
          <p:nvPr/>
        </p:nvSpPr>
        <p:spPr>
          <a:xfrm>
            <a:off x="2065413" y="5783875"/>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2s</a:t>
            </a:r>
            <a:endParaRPr lang="en-US" baseline="30000" dirty="0" smtClean="0"/>
          </a:p>
          <a:p>
            <a:pPr marL="0" indent="0">
              <a:buNone/>
            </a:pPr>
            <a:endParaRPr lang="en-US" dirty="0" smtClean="0"/>
          </a:p>
        </p:txBody>
      </p:sp>
      <p:sp>
        <p:nvSpPr>
          <p:cNvPr id="66" name="Content Placeholder 2"/>
          <p:cNvSpPr txBox="1">
            <a:spLocks/>
          </p:cNvSpPr>
          <p:nvPr/>
        </p:nvSpPr>
        <p:spPr>
          <a:xfrm>
            <a:off x="3227152" y="5798650"/>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2p</a:t>
            </a:r>
            <a:endParaRPr lang="en-US" baseline="30000" dirty="0" smtClean="0"/>
          </a:p>
          <a:p>
            <a:pPr marL="0" indent="0">
              <a:buNone/>
            </a:pPr>
            <a:endParaRPr lang="en-US" dirty="0" smtClean="0"/>
          </a:p>
        </p:txBody>
      </p:sp>
      <p:sp>
        <p:nvSpPr>
          <p:cNvPr id="67" name="Content Placeholder 2"/>
          <p:cNvSpPr txBox="1">
            <a:spLocks/>
          </p:cNvSpPr>
          <p:nvPr/>
        </p:nvSpPr>
        <p:spPr>
          <a:xfrm>
            <a:off x="4236430" y="5798650"/>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3s</a:t>
            </a:r>
            <a:endParaRPr lang="en-US" baseline="30000" dirty="0" smtClean="0"/>
          </a:p>
          <a:p>
            <a:pPr marL="0" indent="0">
              <a:buNone/>
            </a:pPr>
            <a:endParaRPr lang="en-US" dirty="0" smtClean="0"/>
          </a:p>
        </p:txBody>
      </p:sp>
      <p:sp>
        <p:nvSpPr>
          <p:cNvPr id="68" name="Content Placeholder 2"/>
          <p:cNvSpPr txBox="1">
            <a:spLocks/>
          </p:cNvSpPr>
          <p:nvPr/>
        </p:nvSpPr>
        <p:spPr>
          <a:xfrm>
            <a:off x="5319401" y="5789874"/>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3p</a:t>
            </a:r>
            <a:endParaRPr lang="en-US" baseline="30000" dirty="0" smtClean="0"/>
          </a:p>
          <a:p>
            <a:pPr marL="0" indent="0">
              <a:buNone/>
            </a:pPr>
            <a:endParaRPr lang="en-US" dirty="0" smtClean="0"/>
          </a:p>
        </p:txBody>
      </p:sp>
      <p:sp>
        <p:nvSpPr>
          <p:cNvPr id="69" name="Content Placeholder 2"/>
          <p:cNvSpPr txBox="1">
            <a:spLocks/>
          </p:cNvSpPr>
          <p:nvPr/>
        </p:nvSpPr>
        <p:spPr>
          <a:xfrm>
            <a:off x="8880874" y="5829125"/>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4s</a:t>
            </a:r>
            <a:endParaRPr lang="en-US" baseline="30000" dirty="0" smtClean="0"/>
          </a:p>
          <a:p>
            <a:pPr marL="0" indent="0">
              <a:buNone/>
            </a:pPr>
            <a:endParaRPr lang="en-US" dirty="0" smtClean="0"/>
          </a:p>
        </p:txBody>
      </p:sp>
      <p:sp>
        <p:nvSpPr>
          <p:cNvPr id="70" name="Content Placeholder 2"/>
          <p:cNvSpPr txBox="1">
            <a:spLocks/>
          </p:cNvSpPr>
          <p:nvPr/>
        </p:nvSpPr>
        <p:spPr>
          <a:xfrm>
            <a:off x="7299659" y="5832819"/>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3d</a:t>
            </a:r>
            <a:endParaRPr lang="en-US" baseline="30000" dirty="0" smtClean="0"/>
          </a:p>
          <a:p>
            <a:pPr marL="0" indent="0">
              <a:buNone/>
            </a:pPr>
            <a:endParaRPr lang="en-US" dirty="0" smtClean="0"/>
          </a:p>
        </p:txBody>
      </p:sp>
      <p:grpSp>
        <p:nvGrpSpPr>
          <p:cNvPr id="71" name="Group 70"/>
          <p:cNvGrpSpPr/>
          <p:nvPr/>
        </p:nvGrpSpPr>
        <p:grpSpPr>
          <a:xfrm>
            <a:off x="1500702" y="6308866"/>
            <a:ext cx="426718" cy="249382"/>
            <a:chOff x="1167591" y="5949949"/>
            <a:chExt cx="569769" cy="458124"/>
          </a:xfrm>
        </p:grpSpPr>
        <p:sp>
          <p:nvSpPr>
            <p:cNvPr id="72" name="Content Placeholder 2"/>
            <p:cNvSpPr txBox="1">
              <a:spLocks/>
            </p:cNvSpPr>
            <p:nvPr/>
          </p:nvSpPr>
          <p:spPr>
            <a:xfrm>
              <a:off x="1167591" y="5949949"/>
              <a:ext cx="569769" cy="45812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73" name="Straight Connector 7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059286" y="6308866"/>
            <a:ext cx="426718" cy="249382"/>
            <a:chOff x="1167591" y="5949949"/>
            <a:chExt cx="569769" cy="458124"/>
          </a:xfrm>
        </p:grpSpPr>
        <p:sp>
          <p:nvSpPr>
            <p:cNvPr id="75" name="Content Placeholder 2"/>
            <p:cNvSpPr txBox="1">
              <a:spLocks/>
            </p:cNvSpPr>
            <p:nvPr/>
          </p:nvSpPr>
          <p:spPr>
            <a:xfrm>
              <a:off x="1167591" y="5949949"/>
              <a:ext cx="569769" cy="45812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a:t>
              </a:r>
            </a:p>
            <a:p>
              <a:pPr marL="0" indent="0">
                <a:buNone/>
              </a:pPr>
              <a:endParaRPr lang="en-US" dirty="0" smtClean="0"/>
            </a:p>
          </p:txBody>
        </p:sp>
        <p:cxnSp>
          <p:nvCxnSpPr>
            <p:cNvPr id="76" name="Straight Connector 7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2617870" y="6308866"/>
            <a:ext cx="426718" cy="249382"/>
            <a:chOff x="1167591" y="5949949"/>
            <a:chExt cx="569769" cy="458124"/>
          </a:xfrm>
        </p:grpSpPr>
        <p:sp>
          <p:nvSpPr>
            <p:cNvPr id="78" name="Content Placeholder 2"/>
            <p:cNvSpPr txBox="1">
              <a:spLocks/>
            </p:cNvSpPr>
            <p:nvPr/>
          </p:nvSpPr>
          <p:spPr>
            <a:xfrm>
              <a:off x="1167591" y="5949949"/>
              <a:ext cx="569769" cy="45812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cxnSp>
          <p:nvCxnSpPr>
            <p:cNvPr id="79" name="Straight Connector 7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0" name="Straight Connector 79"/>
          <p:cNvCxnSpPr/>
          <p:nvPr/>
        </p:nvCxnSpPr>
        <p:spPr>
          <a:xfrm>
            <a:off x="2997484" y="6566561"/>
            <a:ext cx="308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71556" y="6566561"/>
            <a:ext cx="308430"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Content Placeholder 2"/>
          <p:cNvSpPr txBox="1">
            <a:spLocks/>
          </p:cNvSpPr>
          <p:nvPr/>
        </p:nvSpPr>
        <p:spPr>
          <a:xfrm>
            <a:off x="1500702" y="6618283"/>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1s</a:t>
            </a:r>
            <a:endParaRPr lang="en-US" baseline="30000" dirty="0" smtClean="0"/>
          </a:p>
          <a:p>
            <a:pPr marL="0" indent="0">
              <a:buNone/>
            </a:pPr>
            <a:endParaRPr lang="en-US" dirty="0" smtClean="0"/>
          </a:p>
        </p:txBody>
      </p:sp>
      <p:sp>
        <p:nvSpPr>
          <p:cNvPr id="83" name="Content Placeholder 2"/>
          <p:cNvSpPr txBox="1">
            <a:spLocks/>
          </p:cNvSpPr>
          <p:nvPr/>
        </p:nvSpPr>
        <p:spPr>
          <a:xfrm>
            <a:off x="2025517" y="6618282"/>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2s</a:t>
            </a:r>
            <a:endParaRPr lang="en-US" baseline="30000" dirty="0" smtClean="0"/>
          </a:p>
          <a:p>
            <a:pPr marL="0" indent="0">
              <a:buNone/>
            </a:pPr>
            <a:endParaRPr lang="en-US" dirty="0" smtClean="0"/>
          </a:p>
        </p:txBody>
      </p:sp>
      <p:sp>
        <p:nvSpPr>
          <p:cNvPr id="84" name="Content Placeholder 2"/>
          <p:cNvSpPr txBox="1">
            <a:spLocks/>
          </p:cNvSpPr>
          <p:nvPr/>
        </p:nvSpPr>
        <p:spPr>
          <a:xfrm>
            <a:off x="2985937" y="6594268"/>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2p</a:t>
            </a:r>
            <a:endParaRPr lang="en-US" baseline="30000" dirty="0" smtClean="0"/>
          </a:p>
          <a:p>
            <a:pPr marL="0" indent="0">
              <a:buNone/>
            </a:pPr>
            <a:endParaRPr lang="en-US" dirty="0" smtClean="0"/>
          </a:p>
        </p:txBody>
      </p:sp>
      <p:sp>
        <p:nvSpPr>
          <p:cNvPr id="85" name="Content Placeholder 2"/>
          <p:cNvSpPr txBox="1">
            <a:spLocks/>
          </p:cNvSpPr>
          <p:nvPr/>
        </p:nvSpPr>
        <p:spPr>
          <a:xfrm>
            <a:off x="2994744" y="6299169"/>
            <a:ext cx="426718" cy="24938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sp>
        <p:nvSpPr>
          <p:cNvPr id="86" name="Content Placeholder 2"/>
          <p:cNvSpPr txBox="1">
            <a:spLocks/>
          </p:cNvSpPr>
          <p:nvPr/>
        </p:nvSpPr>
        <p:spPr>
          <a:xfrm>
            <a:off x="3345018" y="6299169"/>
            <a:ext cx="426718" cy="24938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t>
            </a:r>
          </a:p>
        </p:txBody>
      </p:sp>
    </p:spTree>
    <p:extLst>
      <p:ext uri="{BB962C8B-B14F-4D97-AF65-F5344CB8AC3E}">
        <p14:creationId xmlns:p14="http://schemas.microsoft.com/office/powerpoint/2010/main" val="216448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9125"/>
            <a:ext cx="9404723" cy="810818"/>
          </a:xfrm>
        </p:spPr>
        <p:txBody>
          <a:bodyPr/>
          <a:lstStyle/>
          <a:p>
            <a:r>
              <a:rPr lang="en-US" dirty="0" smtClean="0"/>
              <a:t>Valance Electrons and Stability</a:t>
            </a:r>
            <a:endParaRPr lang="en-US" dirty="0"/>
          </a:p>
        </p:txBody>
      </p:sp>
      <p:sp>
        <p:nvSpPr>
          <p:cNvPr id="3" name="Content Placeholder 2"/>
          <p:cNvSpPr>
            <a:spLocks noGrp="1"/>
          </p:cNvSpPr>
          <p:nvPr>
            <p:ph idx="1"/>
          </p:nvPr>
        </p:nvSpPr>
        <p:spPr>
          <a:xfrm>
            <a:off x="520221" y="3192087"/>
            <a:ext cx="6373802" cy="3665913"/>
          </a:xfrm>
        </p:spPr>
        <p:txBody>
          <a:bodyPr>
            <a:normAutofit/>
          </a:bodyPr>
          <a:lstStyle/>
          <a:p>
            <a:r>
              <a:rPr lang="en-US" dirty="0" smtClean="0"/>
              <a:t>Atoms want to have the most stable arrangement of their electrons.</a:t>
            </a:r>
          </a:p>
          <a:p>
            <a:pPr lvl="1"/>
            <a:r>
              <a:rPr lang="en-US" dirty="0" smtClean="0"/>
              <a:t>The most stable arrangements are those with full energy levels.</a:t>
            </a:r>
          </a:p>
          <a:p>
            <a:pPr lvl="1"/>
            <a:r>
              <a:rPr lang="en-US" dirty="0" smtClean="0"/>
              <a:t>Next in stability are those with full sublevels.</a:t>
            </a:r>
          </a:p>
          <a:p>
            <a:pPr lvl="1"/>
            <a:r>
              <a:rPr lang="en-US" dirty="0" smtClean="0"/>
              <a:t>Third are those with half-full sublevels.</a:t>
            </a:r>
          </a:p>
          <a:p>
            <a:pPr lvl="1"/>
            <a:r>
              <a:rPr lang="en-US" dirty="0" smtClean="0"/>
              <a:t>Any other arrangement needs no special consideration.</a:t>
            </a:r>
            <a:endParaRPr lang="en-US" dirty="0"/>
          </a:p>
        </p:txBody>
      </p:sp>
      <p:sp>
        <p:nvSpPr>
          <p:cNvPr id="4" name="Content Placeholder 2"/>
          <p:cNvSpPr txBox="1">
            <a:spLocks/>
          </p:cNvSpPr>
          <p:nvPr/>
        </p:nvSpPr>
        <p:spPr>
          <a:xfrm>
            <a:off x="435522" y="919944"/>
            <a:ext cx="6630295" cy="9033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Valance electrons are electrons in an atom’s outermost energy level.</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5" name="Content Placeholder 2"/>
          <p:cNvSpPr txBox="1">
            <a:spLocks/>
          </p:cNvSpPr>
          <p:nvPr/>
        </p:nvSpPr>
        <p:spPr>
          <a:xfrm>
            <a:off x="853930" y="1841272"/>
            <a:ext cx="4771016" cy="6456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Titanium (</a:t>
            </a:r>
            <a:r>
              <a:rPr kumimoji="0" lang="en-US" sz="2000" b="0" i="0" u="none" strike="noStrike" kern="1200" cap="none" spc="0" normalizeH="0" baseline="0" noProof="0" dirty="0" err="1" smtClean="0">
                <a:ln>
                  <a:noFill/>
                </a:ln>
                <a:solidFill>
                  <a:prstClr val="white"/>
                </a:solidFill>
                <a:effectLst/>
                <a:uLnTx/>
                <a:uFillTx/>
                <a:latin typeface="Century Gothic" panose="020B0502020202020204"/>
                <a:ea typeface="+mj-ea"/>
                <a:cs typeface="+mj-cs"/>
              </a:rPr>
              <a:t>Ti</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 1s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2p</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6</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3p</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6</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4s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3d</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endParaRPr kumimoji="0" lang="en-US" sz="2000" b="0" i="0" u="none" strike="noStrike" kern="1200" cap="none" spc="0" normalizeH="0" baseline="30000" noProof="0" dirty="0">
              <a:ln>
                <a:noFill/>
              </a:ln>
              <a:solidFill>
                <a:prstClr val="white"/>
              </a:solidFill>
              <a:effectLst/>
              <a:uLnTx/>
              <a:uFillTx/>
              <a:latin typeface="Century Gothic" panose="020B0502020202020204"/>
              <a:ea typeface="+mj-ea"/>
              <a:cs typeface="+mj-cs"/>
            </a:endParaRPr>
          </a:p>
        </p:txBody>
      </p:sp>
      <p:sp>
        <p:nvSpPr>
          <p:cNvPr id="8" name="Content Placeholder 2"/>
          <p:cNvSpPr txBox="1">
            <a:spLocks/>
          </p:cNvSpPr>
          <p:nvPr/>
        </p:nvSpPr>
        <p:spPr>
          <a:xfrm>
            <a:off x="2189507" y="2435452"/>
            <a:ext cx="4771016" cy="64562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The outermost energy level is n=4, so Titanium has 2 valance electrons.</a:t>
            </a:r>
            <a:endParaRPr kumimoji="0" lang="en-US" sz="2000" b="0" i="0" u="none" strike="noStrike" kern="1200" cap="none" spc="0" normalizeH="0" baseline="30000" noProof="0" dirty="0">
              <a:ln>
                <a:noFill/>
              </a:ln>
              <a:solidFill>
                <a:prstClr val="white"/>
              </a:solidFill>
              <a:effectLst/>
              <a:uLnTx/>
              <a:uFillTx/>
              <a:latin typeface="Century Gothic" panose="020B0502020202020204"/>
              <a:ea typeface="+mj-ea"/>
              <a:cs typeface="+mj-cs"/>
            </a:endParaRPr>
          </a:p>
        </p:txBody>
      </p:sp>
      <p:sp>
        <p:nvSpPr>
          <p:cNvPr id="10" name="Left Brace 9"/>
          <p:cNvSpPr/>
          <p:nvPr/>
        </p:nvSpPr>
        <p:spPr>
          <a:xfrm rot="16200000">
            <a:off x="4375872" y="2092643"/>
            <a:ext cx="259255" cy="299254"/>
          </a:xfrm>
          <a:prstGeom prst="leftBrace">
            <a:avLst>
              <a:gd name="adj1" fmla="val 8333"/>
              <a:gd name="adj2" fmla="val 46721"/>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1" name="Picture 10"/>
          <p:cNvPicPr>
            <a:picLocks noChangeAspect="1"/>
          </p:cNvPicPr>
          <p:nvPr/>
        </p:nvPicPr>
        <p:blipFill rotWithShape="1">
          <a:blip r:embed="rId2"/>
          <a:srcRect t="16730" b="1"/>
          <a:stretch/>
        </p:blipFill>
        <p:spPr>
          <a:xfrm>
            <a:off x="6805353" y="3493915"/>
            <a:ext cx="5386647" cy="3364086"/>
          </a:xfrm>
          <a:prstGeom prst="rect">
            <a:avLst/>
          </a:prstGeom>
        </p:spPr>
      </p:pic>
      <p:sp>
        <p:nvSpPr>
          <p:cNvPr id="12" name="TextBox 11"/>
          <p:cNvSpPr txBox="1"/>
          <p:nvPr/>
        </p:nvSpPr>
        <p:spPr>
          <a:xfrm>
            <a:off x="11529417" y="4343400"/>
            <a:ext cx="212310" cy="1704108"/>
          </a:xfrm>
          <a:prstGeom prst="rect">
            <a:avLst/>
          </a:prstGeom>
          <a:solidFill>
            <a:srgbClr val="00B0F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extBox 12"/>
          <p:cNvSpPr txBox="1"/>
          <p:nvPr/>
        </p:nvSpPr>
        <p:spPr>
          <a:xfrm>
            <a:off x="10176163" y="4800599"/>
            <a:ext cx="256309" cy="1475510"/>
          </a:xfrm>
          <a:prstGeom prst="rect">
            <a:avLst/>
          </a:prstGeom>
          <a:solidFill>
            <a:srgbClr val="FF0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TextBox 13"/>
          <p:cNvSpPr txBox="1"/>
          <p:nvPr/>
        </p:nvSpPr>
        <p:spPr>
          <a:xfrm>
            <a:off x="7917872" y="4031673"/>
            <a:ext cx="235528" cy="2244435"/>
          </a:xfrm>
          <a:prstGeom prst="rect">
            <a:avLst/>
          </a:prstGeom>
          <a:solidFill>
            <a:srgbClr val="FF0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TextBox 14"/>
          <p:cNvSpPr txBox="1"/>
          <p:nvPr/>
        </p:nvSpPr>
        <p:spPr>
          <a:xfrm>
            <a:off x="10822834" y="6359236"/>
            <a:ext cx="205384" cy="422563"/>
          </a:xfrm>
          <a:prstGeom prst="rect">
            <a:avLst/>
          </a:prstGeom>
          <a:solidFill>
            <a:srgbClr val="FF0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extBox 15"/>
          <p:cNvSpPr txBox="1"/>
          <p:nvPr/>
        </p:nvSpPr>
        <p:spPr>
          <a:xfrm>
            <a:off x="10852789" y="4343400"/>
            <a:ext cx="226355" cy="1704108"/>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TextBox 16"/>
          <p:cNvSpPr txBox="1"/>
          <p:nvPr/>
        </p:nvSpPr>
        <p:spPr>
          <a:xfrm>
            <a:off x="9051604" y="4800599"/>
            <a:ext cx="244796" cy="1475509"/>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TextBox 17"/>
          <p:cNvSpPr txBox="1"/>
          <p:nvPr/>
        </p:nvSpPr>
        <p:spPr>
          <a:xfrm>
            <a:off x="7696201" y="4031673"/>
            <a:ext cx="221672" cy="2244435"/>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TextBox 18"/>
          <p:cNvSpPr txBox="1"/>
          <p:nvPr/>
        </p:nvSpPr>
        <p:spPr>
          <a:xfrm>
            <a:off x="9268259" y="6402197"/>
            <a:ext cx="166686" cy="286753"/>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p:cNvPicPr>
            <a:picLocks noChangeAspect="1"/>
          </p:cNvPicPr>
          <p:nvPr/>
        </p:nvPicPr>
        <p:blipFill>
          <a:blip r:embed="rId3"/>
          <a:stretch>
            <a:fillRect/>
          </a:stretch>
        </p:blipFill>
        <p:spPr>
          <a:xfrm>
            <a:off x="7065817" y="756982"/>
            <a:ext cx="5048524" cy="2621349"/>
          </a:xfrm>
          <a:prstGeom prst="rect">
            <a:avLst/>
          </a:prstGeom>
        </p:spPr>
      </p:pic>
      <p:sp>
        <p:nvSpPr>
          <p:cNvPr id="20" name="Content Placeholder 2"/>
          <p:cNvSpPr txBox="1">
            <a:spLocks/>
          </p:cNvSpPr>
          <p:nvPr/>
        </p:nvSpPr>
        <p:spPr>
          <a:xfrm>
            <a:off x="6960523" y="725980"/>
            <a:ext cx="2836717" cy="64562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srgbClr val="FF0000"/>
                </a:solidFill>
                <a:effectLst/>
                <a:uLnTx/>
                <a:uFillTx/>
                <a:latin typeface="Century Gothic" panose="020B0502020202020204"/>
                <a:ea typeface="+mj-ea"/>
                <a:cs typeface="+mj-cs"/>
              </a:rPr>
              <a:t>Only red</a:t>
            </a:r>
            <a:r>
              <a:rPr kumimoji="0" lang="en-US" sz="2000" b="0" i="0" u="none" strike="noStrike" kern="1200" cap="none" spc="0" normalizeH="0" noProof="0" dirty="0" smtClean="0">
                <a:ln>
                  <a:noFill/>
                </a:ln>
                <a:solidFill>
                  <a:srgbClr val="FF0000"/>
                </a:solidFill>
                <a:effectLst/>
                <a:uLnTx/>
                <a:uFillTx/>
                <a:latin typeface="Century Gothic" panose="020B0502020202020204"/>
                <a:ea typeface="+mj-ea"/>
                <a:cs typeface="+mj-cs"/>
              </a:rPr>
              <a:t> electrons are valance.</a:t>
            </a:r>
            <a:endParaRPr kumimoji="0" lang="en-US" sz="2000" b="0" i="0" u="none" strike="noStrike" kern="1200" cap="none" spc="0" normalizeH="0" baseline="30000" noProof="0" dirty="0">
              <a:ln>
                <a:noFill/>
              </a:ln>
              <a:solidFill>
                <a:srgbClr val="FF0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83780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500"/>
                                        <p:tgtEl>
                                          <p:spTgt spid="3">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4" end="4"/>
                                            </p:txEl>
                                          </p:spTgt>
                                        </p:tgtEl>
                                        <p:attrNameLst>
                                          <p:attrName>style.visibility</p:attrName>
                                        </p:attrNameLst>
                                      </p:cBhvr>
                                      <p:to>
                                        <p:strVal val="visible"/>
                                      </p:to>
                                    </p:set>
                                    <p:animEffect transition="in" filter="fade">
                                      <p:cBhvr>
                                        <p:cTn id="9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animBg="1"/>
      <p:bldP spid="12" grpId="0" animBg="1"/>
      <p:bldP spid="13" grpId="0" animBg="1"/>
      <p:bldP spid="14" grpId="0" animBg="1"/>
      <p:bldP spid="15" grpId="0" animBg="1"/>
      <p:bldP spid="16" grpId="0" animBg="1"/>
      <p:bldP spid="17" grpId="0" animBg="1"/>
      <p:bldP spid="18" grpId="0" animBg="1"/>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Exceptional Electron Configurations</a:t>
            </a:r>
            <a:endParaRPr lang="en-US" dirty="0"/>
          </a:p>
        </p:txBody>
      </p:sp>
      <p:sp>
        <p:nvSpPr>
          <p:cNvPr id="3" name="Content Placeholder 2"/>
          <p:cNvSpPr>
            <a:spLocks noGrp="1"/>
          </p:cNvSpPr>
          <p:nvPr>
            <p:ph idx="1"/>
          </p:nvPr>
        </p:nvSpPr>
        <p:spPr>
          <a:xfrm>
            <a:off x="103910" y="1149928"/>
            <a:ext cx="12088090" cy="1988127"/>
          </a:xfrm>
        </p:spPr>
        <p:txBody>
          <a:bodyPr/>
          <a:lstStyle/>
          <a:p>
            <a:r>
              <a:rPr lang="en-US" dirty="0" smtClean="0"/>
              <a:t>In order to achieve a more stable configuration, electrons will rearrange themselves from the configuration predicted by the </a:t>
            </a:r>
            <a:r>
              <a:rPr lang="en-US" dirty="0" err="1" smtClean="0"/>
              <a:t>Aufbau</a:t>
            </a:r>
            <a:r>
              <a:rPr lang="en-US" dirty="0" smtClean="0"/>
              <a:t> Principal. </a:t>
            </a:r>
          </a:p>
          <a:p>
            <a:r>
              <a:rPr lang="en-US" dirty="0" smtClean="0"/>
              <a:t>Elements with exceptional configurations take one electron from the s and add it to the d.</a:t>
            </a:r>
          </a:p>
          <a:p>
            <a:r>
              <a:rPr lang="en-US" dirty="0" smtClean="0"/>
              <a:t>Although there are several elements with exceptional configurations, you are responsible for knowing that Cr, Mo, Cu, Ag and Au have exceptional electron configurations.</a:t>
            </a:r>
            <a:endParaRPr lang="en-US" dirty="0"/>
          </a:p>
        </p:txBody>
      </p:sp>
      <p:sp>
        <p:nvSpPr>
          <p:cNvPr id="4" name="Content Placeholder 2"/>
          <p:cNvSpPr txBox="1">
            <a:spLocks/>
          </p:cNvSpPr>
          <p:nvPr/>
        </p:nvSpPr>
        <p:spPr>
          <a:xfrm>
            <a:off x="194845" y="3176856"/>
            <a:ext cx="895794" cy="567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Cr - </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grpSp>
        <p:nvGrpSpPr>
          <p:cNvPr id="5" name="Group 4"/>
          <p:cNvGrpSpPr/>
          <p:nvPr/>
        </p:nvGrpSpPr>
        <p:grpSpPr>
          <a:xfrm>
            <a:off x="873705" y="3138061"/>
            <a:ext cx="534784" cy="288173"/>
            <a:chOff x="1167591" y="5949949"/>
            <a:chExt cx="569769" cy="458124"/>
          </a:xfrm>
        </p:grpSpPr>
        <p:sp>
          <p:nvSpPr>
            <p:cNvPr id="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7" name="Straight Connector 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456686" y="3138061"/>
            <a:ext cx="534784" cy="288173"/>
            <a:chOff x="1167591" y="5949949"/>
            <a:chExt cx="569769" cy="458124"/>
          </a:xfrm>
        </p:grpSpPr>
        <p:sp>
          <p:nvSpPr>
            <p:cNvPr id="9"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0" name="Straight Connector 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187911" y="3138060"/>
            <a:ext cx="534784" cy="288173"/>
            <a:chOff x="1167591" y="5949949"/>
            <a:chExt cx="569769" cy="458124"/>
          </a:xfrm>
        </p:grpSpPr>
        <p:sp>
          <p:nvSpPr>
            <p:cNvPr id="12"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3" name="Straight Connector 1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618425" y="3138059"/>
            <a:ext cx="534784" cy="288173"/>
            <a:chOff x="1167591" y="5949949"/>
            <a:chExt cx="569769" cy="458124"/>
          </a:xfrm>
        </p:grpSpPr>
        <p:sp>
          <p:nvSpPr>
            <p:cNvPr id="15"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6" name="Straight Connector 1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041192" y="3138059"/>
            <a:ext cx="534784" cy="288173"/>
            <a:chOff x="1167591" y="5949949"/>
            <a:chExt cx="569769" cy="458124"/>
          </a:xfrm>
        </p:grpSpPr>
        <p:sp>
          <p:nvSpPr>
            <p:cNvPr id="1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9" name="Straight Connector 1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608413" y="3138055"/>
            <a:ext cx="534784" cy="288173"/>
            <a:chOff x="1167591" y="5949949"/>
            <a:chExt cx="569769" cy="458124"/>
          </a:xfrm>
        </p:grpSpPr>
        <p:sp>
          <p:nvSpPr>
            <p:cNvPr id="21"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22" name="Straight Connector 21"/>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228571" y="3138058"/>
            <a:ext cx="534784" cy="288173"/>
            <a:chOff x="1167591" y="5949949"/>
            <a:chExt cx="569769" cy="458124"/>
          </a:xfrm>
        </p:grpSpPr>
        <p:sp>
          <p:nvSpPr>
            <p:cNvPr id="2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25" name="Straight Connector 2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692404" y="3138057"/>
            <a:ext cx="534784" cy="288173"/>
            <a:chOff x="1167591" y="5949949"/>
            <a:chExt cx="569769" cy="458124"/>
          </a:xfrm>
        </p:grpSpPr>
        <p:sp>
          <p:nvSpPr>
            <p:cNvPr id="2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28" name="Straight Connector 2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142178" y="3138057"/>
            <a:ext cx="534784" cy="288173"/>
            <a:chOff x="1167591" y="5949949"/>
            <a:chExt cx="569769" cy="458124"/>
          </a:xfrm>
        </p:grpSpPr>
        <p:sp>
          <p:nvSpPr>
            <p:cNvPr id="3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31" name="Straight Connector 3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75062" y="3138056"/>
            <a:ext cx="534784" cy="288173"/>
            <a:chOff x="1167591" y="5949949"/>
            <a:chExt cx="569769" cy="458124"/>
          </a:xfrm>
        </p:grpSpPr>
        <p:sp>
          <p:nvSpPr>
            <p:cNvPr id="33"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34" name="Straight Connector 3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7466039" y="3153760"/>
            <a:ext cx="534784" cy="288173"/>
            <a:chOff x="1167591" y="5949949"/>
            <a:chExt cx="569769" cy="458124"/>
          </a:xfrm>
        </p:grpSpPr>
        <p:sp>
          <p:nvSpPr>
            <p:cNvPr id="3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37" name="Straight Connector 3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631549" y="3153761"/>
            <a:ext cx="534784" cy="288173"/>
            <a:chOff x="1167591" y="5949949"/>
            <a:chExt cx="569769" cy="458124"/>
          </a:xfrm>
        </p:grpSpPr>
        <p:sp>
          <p:nvSpPr>
            <p:cNvPr id="42"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43" name="Straight Connector 4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7053132" y="3153760"/>
            <a:ext cx="534784" cy="288173"/>
            <a:chOff x="1167591" y="5949949"/>
            <a:chExt cx="569769" cy="458124"/>
          </a:xfrm>
        </p:grpSpPr>
        <p:sp>
          <p:nvSpPr>
            <p:cNvPr id="45"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46" name="Straight Connector 4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916064" y="3138055"/>
            <a:ext cx="534784" cy="288173"/>
            <a:chOff x="1167591" y="5949949"/>
            <a:chExt cx="569769" cy="458124"/>
          </a:xfrm>
        </p:grpSpPr>
        <p:sp>
          <p:nvSpPr>
            <p:cNvPr id="4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49" name="Straight Connector 4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Content Placeholder 2"/>
          <p:cNvSpPr txBox="1">
            <a:spLocks/>
          </p:cNvSpPr>
          <p:nvPr/>
        </p:nvSpPr>
        <p:spPr>
          <a:xfrm>
            <a:off x="878729" y="3433620"/>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1s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51" name="Content Placeholder 2"/>
          <p:cNvSpPr txBox="1">
            <a:spLocks/>
          </p:cNvSpPr>
          <p:nvPr/>
        </p:nvSpPr>
        <p:spPr>
          <a:xfrm>
            <a:off x="1474956" y="3427621"/>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52" name="Content Placeholder 2"/>
          <p:cNvSpPr txBox="1">
            <a:spLocks/>
          </p:cNvSpPr>
          <p:nvPr/>
        </p:nvSpPr>
        <p:spPr>
          <a:xfrm>
            <a:off x="2636695" y="3442396"/>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2p</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53" name="Content Placeholder 2"/>
          <p:cNvSpPr txBox="1">
            <a:spLocks/>
          </p:cNvSpPr>
          <p:nvPr/>
        </p:nvSpPr>
        <p:spPr>
          <a:xfrm>
            <a:off x="3645973" y="3442396"/>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54" name="Content Placeholder 2"/>
          <p:cNvSpPr txBox="1">
            <a:spLocks/>
          </p:cNvSpPr>
          <p:nvPr/>
        </p:nvSpPr>
        <p:spPr>
          <a:xfrm>
            <a:off x="4728944" y="3433620"/>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3p</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55" name="Content Placeholder 2"/>
          <p:cNvSpPr txBox="1">
            <a:spLocks/>
          </p:cNvSpPr>
          <p:nvPr/>
        </p:nvSpPr>
        <p:spPr>
          <a:xfrm>
            <a:off x="5811602" y="3477949"/>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4s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56" name="Content Placeholder 2"/>
          <p:cNvSpPr txBox="1">
            <a:spLocks/>
          </p:cNvSpPr>
          <p:nvPr/>
        </p:nvSpPr>
        <p:spPr>
          <a:xfrm>
            <a:off x="7478987" y="3488109"/>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3d</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grpSp>
        <p:nvGrpSpPr>
          <p:cNvPr id="57" name="Group 56"/>
          <p:cNvGrpSpPr/>
          <p:nvPr/>
        </p:nvGrpSpPr>
        <p:grpSpPr>
          <a:xfrm>
            <a:off x="8364299" y="3138054"/>
            <a:ext cx="534784" cy="288173"/>
            <a:chOff x="1167591" y="5949949"/>
            <a:chExt cx="569769" cy="458124"/>
          </a:xfrm>
        </p:grpSpPr>
        <p:sp>
          <p:nvSpPr>
            <p:cNvPr id="5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59" name="Straight Connector 5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873705" y="3826168"/>
            <a:ext cx="534784" cy="288173"/>
            <a:chOff x="1167591" y="5949949"/>
            <a:chExt cx="569769" cy="458124"/>
          </a:xfrm>
        </p:grpSpPr>
        <p:sp>
          <p:nvSpPr>
            <p:cNvPr id="61"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62" name="Straight Connector 61"/>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456686" y="3826168"/>
            <a:ext cx="534784" cy="288173"/>
            <a:chOff x="1167591" y="5949949"/>
            <a:chExt cx="569769" cy="458124"/>
          </a:xfrm>
        </p:grpSpPr>
        <p:sp>
          <p:nvSpPr>
            <p:cNvPr id="6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65" name="Straight Connector 6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187911" y="3826167"/>
            <a:ext cx="534784" cy="288173"/>
            <a:chOff x="1167591" y="5949949"/>
            <a:chExt cx="569769" cy="458124"/>
          </a:xfrm>
        </p:grpSpPr>
        <p:sp>
          <p:nvSpPr>
            <p:cNvPr id="6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68" name="Straight Connector 6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2618425" y="3826166"/>
            <a:ext cx="534784" cy="288173"/>
            <a:chOff x="1167591" y="5949949"/>
            <a:chExt cx="569769" cy="458124"/>
          </a:xfrm>
        </p:grpSpPr>
        <p:sp>
          <p:nvSpPr>
            <p:cNvPr id="7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71" name="Straight Connector 7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3041192" y="3826166"/>
            <a:ext cx="534784" cy="288173"/>
            <a:chOff x="1167591" y="5949949"/>
            <a:chExt cx="569769" cy="458124"/>
          </a:xfrm>
        </p:grpSpPr>
        <p:sp>
          <p:nvSpPr>
            <p:cNvPr id="73"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74" name="Straight Connector 7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608413" y="3826162"/>
            <a:ext cx="534784" cy="288173"/>
            <a:chOff x="1167591" y="5949949"/>
            <a:chExt cx="569769" cy="458124"/>
          </a:xfrm>
        </p:grpSpPr>
        <p:sp>
          <p:nvSpPr>
            <p:cNvPr id="7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77" name="Straight Connector 7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228571" y="3826165"/>
            <a:ext cx="534784" cy="288173"/>
            <a:chOff x="1167591" y="5949949"/>
            <a:chExt cx="569769" cy="458124"/>
          </a:xfrm>
        </p:grpSpPr>
        <p:sp>
          <p:nvSpPr>
            <p:cNvPr id="79"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80" name="Straight Connector 7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692404" y="3826164"/>
            <a:ext cx="534784" cy="288173"/>
            <a:chOff x="1167591" y="5949949"/>
            <a:chExt cx="569769" cy="458124"/>
          </a:xfrm>
        </p:grpSpPr>
        <p:sp>
          <p:nvSpPr>
            <p:cNvPr id="82"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83" name="Straight Connector 8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5142178" y="3826164"/>
            <a:ext cx="534784" cy="288173"/>
            <a:chOff x="1167591" y="5949949"/>
            <a:chExt cx="569769" cy="458124"/>
          </a:xfrm>
        </p:grpSpPr>
        <p:sp>
          <p:nvSpPr>
            <p:cNvPr id="85"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86" name="Straight Connector 8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5775062" y="3826163"/>
            <a:ext cx="534784" cy="288173"/>
            <a:chOff x="1167591" y="5949949"/>
            <a:chExt cx="569769" cy="458124"/>
          </a:xfrm>
        </p:grpSpPr>
        <p:sp>
          <p:nvSpPr>
            <p:cNvPr id="8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89" name="Straight Connector 8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466039" y="3841867"/>
            <a:ext cx="534784" cy="288173"/>
            <a:chOff x="1167591" y="5949949"/>
            <a:chExt cx="569769" cy="458124"/>
          </a:xfrm>
        </p:grpSpPr>
        <p:sp>
          <p:nvSpPr>
            <p:cNvPr id="91"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92" name="Straight Connector 91"/>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6631549" y="3841868"/>
            <a:ext cx="534784" cy="288173"/>
            <a:chOff x="1167591" y="5949949"/>
            <a:chExt cx="569769" cy="458124"/>
          </a:xfrm>
        </p:grpSpPr>
        <p:sp>
          <p:nvSpPr>
            <p:cNvPr id="9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95" name="Straight Connector 9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7053132" y="3841867"/>
            <a:ext cx="534784" cy="288173"/>
            <a:chOff x="1167591" y="5949949"/>
            <a:chExt cx="569769" cy="458124"/>
          </a:xfrm>
        </p:grpSpPr>
        <p:sp>
          <p:nvSpPr>
            <p:cNvPr id="9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98" name="Straight Connector 9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7916064" y="3826162"/>
            <a:ext cx="534784" cy="288173"/>
            <a:chOff x="1167591" y="5949949"/>
            <a:chExt cx="569769" cy="458124"/>
          </a:xfrm>
        </p:grpSpPr>
        <p:sp>
          <p:nvSpPr>
            <p:cNvPr id="10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01" name="Straight Connector 10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Content Placeholder 2"/>
          <p:cNvSpPr txBox="1">
            <a:spLocks/>
          </p:cNvSpPr>
          <p:nvPr/>
        </p:nvSpPr>
        <p:spPr>
          <a:xfrm>
            <a:off x="878729" y="4121727"/>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1s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03" name="Content Placeholder 2"/>
          <p:cNvSpPr txBox="1">
            <a:spLocks/>
          </p:cNvSpPr>
          <p:nvPr/>
        </p:nvSpPr>
        <p:spPr>
          <a:xfrm>
            <a:off x="1474956" y="4115728"/>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04" name="Content Placeholder 2"/>
          <p:cNvSpPr txBox="1">
            <a:spLocks/>
          </p:cNvSpPr>
          <p:nvPr/>
        </p:nvSpPr>
        <p:spPr>
          <a:xfrm>
            <a:off x="2636695" y="4130503"/>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2p</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05" name="Content Placeholder 2"/>
          <p:cNvSpPr txBox="1">
            <a:spLocks/>
          </p:cNvSpPr>
          <p:nvPr/>
        </p:nvSpPr>
        <p:spPr>
          <a:xfrm>
            <a:off x="3645973" y="4130503"/>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06" name="Content Placeholder 2"/>
          <p:cNvSpPr txBox="1">
            <a:spLocks/>
          </p:cNvSpPr>
          <p:nvPr/>
        </p:nvSpPr>
        <p:spPr>
          <a:xfrm>
            <a:off x="4728944" y="4121727"/>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3p</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grpSp>
        <p:nvGrpSpPr>
          <p:cNvPr id="107" name="Group 106"/>
          <p:cNvGrpSpPr/>
          <p:nvPr/>
        </p:nvGrpSpPr>
        <p:grpSpPr>
          <a:xfrm>
            <a:off x="8364299" y="3826161"/>
            <a:ext cx="534784" cy="288173"/>
            <a:chOff x="1167591" y="5949949"/>
            <a:chExt cx="569769" cy="458124"/>
          </a:xfrm>
        </p:grpSpPr>
        <p:sp>
          <p:nvSpPr>
            <p:cNvPr id="10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109" name="Straight Connector 10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0" name="Content Placeholder 2"/>
          <p:cNvSpPr txBox="1">
            <a:spLocks/>
          </p:cNvSpPr>
          <p:nvPr/>
        </p:nvSpPr>
        <p:spPr>
          <a:xfrm>
            <a:off x="8324848" y="3841866"/>
            <a:ext cx="534784" cy="28817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sp>
        <p:nvSpPr>
          <p:cNvPr id="111" name="Content Placeholder 2"/>
          <p:cNvSpPr txBox="1">
            <a:spLocks/>
          </p:cNvSpPr>
          <p:nvPr/>
        </p:nvSpPr>
        <p:spPr>
          <a:xfrm>
            <a:off x="5794077" y="4130039"/>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4s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12" name="Content Placeholder 2"/>
          <p:cNvSpPr txBox="1">
            <a:spLocks/>
          </p:cNvSpPr>
          <p:nvPr/>
        </p:nvSpPr>
        <p:spPr>
          <a:xfrm>
            <a:off x="7488036" y="4126793"/>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3d</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13" name="Content Placeholder 2"/>
          <p:cNvSpPr txBox="1">
            <a:spLocks/>
          </p:cNvSpPr>
          <p:nvPr/>
        </p:nvSpPr>
        <p:spPr>
          <a:xfrm>
            <a:off x="9800561" y="3725020"/>
            <a:ext cx="2118088" cy="567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MORE STABLE!</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114" name="Left Arrow 113"/>
          <p:cNvSpPr/>
          <p:nvPr/>
        </p:nvSpPr>
        <p:spPr>
          <a:xfrm>
            <a:off x="8977745" y="3841866"/>
            <a:ext cx="703019" cy="207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 name="Content Placeholder 2"/>
          <p:cNvSpPr txBox="1">
            <a:spLocks/>
          </p:cNvSpPr>
          <p:nvPr/>
        </p:nvSpPr>
        <p:spPr>
          <a:xfrm>
            <a:off x="171181" y="4995940"/>
            <a:ext cx="895794" cy="567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Cu - </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grpSp>
        <p:nvGrpSpPr>
          <p:cNvPr id="116" name="Group 115"/>
          <p:cNvGrpSpPr/>
          <p:nvPr/>
        </p:nvGrpSpPr>
        <p:grpSpPr>
          <a:xfrm>
            <a:off x="926828" y="5057820"/>
            <a:ext cx="534784" cy="288173"/>
            <a:chOff x="1167591" y="5949949"/>
            <a:chExt cx="569769" cy="458124"/>
          </a:xfrm>
        </p:grpSpPr>
        <p:sp>
          <p:nvSpPr>
            <p:cNvPr id="11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18" name="Straight Connector 11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1509809" y="5057820"/>
            <a:ext cx="534784" cy="288173"/>
            <a:chOff x="1167591" y="5949949"/>
            <a:chExt cx="569769" cy="458124"/>
          </a:xfrm>
        </p:grpSpPr>
        <p:sp>
          <p:nvSpPr>
            <p:cNvPr id="12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21" name="Straight Connector 12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2241034" y="5057819"/>
            <a:ext cx="534784" cy="288173"/>
            <a:chOff x="1167591" y="5949949"/>
            <a:chExt cx="569769" cy="458124"/>
          </a:xfrm>
        </p:grpSpPr>
        <p:sp>
          <p:nvSpPr>
            <p:cNvPr id="123"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24" name="Straight Connector 12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2671548" y="5057818"/>
            <a:ext cx="534784" cy="288173"/>
            <a:chOff x="1167591" y="5949949"/>
            <a:chExt cx="569769" cy="458124"/>
          </a:xfrm>
        </p:grpSpPr>
        <p:sp>
          <p:nvSpPr>
            <p:cNvPr id="12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27" name="Straight Connector 12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3094315" y="5057818"/>
            <a:ext cx="534784" cy="288173"/>
            <a:chOff x="1167591" y="5949949"/>
            <a:chExt cx="569769" cy="458124"/>
          </a:xfrm>
        </p:grpSpPr>
        <p:sp>
          <p:nvSpPr>
            <p:cNvPr id="129"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30" name="Straight Connector 12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3661536" y="5057814"/>
            <a:ext cx="534784" cy="288173"/>
            <a:chOff x="1167591" y="5949949"/>
            <a:chExt cx="569769" cy="458124"/>
          </a:xfrm>
        </p:grpSpPr>
        <p:sp>
          <p:nvSpPr>
            <p:cNvPr id="132"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33" name="Straight Connector 13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4281694" y="5057817"/>
            <a:ext cx="534784" cy="288173"/>
            <a:chOff x="1167591" y="5949949"/>
            <a:chExt cx="569769" cy="458124"/>
          </a:xfrm>
        </p:grpSpPr>
        <p:sp>
          <p:nvSpPr>
            <p:cNvPr id="135"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36" name="Straight Connector 13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4745527" y="5057816"/>
            <a:ext cx="534784" cy="288173"/>
            <a:chOff x="1167591" y="5949949"/>
            <a:chExt cx="569769" cy="458124"/>
          </a:xfrm>
        </p:grpSpPr>
        <p:sp>
          <p:nvSpPr>
            <p:cNvPr id="13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39" name="Straight Connector 13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5195301" y="5057816"/>
            <a:ext cx="534784" cy="288173"/>
            <a:chOff x="1167591" y="5949949"/>
            <a:chExt cx="569769" cy="458124"/>
          </a:xfrm>
        </p:grpSpPr>
        <p:sp>
          <p:nvSpPr>
            <p:cNvPr id="141"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42" name="Straight Connector 141"/>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5828185" y="5057815"/>
            <a:ext cx="534784" cy="288173"/>
            <a:chOff x="1167591" y="5949949"/>
            <a:chExt cx="569769" cy="458124"/>
          </a:xfrm>
        </p:grpSpPr>
        <p:sp>
          <p:nvSpPr>
            <p:cNvPr id="14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145" name="Straight Connector 14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7519162" y="5073519"/>
            <a:ext cx="534784" cy="288173"/>
            <a:chOff x="1167591" y="5949949"/>
            <a:chExt cx="569769" cy="458124"/>
          </a:xfrm>
        </p:grpSpPr>
        <p:sp>
          <p:nvSpPr>
            <p:cNvPr id="14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148" name="Straight Connector 14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6684672" y="5073520"/>
            <a:ext cx="534784" cy="288173"/>
            <a:chOff x="1167591" y="5949949"/>
            <a:chExt cx="569769" cy="458124"/>
          </a:xfrm>
        </p:grpSpPr>
        <p:sp>
          <p:nvSpPr>
            <p:cNvPr id="15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151" name="Straight Connector 15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7106255" y="5073519"/>
            <a:ext cx="534784" cy="288173"/>
            <a:chOff x="1167591" y="5949949"/>
            <a:chExt cx="569769" cy="458124"/>
          </a:xfrm>
        </p:grpSpPr>
        <p:sp>
          <p:nvSpPr>
            <p:cNvPr id="153"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154" name="Straight Connector 15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7969187" y="5057814"/>
            <a:ext cx="534784" cy="288173"/>
            <a:chOff x="1167591" y="5949949"/>
            <a:chExt cx="569769" cy="458124"/>
          </a:xfrm>
        </p:grpSpPr>
        <p:sp>
          <p:nvSpPr>
            <p:cNvPr id="15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157" name="Straight Connector 15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8" name="Content Placeholder 2"/>
          <p:cNvSpPr txBox="1">
            <a:spLocks/>
          </p:cNvSpPr>
          <p:nvPr/>
        </p:nvSpPr>
        <p:spPr>
          <a:xfrm>
            <a:off x="931852" y="5353379"/>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1s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59" name="Content Placeholder 2"/>
          <p:cNvSpPr txBox="1">
            <a:spLocks/>
          </p:cNvSpPr>
          <p:nvPr/>
        </p:nvSpPr>
        <p:spPr>
          <a:xfrm>
            <a:off x="1528079" y="5347380"/>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60" name="Content Placeholder 2"/>
          <p:cNvSpPr txBox="1">
            <a:spLocks/>
          </p:cNvSpPr>
          <p:nvPr/>
        </p:nvSpPr>
        <p:spPr>
          <a:xfrm>
            <a:off x="2689818" y="5362155"/>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2p</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61" name="Content Placeholder 2"/>
          <p:cNvSpPr txBox="1">
            <a:spLocks/>
          </p:cNvSpPr>
          <p:nvPr/>
        </p:nvSpPr>
        <p:spPr>
          <a:xfrm>
            <a:off x="3699096" y="5362155"/>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62" name="Content Placeholder 2"/>
          <p:cNvSpPr txBox="1">
            <a:spLocks/>
          </p:cNvSpPr>
          <p:nvPr/>
        </p:nvSpPr>
        <p:spPr>
          <a:xfrm>
            <a:off x="4782067" y="5353379"/>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3p</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grpSp>
        <p:nvGrpSpPr>
          <p:cNvPr id="163" name="Group 162"/>
          <p:cNvGrpSpPr/>
          <p:nvPr/>
        </p:nvGrpSpPr>
        <p:grpSpPr>
          <a:xfrm>
            <a:off x="8417422" y="5057813"/>
            <a:ext cx="534784" cy="288173"/>
            <a:chOff x="1167591" y="5949949"/>
            <a:chExt cx="569769" cy="458124"/>
          </a:xfrm>
        </p:grpSpPr>
        <p:sp>
          <p:nvSpPr>
            <p:cNvPr id="16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165" name="Straight Connector 16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6" name="Content Placeholder 2"/>
          <p:cNvSpPr txBox="1">
            <a:spLocks/>
          </p:cNvSpPr>
          <p:nvPr/>
        </p:nvSpPr>
        <p:spPr>
          <a:xfrm>
            <a:off x="8377971" y="5073518"/>
            <a:ext cx="534784" cy="28817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sp>
        <p:nvSpPr>
          <p:cNvPr id="167" name="Content Placeholder 2"/>
          <p:cNvSpPr txBox="1">
            <a:spLocks/>
          </p:cNvSpPr>
          <p:nvPr/>
        </p:nvSpPr>
        <p:spPr>
          <a:xfrm>
            <a:off x="5847200" y="5361691"/>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4s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68" name="Content Placeholder 2"/>
          <p:cNvSpPr txBox="1">
            <a:spLocks/>
          </p:cNvSpPr>
          <p:nvPr/>
        </p:nvSpPr>
        <p:spPr>
          <a:xfrm>
            <a:off x="7541159" y="5358445"/>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3d</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grpSp>
        <p:nvGrpSpPr>
          <p:cNvPr id="170" name="Group 169"/>
          <p:cNvGrpSpPr/>
          <p:nvPr/>
        </p:nvGrpSpPr>
        <p:grpSpPr>
          <a:xfrm>
            <a:off x="926828" y="5847985"/>
            <a:ext cx="534784" cy="288173"/>
            <a:chOff x="1167591" y="5949949"/>
            <a:chExt cx="569769" cy="458124"/>
          </a:xfrm>
        </p:grpSpPr>
        <p:sp>
          <p:nvSpPr>
            <p:cNvPr id="171"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72" name="Straight Connector 171"/>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1509809" y="5847985"/>
            <a:ext cx="534784" cy="288173"/>
            <a:chOff x="1167591" y="5949949"/>
            <a:chExt cx="569769" cy="458124"/>
          </a:xfrm>
        </p:grpSpPr>
        <p:sp>
          <p:nvSpPr>
            <p:cNvPr id="17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75" name="Straight Connector 17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2241034" y="5847984"/>
            <a:ext cx="534784" cy="288173"/>
            <a:chOff x="1167591" y="5949949"/>
            <a:chExt cx="569769" cy="458124"/>
          </a:xfrm>
        </p:grpSpPr>
        <p:sp>
          <p:nvSpPr>
            <p:cNvPr id="17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78" name="Straight Connector 17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2671548" y="5847983"/>
            <a:ext cx="534784" cy="288173"/>
            <a:chOff x="1167591" y="5949949"/>
            <a:chExt cx="569769" cy="458124"/>
          </a:xfrm>
        </p:grpSpPr>
        <p:sp>
          <p:nvSpPr>
            <p:cNvPr id="18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81" name="Straight Connector 18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3094315" y="5847983"/>
            <a:ext cx="534784" cy="288173"/>
            <a:chOff x="1167591" y="5949949"/>
            <a:chExt cx="569769" cy="458124"/>
          </a:xfrm>
        </p:grpSpPr>
        <p:sp>
          <p:nvSpPr>
            <p:cNvPr id="183"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84" name="Straight Connector 183"/>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3661536" y="5847979"/>
            <a:ext cx="534784" cy="288173"/>
            <a:chOff x="1167591" y="5949949"/>
            <a:chExt cx="569769" cy="458124"/>
          </a:xfrm>
        </p:grpSpPr>
        <p:sp>
          <p:nvSpPr>
            <p:cNvPr id="186"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87" name="Straight Connector 186"/>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4281694" y="5847982"/>
            <a:ext cx="534784" cy="288173"/>
            <a:chOff x="1167591" y="5949949"/>
            <a:chExt cx="569769" cy="458124"/>
          </a:xfrm>
        </p:grpSpPr>
        <p:sp>
          <p:nvSpPr>
            <p:cNvPr id="189"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90" name="Straight Connector 189"/>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4745527" y="5847981"/>
            <a:ext cx="534784" cy="288173"/>
            <a:chOff x="1167591" y="5949949"/>
            <a:chExt cx="569769" cy="458124"/>
          </a:xfrm>
        </p:grpSpPr>
        <p:sp>
          <p:nvSpPr>
            <p:cNvPr id="192"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93" name="Straight Connector 192"/>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5195301" y="5847981"/>
            <a:ext cx="534784" cy="288173"/>
            <a:chOff x="1167591" y="5949949"/>
            <a:chExt cx="569769" cy="458124"/>
          </a:xfrm>
        </p:grpSpPr>
        <p:sp>
          <p:nvSpPr>
            <p:cNvPr id="195"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96" name="Straight Connector 195"/>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a:off x="5828185" y="5847980"/>
            <a:ext cx="534784" cy="288173"/>
            <a:chOff x="1167591" y="5949949"/>
            <a:chExt cx="569769" cy="458124"/>
          </a:xfrm>
        </p:grpSpPr>
        <p:sp>
          <p:nvSpPr>
            <p:cNvPr id="19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p:txBody>
        </p:sp>
        <p:cxnSp>
          <p:nvCxnSpPr>
            <p:cNvPr id="199" name="Straight Connector 19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a:off x="7519162" y="5863684"/>
            <a:ext cx="534784" cy="288173"/>
            <a:chOff x="1167591" y="5949949"/>
            <a:chExt cx="569769" cy="458124"/>
          </a:xfrm>
        </p:grpSpPr>
        <p:sp>
          <p:nvSpPr>
            <p:cNvPr id="201"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202" name="Straight Connector 201"/>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a:off x="6684672" y="5863685"/>
            <a:ext cx="534784" cy="288173"/>
            <a:chOff x="1167591" y="5949949"/>
            <a:chExt cx="569769" cy="458124"/>
          </a:xfrm>
        </p:grpSpPr>
        <p:sp>
          <p:nvSpPr>
            <p:cNvPr id="204"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205" name="Straight Connector 204"/>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7106255" y="5863684"/>
            <a:ext cx="534784" cy="288173"/>
            <a:chOff x="1167591" y="5949949"/>
            <a:chExt cx="569769" cy="458124"/>
          </a:xfrm>
        </p:grpSpPr>
        <p:sp>
          <p:nvSpPr>
            <p:cNvPr id="207"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208" name="Straight Connector 207"/>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7969187" y="5847979"/>
            <a:ext cx="534784" cy="288173"/>
            <a:chOff x="1167591" y="5949949"/>
            <a:chExt cx="569769" cy="458124"/>
          </a:xfrm>
        </p:grpSpPr>
        <p:sp>
          <p:nvSpPr>
            <p:cNvPr id="210"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211" name="Straight Connector 210"/>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2" name="Content Placeholder 2"/>
          <p:cNvSpPr txBox="1">
            <a:spLocks/>
          </p:cNvSpPr>
          <p:nvPr/>
        </p:nvSpPr>
        <p:spPr>
          <a:xfrm>
            <a:off x="931852" y="6143544"/>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1s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213" name="Content Placeholder 2"/>
          <p:cNvSpPr txBox="1">
            <a:spLocks/>
          </p:cNvSpPr>
          <p:nvPr/>
        </p:nvSpPr>
        <p:spPr>
          <a:xfrm>
            <a:off x="1528079" y="6137545"/>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214" name="Content Placeholder 2"/>
          <p:cNvSpPr txBox="1">
            <a:spLocks/>
          </p:cNvSpPr>
          <p:nvPr/>
        </p:nvSpPr>
        <p:spPr>
          <a:xfrm>
            <a:off x="2689818" y="6152320"/>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2p</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215" name="Content Placeholder 2"/>
          <p:cNvSpPr txBox="1">
            <a:spLocks/>
          </p:cNvSpPr>
          <p:nvPr/>
        </p:nvSpPr>
        <p:spPr>
          <a:xfrm>
            <a:off x="3699096" y="6152320"/>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216" name="Content Placeholder 2"/>
          <p:cNvSpPr txBox="1">
            <a:spLocks/>
          </p:cNvSpPr>
          <p:nvPr/>
        </p:nvSpPr>
        <p:spPr>
          <a:xfrm>
            <a:off x="4782067" y="6143544"/>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3p</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grpSp>
        <p:nvGrpSpPr>
          <p:cNvPr id="217" name="Group 216"/>
          <p:cNvGrpSpPr/>
          <p:nvPr/>
        </p:nvGrpSpPr>
        <p:grpSpPr>
          <a:xfrm>
            <a:off x="8417422" y="5847978"/>
            <a:ext cx="534784" cy="288173"/>
            <a:chOff x="1167591" y="5949949"/>
            <a:chExt cx="569769" cy="458124"/>
          </a:xfrm>
        </p:grpSpPr>
        <p:sp>
          <p:nvSpPr>
            <p:cNvPr id="218" name="Content Placeholder 2"/>
            <p:cNvSpPr txBox="1">
              <a:spLocks/>
            </p:cNvSpPr>
            <p:nvPr/>
          </p:nvSpPr>
          <p:spPr>
            <a:xfrm>
              <a:off x="1167591" y="5949949"/>
              <a:ext cx="569769" cy="4581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cxnSp>
          <p:nvCxnSpPr>
            <p:cNvPr id="219" name="Straight Connector 218"/>
            <p:cNvCxnSpPr/>
            <p:nvPr/>
          </p:nvCxnSpPr>
          <p:spPr>
            <a:xfrm>
              <a:off x="1167591" y="6408073"/>
              <a:ext cx="41182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0" name="Content Placeholder 2"/>
          <p:cNvSpPr txBox="1">
            <a:spLocks/>
          </p:cNvSpPr>
          <p:nvPr/>
        </p:nvSpPr>
        <p:spPr>
          <a:xfrm>
            <a:off x="8377971" y="5863683"/>
            <a:ext cx="534784" cy="28817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rPr>
              <a:t>↑↓</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221" name="Content Placeholder 2"/>
          <p:cNvSpPr txBox="1">
            <a:spLocks/>
          </p:cNvSpPr>
          <p:nvPr/>
        </p:nvSpPr>
        <p:spPr>
          <a:xfrm>
            <a:off x="5847200" y="6151856"/>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4s</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222" name="Content Placeholder 2"/>
          <p:cNvSpPr txBox="1">
            <a:spLocks/>
          </p:cNvSpPr>
          <p:nvPr/>
        </p:nvSpPr>
        <p:spPr>
          <a:xfrm>
            <a:off x="7541159" y="6148610"/>
            <a:ext cx="498244" cy="21705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3d</a:t>
            </a:r>
            <a:endPar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223" name="Content Placeholder 2"/>
          <p:cNvSpPr txBox="1">
            <a:spLocks/>
          </p:cNvSpPr>
          <p:nvPr/>
        </p:nvSpPr>
        <p:spPr>
          <a:xfrm>
            <a:off x="9915534" y="5731306"/>
            <a:ext cx="2118088" cy="567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MORE STABLE!</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224" name="Left Arrow 223"/>
          <p:cNvSpPr/>
          <p:nvPr/>
        </p:nvSpPr>
        <p:spPr>
          <a:xfrm>
            <a:off x="9114410" y="5807499"/>
            <a:ext cx="703019" cy="207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5" name="Content Placeholder 2"/>
          <p:cNvSpPr txBox="1">
            <a:spLocks/>
          </p:cNvSpPr>
          <p:nvPr/>
        </p:nvSpPr>
        <p:spPr>
          <a:xfrm>
            <a:off x="224303" y="4383806"/>
            <a:ext cx="3474793" cy="567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Cr – 1s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2p</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6</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3p</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6</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4s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1</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3d</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5</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 </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226" name="Content Placeholder 2"/>
          <p:cNvSpPr txBox="1">
            <a:spLocks/>
          </p:cNvSpPr>
          <p:nvPr/>
        </p:nvSpPr>
        <p:spPr>
          <a:xfrm>
            <a:off x="201191" y="6338178"/>
            <a:ext cx="3474793" cy="567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Cu – 1s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2p</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6</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3p</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6</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4s</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1</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3d</a:t>
            </a:r>
            <a:r>
              <a:rPr kumimoji="0" lang="en-US" sz="20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10</a:t>
            </a: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 </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5812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500"/>
                                        <p:tgtEl>
                                          <p:spTgt spid="63"/>
                                        </p:tgtEl>
                                      </p:cBhvr>
                                    </p:animEffect>
                                  </p:childTnLst>
                                </p:cTn>
                              </p:par>
                              <p:par>
                                <p:cTn id="99" presetID="10" presetClass="entr" presetSubtype="0" fill="hold"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par>
                                <p:cTn id="102" presetID="10" presetClass="entr" presetSubtype="0" fill="hold"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par>
                                <p:cTn id="105" presetID="10" presetClass="entr" presetSubtype="0" fill="hold" nodeType="with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fade">
                                      <p:cBhvr>
                                        <p:cTn id="107" dur="500"/>
                                        <p:tgtEl>
                                          <p:spTgt spid="72"/>
                                        </p:tgtEl>
                                      </p:cBhvr>
                                    </p:animEffect>
                                  </p:childTnLst>
                                </p:cTn>
                              </p:par>
                              <p:par>
                                <p:cTn id="108" presetID="10" presetClass="entr" presetSubtype="0" fill="hold"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0" presetClass="entr" presetSubtype="0" fill="hold" nodeType="with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childTnLst>
                                </p:cTn>
                              </p:par>
                              <p:par>
                                <p:cTn id="114" presetID="10" presetClass="entr" presetSubtype="0" fill="hold"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fade">
                                      <p:cBhvr>
                                        <p:cTn id="116" dur="500"/>
                                        <p:tgtEl>
                                          <p:spTgt spid="81"/>
                                        </p:tgtEl>
                                      </p:cBhvr>
                                    </p:animEffect>
                                  </p:childTnLst>
                                </p:cTn>
                              </p:par>
                              <p:par>
                                <p:cTn id="117" presetID="10" presetClass="entr" presetSubtype="0" fill="hold"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500"/>
                                        <p:tgtEl>
                                          <p:spTgt spid="84"/>
                                        </p:tgtEl>
                                      </p:cBhvr>
                                    </p:animEffect>
                                  </p:childTnLst>
                                </p:cTn>
                              </p:par>
                              <p:par>
                                <p:cTn id="120" presetID="10" presetClass="entr" presetSubtype="0" fill="hold" nodeType="with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500"/>
                                        <p:tgtEl>
                                          <p:spTgt spid="87"/>
                                        </p:tgtEl>
                                      </p:cBhvr>
                                    </p:animEffect>
                                  </p:childTnLst>
                                </p:cTn>
                              </p:par>
                              <p:par>
                                <p:cTn id="123" presetID="10" presetClass="entr" presetSubtype="0" fill="hold" nodeType="with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500"/>
                                        <p:tgtEl>
                                          <p:spTgt spid="90"/>
                                        </p:tgtEl>
                                      </p:cBhvr>
                                    </p:animEffect>
                                  </p:childTnLst>
                                </p:cTn>
                              </p:par>
                              <p:par>
                                <p:cTn id="126" presetID="10" presetClass="entr" presetSubtype="0" fill="hold" nodeType="withEffect">
                                  <p:stCondLst>
                                    <p:cond delay="0"/>
                                  </p:stCondLst>
                                  <p:childTnLst>
                                    <p:set>
                                      <p:cBhvr>
                                        <p:cTn id="127" dur="1" fill="hold">
                                          <p:stCondLst>
                                            <p:cond delay="0"/>
                                          </p:stCondLst>
                                        </p:cTn>
                                        <p:tgtEl>
                                          <p:spTgt spid="93"/>
                                        </p:tgtEl>
                                        <p:attrNameLst>
                                          <p:attrName>style.visibility</p:attrName>
                                        </p:attrNameLst>
                                      </p:cBhvr>
                                      <p:to>
                                        <p:strVal val="visible"/>
                                      </p:to>
                                    </p:set>
                                    <p:animEffect transition="in" filter="fade">
                                      <p:cBhvr>
                                        <p:cTn id="128" dur="500"/>
                                        <p:tgtEl>
                                          <p:spTgt spid="93"/>
                                        </p:tgtEl>
                                      </p:cBhvr>
                                    </p:animEffect>
                                  </p:childTnLst>
                                </p:cTn>
                              </p:par>
                              <p:par>
                                <p:cTn id="129" presetID="10" presetClass="entr" presetSubtype="0" fill="hold" nodeType="with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fade">
                                      <p:cBhvr>
                                        <p:cTn id="131" dur="500"/>
                                        <p:tgtEl>
                                          <p:spTgt spid="96"/>
                                        </p:tgtEl>
                                      </p:cBhvr>
                                    </p:animEffect>
                                  </p:childTnLst>
                                </p:cTn>
                              </p:par>
                              <p:par>
                                <p:cTn id="132" presetID="10" presetClass="entr" presetSubtype="0" fill="hold" nodeType="withEffect">
                                  <p:stCondLst>
                                    <p:cond delay="0"/>
                                  </p:stCondLst>
                                  <p:childTnLst>
                                    <p:set>
                                      <p:cBhvr>
                                        <p:cTn id="133" dur="1" fill="hold">
                                          <p:stCondLst>
                                            <p:cond delay="0"/>
                                          </p:stCondLst>
                                        </p:cTn>
                                        <p:tgtEl>
                                          <p:spTgt spid="99"/>
                                        </p:tgtEl>
                                        <p:attrNameLst>
                                          <p:attrName>style.visibility</p:attrName>
                                        </p:attrNameLst>
                                      </p:cBhvr>
                                      <p:to>
                                        <p:strVal val="visible"/>
                                      </p:to>
                                    </p:set>
                                    <p:animEffect transition="in" filter="fade">
                                      <p:cBhvr>
                                        <p:cTn id="134" dur="500"/>
                                        <p:tgtEl>
                                          <p:spTgt spid="9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2"/>
                                        </p:tgtEl>
                                        <p:attrNameLst>
                                          <p:attrName>style.visibility</p:attrName>
                                        </p:attrNameLst>
                                      </p:cBhvr>
                                      <p:to>
                                        <p:strVal val="visible"/>
                                      </p:to>
                                    </p:set>
                                    <p:animEffect transition="in" filter="fade">
                                      <p:cBhvr>
                                        <p:cTn id="137" dur="500"/>
                                        <p:tgtEl>
                                          <p:spTgt spid="10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03"/>
                                        </p:tgtEl>
                                        <p:attrNameLst>
                                          <p:attrName>style.visibility</p:attrName>
                                        </p:attrNameLst>
                                      </p:cBhvr>
                                      <p:to>
                                        <p:strVal val="visible"/>
                                      </p:to>
                                    </p:set>
                                    <p:animEffect transition="in" filter="fade">
                                      <p:cBhvr>
                                        <p:cTn id="140" dur="500"/>
                                        <p:tgtEl>
                                          <p:spTgt spid="10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04"/>
                                        </p:tgtEl>
                                        <p:attrNameLst>
                                          <p:attrName>style.visibility</p:attrName>
                                        </p:attrNameLst>
                                      </p:cBhvr>
                                      <p:to>
                                        <p:strVal val="visible"/>
                                      </p:to>
                                    </p:set>
                                    <p:animEffect transition="in" filter="fade">
                                      <p:cBhvr>
                                        <p:cTn id="143" dur="500"/>
                                        <p:tgtEl>
                                          <p:spTgt spid="10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05"/>
                                        </p:tgtEl>
                                        <p:attrNameLst>
                                          <p:attrName>style.visibility</p:attrName>
                                        </p:attrNameLst>
                                      </p:cBhvr>
                                      <p:to>
                                        <p:strVal val="visible"/>
                                      </p:to>
                                    </p:set>
                                    <p:animEffect transition="in" filter="fade">
                                      <p:cBhvr>
                                        <p:cTn id="146" dur="500"/>
                                        <p:tgtEl>
                                          <p:spTgt spid="105"/>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06"/>
                                        </p:tgtEl>
                                        <p:attrNameLst>
                                          <p:attrName>style.visibility</p:attrName>
                                        </p:attrNameLst>
                                      </p:cBhvr>
                                      <p:to>
                                        <p:strVal val="visible"/>
                                      </p:to>
                                    </p:set>
                                    <p:animEffect transition="in" filter="fade">
                                      <p:cBhvr>
                                        <p:cTn id="149" dur="500"/>
                                        <p:tgtEl>
                                          <p:spTgt spid="10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1"/>
                                        </p:tgtEl>
                                        <p:attrNameLst>
                                          <p:attrName>style.visibility</p:attrName>
                                        </p:attrNameLst>
                                      </p:cBhvr>
                                      <p:to>
                                        <p:strVal val="visible"/>
                                      </p:to>
                                    </p:set>
                                    <p:animEffect transition="in" filter="fade">
                                      <p:cBhvr>
                                        <p:cTn id="152" dur="500"/>
                                        <p:tgtEl>
                                          <p:spTgt spid="11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2"/>
                                        </p:tgtEl>
                                        <p:attrNameLst>
                                          <p:attrName>style.visibility</p:attrName>
                                        </p:attrNameLst>
                                      </p:cBhvr>
                                      <p:to>
                                        <p:strVal val="visible"/>
                                      </p:to>
                                    </p:set>
                                    <p:animEffect transition="in" filter="fade">
                                      <p:cBhvr>
                                        <p:cTn id="155" dur="500"/>
                                        <p:tgtEl>
                                          <p:spTgt spid="112"/>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14"/>
                                        </p:tgtEl>
                                        <p:attrNameLst>
                                          <p:attrName>style.visibility</p:attrName>
                                        </p:attrNameLst>
                                      </p:cBhvr>
                                      <p:to>
                                        <p:strVal val="visible"/>
                                      </p:to>
                                    </p:set>
                                    <p:animEffect transition="in" filter="fade">
                                      <p:cBhvr>
                                        <p:cTn id="160" dur="500"/>
                                        <p:tgtEl>
                                          <p:spTgt spid="114"/>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13"/>
                                        </p:tgtEl>
                                        <p:attrNameLst>
                                          <p:attrName>style.visibility</p:attrName>
                                        </p:attrNameLst>
                                      </p:cBhvr>
                                      <p:to>
                                        <p:strVal val="visible"/>
                                      </p:to>
                                    </p:set>
                                    <p:animEffect transition="in" filter="fade">
                                      <p:cBhvr>
                                        <p:cTn id="165" dur="500"/>
                                        <p:tgtEl>
                                          <p:spTgt spid="11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25"/>
                                        </p:tgtEl>
                                        <p:attrNameLst>
                                          <p:attrName>style.visibility</p:attrName>
                                        </p:attrNameLst>
                                      </p:cBhvr>
                                      <p:to>
                                        <p:strVal val="visible"/>
                                      </p:to>
                                    </p:set>
                                    <p:animEffect transition="in" filter="fade">
                                      <p:cBhvr>
                                        <p:cTn id="170" dur="500"/>
                                        <p:tgtEl>
                                          <p:spTgt spid="225"/>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15"/>
                                        </p:tgtEl>
                                        <p:attrNameLst>
                                          <p:attrName>style.visibility</p:attrName>
                                        </p:attrNameLst>
                                      </p:cBhvr>
                                      <p:to>
                                        <p:strVal val="visible"/>
                                      </p:to>
                                    </p:set>
                                    <p:animEffect transition="in" filter="fade">
                                      <p:cBhvr>
                                        <p:cTn id="175" dur="500"/>
                                        <p:tgtEl>
                                          <p:spTgt spid="115"/>
                                        </p:tgtEl>
                                      </p:cBhvr>
                                    </p:animEffect>
                                  </p:childTnLst>
                                </p:cTn>
                              </p:par>
                              <p:par>
                                <p:cTn id="176" presetID="10" presetClass="entr" presetSubtype="0" fill="hold" nodeType="withEffect">
                                  <p:stCondLst>
                                    <p:cond delay="0"/>
                                  </p:stCondLst>
                                  <p:childTnLst>
                                    <p:set>
                                      <p:cBhvr>
                                        <p:cTn id="177" dur="1" fill="hold">
                                          <p:stCondLst>
                                            <p:cond delay="0"/>
                                          </p:stCondLst>
                                        </p:cTn>
                                        <p:tgtEl>
                                          <p:spTgt spid="116"/>
                                        </p:tgtEl>
                                        <p:attrNameLst>
                                          <p:attrName>style.visibility</p:attrName>
                                        </p:attrNameLst>
                                      </p:cBhvr>
                                      <p:to>
                                        <p:strVal val="visible"/>
                                      </p:to>
                                    </p:set>
                                    <p:animEffect transition="in" filter="fade">
                                      <p:cBhvr>
                                        <p:cTn id="178" dur="500"/>
                                        <p:tgtEl>
                                          <p:spTgt spid="116"/>
                                        </p:tgtEl>
                                      </p:cBhvr>
                                    </p:animEffect>
                                  </p:childTnLst>
                                </p:cTn>
                              </p:par>
                              <p:par>
                                <p:cTn id="179" presetID="10" presetClass="entr" presetSubtype="0" fill="hold" nodeType="withEffect">
                                  <p:stCondLst>
                                    <p:cond delay="0"/>
                                  </p:stCondLst>
                                  <p:childTnLst>
                                    <p:set>
                                      <p:cBhvr>
                                        <p:cTn id="180" dur="1" fill="hold">
                                          <p:stCondLst>
                                            <p:cond delay="0"/>
                                          </p:stCondLst>
                                        </p:cTn>
                                        <p:tgtEl>
                                          <p:spTgt spid="119"/>
                                        </p:tgtEl>
                                        <p:attrNameLst>
                                          <p:attrName>style.visibility</p:attrName>
                                        </p:attrNameLst>
                                      </p:cBhvr>
                                      <p:to>
                                        <p:strVal val="visible"/>
                                      </p:to>
                                    </p:set>
                                    <p:animEffect transition="in" filter="fade">
                                      <p:cBhvr>
                                        <p:cTn id="181" dur="500"/>
                                        <p:tgtEl>
                                          <p:spTgt spid="119"/>
                                        </p:tgtEl>
                                      </p:cBhvr>
                                    </p:animEffect>
                                  </p:childTnLst>
                                </p:cTn>
                              </p:par>
                              <p:par>
                                <p:cTn id="182" presetID="10" presetClass="entr" presetSubtype="0" fill="hold" nodeType="withEffect">
                                  <p:stCondLst>
                                    <p:cond delay="0"/>
                                  </p:stCondLst>
                                  <p:childTnLst>
                                    <p:set>
                                      <p:cBhvr>
                                        <p:cTn id="183" dur="1" fill="hold">
                                          <p:stCondLst>
                                            <p:cond delay="0"/>
                                          </p:stCondLst>
                                        </p:cTn>
                                        <p:tgtEl>
                                          <p:spTgt spid="122"/>
                                        </p:tgtEl>
                                        <p:attrNameLst>
                                          <p:attrName>style.visibility</p:attrName>
                                        </p:attrNameLst>
                                      </p:cBhvr>
                                      <p:to>
                                        <p:strVal val="visible"/>
                                      </p:to>
                                    </p:set>
                                    <p:animEffect transition="in" filter="fade">
                                      <p:cBhvr>
                                        <p:cTn id="184" dur="500"/>
                                        <p:tgtEl>
                                          <p:spTgt spid="122"/>
                                        </p:tgtEl>
                                      </p:cBhvr>
                                    </p:animEffect>
                                  </p:childTnLst>
                                </p:cTn>
                              </p:par>
                              <p:par>
                                <p:cTn id="185" presetID="10" presetClass="entr" presetSubtype="0" fill="hold" nodeType="withEffect">
                                  <p:stCondLst>
                                    <p:cond delay="0"/>
                                  </p:stCondLst>
                                  <p:childTnLst>
                                    <p:set>
                                      <p:cBhvr>
                                        <p:cTn id="186" dur="1" fill="hold">
                                          <p:stCondLst>
                                            <p:cond delay="0"/>
                                          </p:stCondLst>
                                        </p:cTn>
                                        <p:tgtEl>
                                          <p:spTgt spid="125"/>
                                        </p:tgtEl>
                                        <p:attrNameLst>
                                          <p:attrName>style.visibility</p:attrName>
                                        </p:attrNameLst>
                                      </p:cBhvr>
                                      <p:to>
                                        <p:strVal val="visible"/>
                                      </p:to>
                                    </p:set>
                                    <p:animEffect transition="in" filter="fade">
                                      <p:cBhvr>
                                        <p:cTn id="187" dur="500"/>
                                        <p:tgtEl>
                                          <p:spTgt spid="125"/>
                                        </p:tgtEl>
                                      </p:cBhvr>
                                    </p:animEffect>
                                  </p:childTnLst>
                                </p:cTn>
                              </p:par>
                              <p:par>
                                <p:cTn id="188" presetID="10" presetClass="entr" presetSubtype="0" fill="hold"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500"/>
                                        <p:tgtEl>
                                          <p:spTgt spid="128"/>
                                        </p:tgtEl>
                                      </p:cBhvr>
                                    </p:animEffect>
                                  </p:childTnLst>
                                </p:cTn>
                              </p:par>
                              <p:par>
                                <p:cTn id="191" presetID="10" presetClass="entr" presetSubtype="0" fill="hold" nodeType="withEffect">
                                  <p:stCondLst>
                                    <p:cond delay="0"/>
                                  </p:stCondLst>
                                  <p:childTnLst>
                                    <p:set>
                                      <p:cBhvr>
                                        <p:cTn id="192" dur="1" fill="hold">
                                          <p:stCondLst>
                                            <p:cond delay="0"/>
                                          </p:stCondLst>
                                        </p:cTn>
                                        <p:tgtEl>
                                          <p:spTgt spid="131"/>
                                        </p:tgtEl>
                                        <p:attrNameLst>
                                          <p:attrName>style.visibility</p:attrName>
                                        </p:attrNameLst>
                                      </p:cBhvr>
                                      <p:to>
                                        <p:strVal val="visible"/>
                                      </p:to>
                                    </p:set>
                                    <p:animEffect transition="in" filter="fade">
                                      <p:cBhvr>
                                        <p:cTn id="193" dur="500"/>
                                        <p:tgtEl>
                                          <p:spTgt spid="131"/>
                                        </p:tgtEl>
                                      </p:cBhvr>
                                    </p:animEffect>
                                  </p:childTnLst>
                                </p:cTn>
                              </p:par>
                              <p:par>
                                <p:cTn id="194" presetID="10" presetClass="entr" presetSubtype="0" fill="hold" nodeType="withEffect">
                                  <p:stCondLst>
                                    <p:cond delay="0"/>
                                  </p:stCondLst>
                                  <p:childTnLst>
                                    <p:set>
                                      <p:cBhvr>
                                        <p:cTn id="195" dur="1" fill="hold">
                                          <p:stCondLst>
                                            <p:cond delay="0"/>
                                          </p:stCondLst>
                                        </p:cTn>
                                        <p:tgtEl>
                                          <p:spTgt spid="134"/>
                                        </p:tgtEl>
                                        <p:attrNameLst>
                                          <p:attrName>style.visibility</p:attrName>
                                        </p:attrNameLst>
                                      </p:cBhvr>
                                      <p:to>
                                        <p:strVal val="visible"/>
                                      </p:to>
                                    </p:set>
                                    <p:animEffect transition="in" filter="fade">
                                      <p:cBhvr>
                                        <p:cTn id="196" dur="500"/>
                                        <p:tgtEl>
                                          <p:spTgt spid="134"/>
                                        </p:tgtEl>
                                      </p:cBhvr>
                                    </p:animEffect>
                                  </p:childTnLst>
                                </p:cTn>
                              </p:par>
                              <p:par>
                                <p:cTn id="197" presetID="10" presetClass="entr" presetSubtype="0" fill="hold" nodeType="withEffect">
                                  <p:stCondLst>
                                    <p:cond delay="0"/>
                                  </p:stCondLst>
                                  <p:childTnLst>
                                    <p:set>
                                      <p:cBhvr>
                                        <p:cTn id="198" dur="1" fill="hold">
                                          <p:stCondLst>
                                            <p:cond delay="0"/>
                                          </p:stCondLst>
                                        </p:cTn>
                                        <p:tgtEl>
                                          <p:spTgt spid="137"/>
                                        </p:tgtEl>
                                        <p:attrNameLst>
                                          <p:attrName>style.visibility</p:attrName>
                                        </p:attrNameLst>
                                      </p:cBhvr>
                                      <p:to>
                                        <p:strVal val="visible"/>
                                      </p:to>
                                    </p:set>
                                    <p:animEffect transition="in" filter="fade">
                                      <p:cBhvr>
                                        <p:cTn id="199" dur="500"/>
                                        <p:tgtEl>
                                          <p:spTgt spid="137"/>
                                        </p:tgtEl>
                                      </p:cBhvr>
                                    </p:animEffect>
                                  </p:childTnLst>
                                </p:cTn>
                              </p:par>
                              <p:par>
                                <p:cTn id="200" presetID="10" presetClass="entr" presetSubtype="0" fill="hold" nodeType="withEffect">
                                  <p:stCondLst>
                                    <p:cond delay="0"/>
                                  </p:stCondLst>
                                  <p:childTnLst>
                                    <p:set>
                                      <p:cBhvr>
                                        <p:cTn id="201" dur="1" fill="hold">
                                          <p:stCondLst>
                                            <p:cond delay="0"/>
                                          </p:stCondLst>
                                        </p:cTn>
                                        <p:tgtEl>
                                          <p:spTgt spid="140"/>
                                        </p:tgtEl>
                                        <p:attrNameLst>
                                          <p:attrName>style.visibility</p:attrName>
                                        </p:attrNameLst>
                                      </p:cBhvr>
                                      <p:to>
                                        <p:strVal val="visible"/>
                                      </p:to>
                                    </p:set>
                                    <p:animEffect transition="in" filter="fade">
                                      <p:cBhvr>
                                        <p:cTn id="202" dur="500"/>
                                        <p:tgtEl>
                                          <p:spTgt spid="140"/>
                                        </p:tgtEl>
                                      </p:cBhvr>
                                    </p:animEffect>
                                  </p:childTnLst>
                                </p:cTn>
                              </p:par>
                              <p:par>
                                <p:cTn id="203" presetID="10" presetClass="entr" presetSubtype="0" fill="hold" nodeType="withEffect">
                                  <p:stCondLst>
                                    <p:cond delay="0"/>
                                  </p:stCondLst>
                                  <p:childTnLst>
                                    <p:set>
                                      <p:cBhvr>
                                        <p:cTn id="204" dur="1" fill="hold">
                                          <p:stCondLst>
                                            <p:cond delay="0"/>
                                          </p:stCondLst>
                                        </p:cTn>
                                        <p:tgtEl>
                                          <p:spTgt spid="143"/>
                                        </p:tgtEl>
                                        <p:attrNameLst>
                                          <p:attrName>style.visibility</p:attrName>
                                        </p:attrNameLst>
                                      </p:cBhvr>
                                      <p:to>
                                        <p:strVal val="visible"/>
                                      </p:to>
                                    </p:set>
                                    <p:animEffect transition="in" filter="fade">
                                      <p:cBhvr>
                                        <p:cTn id="205" dur="500"/>
                                        <p:tgtEl>
                                          <p:spTgt spid="143"/>
                                        </p:tgtEl>
                                      </p:cBhvr>
                                    </p:animEffect>
                                  </p:childTnLst>
                                </p:cTn>
                              </p:par>
                              <p:par>
                                <p:cTn id="206" presetID="10" presetClass="entr" presetSubtype="0" fill="hold" nodeType="withEffect">
                                  <p:stCondLst>
                                    <p:cond delay="0"/>
                                  </p:stCondLst>
                                  <p:childTnLst>
                                    <p:set>
                                      <p:cBhvr>
                                        <p:cTn id="207" dur="1" fill="hold">
                                          <p:stCondLst>
                                            <p:cond delay="0"/>
                                          </p:stCondLst>
                                        </p:cTn>
                                        <p:tgtEl>
                                          <p:spTgt spid="146"/>
                                        </p:tgtEl>
                                        <p:attrNameLst>
                                          <p:attrName>style.visibility</p:attrName>
                                        </p:attrNameLst>
                                      </p:cBhvr>
                                      <p:to>
                                        <p:strVal val="visible"/>
                                      </p:to>
                                    </p:set>
                                    <p:animEffect transition="in" filter="fade">
                                      <p:cBhvr>
                                        <p:cTn id="208" dur="500"/>
                                        <p:tgtEl>
                                          <p:spTgt spid="146"/>
                                        </p:tgtEl>
                                      </p:cBhvr>
                                    </p:animEffect>
                                  </p:childTnLst>
                                </p:cTn>
                              </p:par>
                              <p:par>
                                <p:cTn id="209" presetID="10" presetClass="entr" presetSubtype="0" fill="hold" nodeType="withEffect">
                                  <p:stCondLst>
                                    <p:cond delay="0"/>
                                  </p:stCondLst>
                                  <p:childTnLst>
                                    <p:set>
                                      <p:cBhvr>
                                        <p:cTn id="210" dur="1" fill="hold">
                                          <p:stCondLst>
                                            <p:cond delay="0"/>
                                          </p:stCondLst>
                                        </p:cTn>
                                        <p:tgtEl>
                                          <p:spTgt spid="149"/>
                                        </p:tgtEl>
                                        <p:attrNameLst>
                                          <p:attrName>style.visibility</p:attrName>
                                        </p:attrNameLst>
                                      </p:cBhvr>
                                      <p:to>
                                        <p:strVal val="visible"/>
                                      </p:to>
                                    </p:set>
                                    <p:animEffect transition="in" filter="fade">
                                      <p:cBhvr>
                                        <p:cTn id="211" dur="500"/>
                                        <p:tgtEl>
                                          <p:spTgt spid="149"/>
                                        </p:tgtEl>
                                      </p:cBhvr>
                                    </p:animEffect>
                                  </p:childTnLst>
                                </p:cTn>
                              </p:par>
                              <p:par>
                                <p:cTn id="212" presetID="10" presetClass="entr" presetSubtype="0" fill="hold" nodeType="withEffect">
                                  <p:stCondLst>
                                    <p:cond delay="0"/>
                                  </p:stCondLst>
                                  <p:childTnLst>
                                    <p:set>
                                      <p:cBhvr>
                                        <p:cTn id="213" dur="1" fill="hold">
                                          <p:stCondLst>
                                            <p:cond delay="0"/>
                                          </p:stCondLst>
                                        </p:cTn>
                                        <p:tgtEl>
                                          <p:spTgt spid="152"/>
                                        </p:tgtEl>
                                        <p:attrNameLst>
                                          <p:attrName>style.visibility</p:attrName>
                                        </p:attrNameLst>
                                      </p:cBhvr>
                                      <p:to>
                                        <p:strVal val="visible"/>
                                      </p:to>
                                    </p:set>
                                    <p:animEffect transition="in" filter="fade">
                                      <p:cBhvr>
                                        <p:cTn id="214" dur="500"/>
                                        <p:tgtEl>
                                          <p:spTgt spid="152"/>
                                        </p:tgtEl>
                                      </p:cBhvr>
                                    </p:animEffect>
                                  </p:childTnLst>
                                </p:cTn>
                              </p:par>
                              <p:par>
                                <p:cTn id="215" presetID="10" presetClass="entr" presetSubtype="0" fill="hold" nodeType="withEffect">
                                  <p:stCondLst>
                                    <p:cond delay="0"/>
                                  </p:stCondLst>
                                  <p:childTnLst>
                                    <p:set>
                                      <p:cBhvr>
                                        <p:cTn id="216" dur="1" fill="hold">
                                          <p:stCondLst>
                                            <p:cond delay="0"/>
                                          </p:stCondLst>
                                        </p:cTn>
                                        <p:tgtEl>
                                          <p:spTgt spid="155"/>
                                        </p:tgtEl>
                                        <p:attrNameLst>
                                          <p:attrName>style.visibility</p:attrName>
                                        </p:attrNameLst>
                                      </p:cBhvr>
                                      <p:to>
                                        <p:strVal val="visible"/>
                                      </p:to>
                                    </p:set>
                                    <p:animEffect transition="in" filter="fade">
                                      <p:cBhvr>
                                        <p:cTn id="217" dur="500"/>
                                        <p:tgtEl>
                                          <p:spTgt spid="15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58"/>
                                        </p:tgtEl>
                                        <p:attrNameLst>
                                          <p:attrName>style.visibility</p:attrName>
                                        </p:attrNameLst>
                                      </p:cBhvr>
                                      <p:to>
                                        <p:strVal val="visible"/>
                                      </p:to>
                                    </p:set>
                                    <p:animEffect transition="in" filter="fade">
                                      <p:cBhvr>
                                        <p:cTn id="220" dur="500"/>
                                        <p:tgtEl>
                                          <p:spTgt spid="15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59"/>
                                        </p:tgtEl>
                                        <p:attrNameLst>
                                          <p:attrName>style.visibility</p:attrName>
                                        </p:attrNameLst>
                                      </p:cBhvr>
                                      <p:to>
                                        <p:strVal val="visible"/>
                                      </p:to>
                                    </p:set>
                                    <p:animEffect transition="in" filter="fade">
                                      <p:cBhvr>
                                        <p:cTn id="223" dur="500"/>
                                        <p:tgtEl>
                                          <p:spTgt spid="15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60"/>
                                        </p:tgtEl>
                                        <p:attrNameLst>
                                          <p:attrName>style.visibility</p:attrName>
                                        </p:attrNameLst>
                                      </p:cBhvr>
                                      <p:to>
                                        <p:strVal val="visible"/>
                                      </p:to>
                                    </p:set>
                                    <p:animEffect transition="in" filter="fade">
                                      <p:cBhvr>
                                        <p:cTn id="226" dur="500"/>
                                        <p:tgtEl>
                                          <p:spTgt spid="16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61"/>
                                        </p:tgtEl>
                                        <p:attrNameLst>
                                          <p:attrName>style.visibility</p:attrName>
                                        </p:attrNameLst>
                                      </p:cBhvr>
                                      <p:to>
                                        <p:strVal val="visible"/>
                                      </p:to>
                                    </p:set>
                                    <p:animEffect transition="in" filter="fade">
                                      <p:cBhvr>
                                        <p:cTn id="229" dur="500"/>
                                        <p:tgtEl>
                                          <p:spTgt spid="16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62"/>
                                        </p:tgtEl>
                                        <p:attrNameLst>
                                          <p:attrName>style.visibility</p:attrName>
                                        </p:attrNameLst>
                                      </p:cBhvr>
                                      <p:to>
                                        <p:strVal val="visible"/>
                                      </p:to>
                                    </p:set>
                                    <p:animEffect transition="in" filter="fade">
                                      <p:cBhvr>
                                        <p:cTn id="232" dur="500"/>
                                        <p:tgtEl>
                                          <p:spTgt spid="162"/>
                                        </p:tgtEl>
                                      </p:cBhvr>
                                    </p:animEffect>
                                  </p:childTnLst>
                                </p:cTn>
                              </p:par>
                              <p:par>
                                <p:cTn id="233" presetID="10" presetClass="entr" presetSubtype="0" fill="hold" nodeType="withEffect">
                                  <p:stCondLst>
                                    <p:cond delay="0"/>
                                  </p:stCondLst>
                                  <p:childTnLst>
                                    <p:set>
                                      <p:cBhvr>
                                        <p:cTn id="234" dur="1" fill="hold">
                                          <p:stCondLst>
                                            <p:cond delay="0"/>
                                          </p:stCondLst>
                                        </p:cTn>
                                        <p:tgtEl>
                                          <p:spTgt spid="163"/>
                                        </p:tgtEl>
                                        <p:attrNameLst>
                                          <p:attrName>style.visibility</p:attrName>
                                        </p:attrNameLst>
                                      </p:cBhvr>
                                      <p:to>
                                        <p:strVal val="visible"/>
                                      </p:to>
                                    </p:set>
                                    <p:animEffect transition="in" filter="fade">
                                      <p:cBhvr>
                                        <p:cTn id="235" dur="500"/>
                                        <p:tgtEl>
                                          <p:spTgt spid="16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66"/>
                                        </p:tgtEl>
                                        <p:attrNameLst>
                                          <p:attrName>style.visibility</p:attrName>
                                        </p:attrNameLst>
                                      </p:cBhvr>
                                      <p:to>
                                        <p:strVal val="visible"/>
                                      </p:to>
                                    </p:set>
                                    <p:animEffect transition="in" filter="fade">
                                      <p:cBhvr>
                                        <p:cTn id="238" dur="500"/>
                                        <p:tgtEl>
                                          <p:spTgt spid="166"/>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67"/>
                                        </p:tgtEl>
                                        <p:attrNameLst>
                                          <p:attrName>style.visibility</p:attrName>
                                        </p:attrNameLst>
                                      </p:cBhvr>
                                      <p:to>
                                        <p:strVal val="visible"/>
                                      </p:to>
                                    </p:set>
                                    <p:animEffect transition="in" filter="fade">
                                      <p:cBhvr>
                                        <p:cTn id="241" dur="500"/>
                                        <p:tgtEl>
                                          <p:spTgt spid="167"/>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68"/>
                                        </p:tgtEl>
                                        <p:attrNameLst>
                                          <p:attrName>style.visibility</p:attrName>
                                        </p:attrNameLst>
                                      </p:cBhvr>
                                      <p:to>
                                        <p:strVal val="visible"/>
                                      </p:to>
                                    </p:set>
                                    <p:animEffect transition="in" filter="fade">
                                      <p:cBhvr>
                                        <p:cTn id="244" dur="500"/>
                                        <p:tgtEl>
                                          <p:spTgt spid="168"/>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170"/>
                                        </p:tgtEl>
                                        <p:attrNameLst>
                                          <p:attrName>style.visibility</p:attrName>
                                        </p:attrNameLst>
                                      </p:cBhvr>
                                      <p:to>
                                        <p:strVal val="visible"/>
                                      </p:to>
                                    </p:set>
                                    <p:animEffect transition="in" filter="fade">
                                      <p:cBhvr>
                                        <p:cTn id="249" dur="500"/>
                                        <p:tgtEl>
                                          <p:spTgt spid="170"/>
                                        </p:tgtEl>
                                      </p:cBhvr>
                                    </p:animEffect>
                                  </p:childTnLst>
                                </p:cTn>
                              </p:par>
                              <p:par>
                                <p:cTn id="250" presetID="10" presetClass="entr" presetSubtype="0" fill="hold" nodeType="withEffect">
                                  <p:stCondLst>
                                    <p:cond delay="0"/>
                                  </p:stCondLst>
                                  <p:childTnLst>
                                    <p:set>
                                      <p:cBhvr>
                                        <p:cTn id="251" dur="1" fill="hold">
                                          <p:stCondLst>
                                            <p:cond delay="0"/>
                                          </p:stCondLst>
                                        </p:cTn>
                                        <p:tgtEl>
                                          <p:spTgt spid="173"/>
                                        </p:tgtEl>
                                        <p:attrNameLst>
                                          <p:attrName>style.visibility</p:attrName>
                                        </p:attrNameLst>
                                      </p:cBhvr>
                                      <p:to>
                                        <p:strVal val="visible"/>
                                      </p:to>
                                    </p:set>
                                    <p:animEffect transition="in" filter="fade">
                                      <p:cBhvr>
                                        <p:cTn id="252" dur="500"/>
                                        <p:tgtEl>
                                          <p:spTgt spid="173"/>
                                        </p:tgtEl>
                                      </p:cBhvr>
                                    </p:animEffect>
                                  </p:childTnLst>
                                </p:cTn>
                              </p:par>
                              <p:par>
                                <p:cTn id="253" presetID="10" presetClass="entr" presetSubtype="0" fill="hold" nodeType="withEffect">
                                  <p:stCondLst>
                                    <p:cond delay="0"/>
                                  </p:stCondLst>
                                  <p:childTnLst>
                                    <p:set>
                                      <p:cBhvr>
                                        <p:cTn id="254" dur="1" fill="hold">
                                          <p:stCondLst>
                                            <p:cond delay="0"/>
                                          </p:stCondLst>
                                        </p:cTn>
                                        <p:tgtEl>
                                          <p:spTgt spid="176"/>
                                        </p:tgtEl>
                                        <p:attrNameLst>
                                          <p:attrName>style.visibility</p:attrName>
                                        </p:attrNameLst>
                                      </p:cBhvr>
                                      <p:to>
                                        <p:strVal val="visible"/>
                                      </p:to>
                                    </p:set>
                                    <p:animEffect transition="in" filter="fade">
                                      <p:cBhvr>
                                        <p:cTn id="255" dur="500"/>
                                        <p:tgtEl>
                                          <p:spTgt spid="176"/>
                                        </p:tgtEl>
                                      </p:cBhvr>
                                    </p:animEffect>
                                  </p:childTnLst>
                                </p:cTn>
                              </p:par>
                              <p:par>
                                <p:cTn id="256" presetID="10" presetClass="entr" presetSubtype="0" fill="hold" nodeType="withEffect">
                                  <p:stCondLst>
                                    <p:cond delay="0"/>
                                  </p:stCondLst>
                                  <p:childTnLst>
                                    <p:set>
                                      <p:cBhvr>
                                        <p:cTn id="257" dur="1" fill="hold">
                                          <p:stCondLst>
                                            <p:cond delay="0"/>
                                          </p:stCondLst>
                                        </p:cTn>
                                        <p:tgtEl>
                                          <p:spTgt spid="179"/>
                                        </p:tgtEl>
                                        <p:attrNameLst>
                                          <p:attrName>style.visibility</p:attrName>
                                        </p:attrNameLst>
                                      </p:cBhvr>
                                      <p:to>
                                        <p:strVal val="visible"/>
                                      </p:to>
                                    </p:set>
                                    <p:animEffect transition="in" filter="fade">
                                      <p:cBhvr>
                                        <p:cTn id="258" dur="500"/>
                                        <p:tgtEl>
                                          <p:spTgt spid="179"/>
                                        </p:tgtEl>
                                      </p:cBhvr>
                                    </p:animEffect>
                                  </p:childTnLst>
                                </p:cTn>
                              </p:par>
                              <p:par>
                                <p:cTn id="259" presetID="10" presetClass="entr" presetSubtype="0" fill="hold" nodeType="withEffect">
                                  <p:stCondLst>
                                    <p:cond delay="0"/>
                                  </p:stCondLst>
                                  <p:childTnLst>
                                    <p:set>
                                      <p:cBhvr>
                                        <p:cTn id="260" dur="1" fill="hold">
                                          <p:stCondLst>
                                            <p:cond delay="0"/>
                                          </p:stCondLst>
                                        </p:cTn>
                                        <p:tgtEl>
                                          <p:spTgt spid="182"/>
                                        </p:tgtEl>
                                        <p:attrNameLst>
                                          <p:attrName>style.visibility</p:attrName>
                                        </p:attrNameLst>
                                      </p:cBhvr>
                                      <p:to>
                                        <p:strVal val="visible"/>
                                      </p:to>
                                    </p:set>
                                    <p:animEffect transition="in" filter="fade">
                                      <p:cBhvr>
                                        <p:cTn id="261" dur="500"/>
                                        <p:tgtEl>
                                          <p:spTgt spid="182"/>
                                        </p:tgtEl>
                                      </p:cBhvr>
                                    </p:animEffect>
                                  </p:childTnLst>
                                </p:cTn>
                              </p:par>
                              <p:par>
                                <p:cTn id="262" presetID="10" presetClass="entr" presetSubtype="0" fill="hold" nodeType="withEffect">
                                  <p:stCondLst>
                                    <p:cond delay="0"/>
                                  </p:stCondLst>
                                  <p:childTnLst>
                                    <p:set>
                                      <p:cBhvr>
                                        <p:cTn id="263" dur="1" fill="hold">
                                          <p:stCondLst>
                                            <p:cond delay="0"/>
                                          </p:stCondLst>
                                        </p:cTn>
                                        <p:tgtEl>
                                          <p:spTgt spid="185"/>
                                        </p:tgtEl>
                                        <p:attrNameLst>
                                          <p:attrName>style.visibility</p:attrName>
                                        </p:attrNameLst>
                                      </p:cBhvr>
                                      <p:to>
                                        <p:strVal val="visible"/>
                                      </p:to>
                                    </p:set>
                                    <p:animEffect transition="in" filter="fade">
                                      <p:cBhvr>
                                        <p:cTn id="264" dur="500"/>
                                        <p:tgtEl>
                                          <p:spTgt spid="185"/>
                                        </p:tgtEl>
                                      </p:cBhvr>
                                    </p:animEffect>
                                  </p:childTnLst>
                                </p:cTn>
                              </p:par>
                              <p:par>
                                <p:cTn id="265" presetID="10" presetClass="entr" presetSubtype="0" fill="hold" nodeType="withEffect">
                                  <p:stCondLst>
                                    <p:cond delay="0"/>
                                  </p:stCondLst>
                                  <p:childTnLst>
                                    <p:set>
                                      <p:cBhvr>
                                        <p:cTn id="266" dur="1" fill="hold">
                                          <p:stCondLst>
                                            <p:cond delay="0"/>
                                          </p:stCondLst>
                                        </p:cTn>
                                        <p:tgtEl>
                                          <p:spTgt spid="188"/>
                                        </p:tgtEl>
                                        <p:attrNameLst>
                                          <p:attrName>style.visibility</p:attrName>
                                        </p:attrNameLst>
                                      </p:cBhvr>
                                      <p:to>
                                        <p:strVal val="visible"/>
                                      </p:to>
                                    </p:set>
                                    <p:animEffect transition="in" filter="fade">
                                      <p:cBhvr>
                                        <p:cTn id="267" dur="500"/>
                                        <p:tgtEl>
                                          <p:spTgt spid="188"/>
                                        </p:tgtEl>
                                      </p:cBhvr>
                                    </p:animEffect>
                                  </p:childTnLst>
                                </p:cTn>
                              </p:par>
                              <p:par>
                                <p:cTn id="268" presetID="10" presetClass="entr" presetSubtype="0" fill="hold" nodeType="withEffect">
                                  <p:stCondLst>
                                    <p:cond delay="0"/>
                                  </p:stCondLst>
                                  <p:childTnLst>
                                    <p:set>
                                      <p:cBhvr>
                                        <p:cTn id="269" dur="1" fill="hold">
                                          <p:stCondLst>
                                            <p:cond delay="0"/>
                                          </p:stCondLst>
                                        </p:cTn>
                                        <p:tgtEl>
                                          <p:spTgt spid="191"/>
                                        </p:tgtEl>
                                        <p:attrNameLst>
                                          <p:attrName>style.visibility</p:attrName>
                                        </p:attrNameLst>
                                      </p:cBhvr>
                                      <p:to>
                                        <p:strVal val="visible"/>
                                      </p:to>
                                    </p:set>
                                    <p:animEffect transition="in" filter="fade">
                                      <p:cBhvr>
                                        <p:cTn id="270" dur="500"/>
                                        <p:tgtEl>
                                          <p:spTgt spid="191"/>
                                        </p:tgtEl>
                                      </p:cBhvr>
                                    </p:animEffect>
                                  </p:childTnLst>
                                </p:cTn>
                              </p:par>
                              <p:par>
                                <p:cTn id="271" presetID="10" presetClass="entr" presetSubtype="0" fill="hold" nodeType="withEffect">
                                  <p:stCondLst>
                                    <p:cond delay="0"/>
                                  </p:stCondLst>
                                  <p:childTnLst>
                                    <p:set>
                                      <p:cBhvr>
                                        <p:cTn id="272" dur="1" fill="hold">
                                          <p:stCondLst>
                                            <p:cond delay="0"/>
                                          </p:stCondLst>
                                        </p:cTn>
                                        <p:tgtEl>
                                          <p:spTgt spid="194"/>
                                        </p:tgtEl>
                                        <p:attrNameLst>
                                          <p:attrName>style.visibility</p:attrName>
                                        </p:attrNameLst>
                                      </p:cBhvr>
                                      <p:to>
                                        <p:strVal val="visible"/>
                                      </p:to>
                                    </p:set>
                                    <p:animEffect transition="in" filter="fade">
                                      <p:cBhvr>
                                        <p:cTn id="273" dur="500"/>
                                        <p:tgtEl>
                                          <p:spTgt spid="194"/>
                                        </p:tgtEl>
                                      </p:cBhvr>
                                    </p:animEffect>
                                  </p:childTnLst>
                                </p:cTn>
                              </p:par>
                              <p:par>
                                <p:cTn id="274" presetID="10" presetClass="entr" presetSubtype="0" fill="hold" nodeType="withEffect">
                                  <p:stCondLst>
                                    <p:cond delay="0"/>
                                  </p:stCondLst>
                                  <p:childTnLst>
                                    <p:set>
                                      <p:cBhvr>
                                        <p:cTn id="275" dur="1" fill="hold">
                                          <p:stCondLst>
                                            <p:cond delay="0"/>
                                          </p:stCondLst>
                                        </p:cTn>
                                        <p:tgtEl>
                                          <p:spTgt spid="197"/>
                                        </p:tgtEl>
                                        <p:attrNameLst>
                                          <p:attrName>style.visibility</p:attrName>
                                        </p:attrNameLst>
                                      </p:cBhvr>
                                      <p:to>
                                        <p:strVal val="visible"/>
                                      </p:to>
                                    </p:set>
                                    <p:animEffect transition="in" filter="fade">
                                      <p:cBhvr>
                                        <p:cTn id="276" dur="500"/>
                                        <p:tgtEl>
                                          <p:spTgt spid="197"/>
                                        </p:tgtEl>
                                      </p:cBhvr>
                                    </p:animEffect>
                                  </p:childTnLst>
                                </p:cTn>
                              </p:par>
                              <p:par>
                                <p:cTn id="277" presetID="10" presetClass="entr" presetSubtype="0" fill="hold" nodeType="withEffect">
                                  <p:stCondLst>
                                    <p:cond delay="0"/>
                                  </p:stCondLst>
                                  <p:childTnLst>
                                    <p:set>
                                      <p:cBhvr>
                                        <p:cTn id="278" dur="1" fill="hold">
                                          <p:stCondLst>
                                            <p:cond delay="0"/>
                                          </p:stCondLst>
                                        </p:cTn>
                                        <p:tgtEl>
                                          <p:spTgt spid="200"/>
                                        </p:tgtEl>
                                        <p:attrNameLst>
                                          <p:attrName>style.visibility</p:attrName>
                                        </p:attrNameLst>
                                      </p:cBhvr>
                                      <p:to>
                                        <p:strVal val="visible"/>
                                      </p:to>
                                    </p:set>
                                    <p:animEffect transition="in" filter="fade">
                                      <p:cBhvr>
                                        <p:cTn id="279" dur="500"/>
                                        <p:tgtEl>
                                          <p:spTgt spid="200"/>
                                        </p:tgtEl>
                                      </p:cBhvr>
                                    </p:animEffect>
                                  </p:childTnLst>
                                </p:cTn>
                              </p:par>
                              <p:par>
                                <p:cTn id="280" presetID="10" presetClass="entr" presetSubtype="0" fill="hold" nodeType="withEffect">
                                  <p:stCondLst>
                                    <p:cond delay="0"/>
                                  </p:stCondLst>
                                  <p:childTnLst>
                                    <p:set>
                                      <p:cBhvr>
                                        <p:cTn id="281" dur="1" fill="hold">
                                          <p:stCondLst>
                                            <p:cond delay="0"/>
                                          </p:stCondLst>
                                        </p:cTn>
                                        <p:tgtEl>
                                          <p:spTgt spid="203"/>
                                        </p:tgtEl>
                                        <p:attrNameLst>
                                          <p:attrName>style.visibility</p:attrName>
                                        </p:attrNameLst>
                                      </p:cBhvr>
                                      <p:to>
                                        <p:strVal val="visible"/>
                                      </p:to>
                                    </p:set>
                                    <p:animEffect transition="in" filter="fade">
                                      <p:cBhvr>
                                        <p:cTn id="282" dur="500"/>
                                        <p:tgtEl>
                                          <p:spTgt spid="203"/>
                                        </p:tgtEl>
                                      </p:cBhvr>
                                    </p:animEffect>
                                  </p:childTnLst>
                                </p:cTn>
                              </p:par>
                              <p:par>
                                <p:cTn id="283" presetID="10" presetClass="entr" presetSubtype="0" fill="hold" nodeType="withEffect">
                                  <p:stCondLst>
                                    <p:cond delay="0"/>
                                  </p:stCondLst>
                                  <p:childTnLst>
                                    <p:set>
                                      <p:cBhvr>
                                        <p:cTn id="284" dur="1" fill="hold">
                                          <p:stCondLst>
                                            <p:cond delay="0"/>
                                          </p:stCondLst>
                                        </p:cTn>
                                        <p:tgtEl>
                                          <p:spTgt spid="206"/>
                                        </p:tgtEl>
                                        <p:attrNameLst>
                                          <p:attrName>style.visibility</p:attrName>
                                        </p:attrNameLst>
                                      </p:cBhvr>
                                      <p:to>
                                        <p:strVal val="visible"/>
                                      </p:to>
                                    </p:set>
                                    <p:animEffect transition="in" filter="fade">
                                      <p:cBhvr>
                                        <p:cTn id="285" dur="500"/>
                                        <p:tgtEl>
                                          <p:spTgt spid="206"/>
                                        </p:tgtEl>
                                      </p:cBhvr>
                                    </p:animEffect>
                                  </p:childTnLst>
                                </p:cTn>
                              </p:par>
                              <p:par>
                                <p:cTn id="286" presetID="10" presetClass="entr" presetSubtype="0" fill="hold" nodeType="withEffect">
                                  <p:stCondLst>
                                    <p:cond delay="0"/>
                                  </p:stCondLst>
                                  <p:childTnLst>
                                    <p:set>
                                      <p:cBhvr>
                                        <p:cTn id="287" dur="1" fill="hold">
                                          <p:stCondLst>
                                            <p:cond delay="0"/>
                                          </p:stCondLst>
                                        </p:cTn>
                                        <p:tgtEl>
                                          <p:spTgt spid="209"/>
                                        </p:tgtEl>
                                        <p:attrNameLst>
                                          <p:attrName>style.visibility</p:attrName>
                                        </p:attrNameLst>
                                      </p:cBhvr>
                                      <p:to>
                                        <p:strVal val="visible"/>
                                      </p:to>
                                    </p:set>
                                    <p:animEffect transition="in" filter="fade">
                                      <p:cBhvr>
                                        <p:cTn id="288" dur="500"/>
                                        <p:tgtEl>
                                          <p:spTgt spid="209"/>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212"/>
                                        </p:tgtEl>
                                        <p:attrNameLst>
                                          <p:attrName>style.visibility</p:attrName>
                                        </p:attrNameLst>
                                      </p:cBhvr>
                                      <p:to>
                                        <p:strVal val="visible"/>
                                      </p:to>
                                    </p:set>
                                    <p:animEffect transition="in" filter="fade">
                                      <p:cBhvr>
                                        <p:cTn id="291" dur="500"/>
                                        <p:tgtEl>
                                          <p:spTgt spid="212"/>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213"/>
                                        </p:tgtEl>
                                        <p:attrNameLst>
                                          <p:attrName>style.visibility</p:attrName>
                                        </p:attrNameLst>
                                      </p:cBhvr>
                                      <p:to>
                                        <p:strVal val="visible"/>
                                      </p:to>
                                    </p:set>
                                    <p:animEffect transition="in" filter="fade">
                                      <p:cBhvr>
                                        <p:cTn id="294" dur="500"/>
                                        <p:tgtEl>
                                          <p:spTgt spid="213"/>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214"/>
                                        </p:tgtEl>
                                        <p:attrNameLst>
                                          <p:attrName>style.visibility</p:attrName>
                                        </p:attrNameLst>
                                      </p:cBhvr>
                                      <p:to>
                                        <p:strVal val="visible"/>
                                      </p:to>
                                    </p:set>
                                    <p:animEffect transition="in" filter="fade">
                                      <p:cBhvr>
                                        <p:cTn id="297" dur="500"/>
                                        <p:tgtEl>
                                          <p:spTgt spid="214"/>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215"/>
                                        </p:tgtEl>
                                        <p:attrNameLst>
                                          <p:attrName>style.visibility</p:attrName>
                                        </p:attrNameLst>
                                      </p:cBhvr>
                                      <p:to>
                                        <p:strVal val="visible"/>
                                      </p:to>
                                    </p:set>
                                    <p:animEffect transition="in" filter="fade">
                                      <p:cBhvr>
                                        <p:cTn id="300" dur="500"/>
                                        <p:tgtEl>
                                          <p:spTgt spid="215"/>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216"/>
                                        </p:tgtEl>
                                        <p:attrNameLst>
                                          <p:attrName>style.visibility</p:attrName>
                                        </p:attrNameLst>
                                      </p:cBhvr>
                                      <p:to>
                                        <p:strVal val="visible"/>
                                      </p:to>
                                    </p:set>
                                    <p:animEffect transition="in" filter="fade">
                                      <p:cBhvr>
                                        <p:cTn id="303" dur="500"/>
                                        <p:tgtEl>
                                          <p:spTgt spid="216"/>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220"/>
                                        </p:tgtEl>
                                        <p:attrNameLst>
                                          <p:attrName>style.visibility</p:attrName>
                                        </p:attrNameLst>
                                      </p:cBhvr>
                                      <p:to>
                                        <p:strVal val="visible"/>
                                      </p:to>
                                    </p:set>
                                    <p:animEffect transition="in" filter="fade">
                                      <p:cBhvr>
                                        <p:cTn id="306" dur="500"/>
                                        <p:tgtEl>
                                          <p:spTgt spid="220"/>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221"/>
                                        </p:tgtEl>
                                        <p:attrNameLst>
                                          <p:attrName>style.visibility</p:attrName>
                                        </p:attrNameLst>
                                      </p:cBhvr>
                                      <p:to>
                                        <p:strVal val="visible"/>
                                      </p:to>
                                    </p:set>
                                    <p:animEffect transition="in" filter="fade">
                                      <p:cBhvr>
                                        <p:cTn id="309" dur="500"/>
                                        <p:tgtEl>
                                          <p:spTgt spid="221"/>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222"/>
                                        </p:tgtEl>
                                        <p:attrNameLst>
                                          <p:attrName>style.visibility</p:attrName>
                                        </p:attrNameLst>
                                      </p:cBhvr>
                                      <p:to>
                                        <p:strVal val="visible"/>
                                      </p:to>
                                    </p:set>
                                    <p:animEffect transition="in" filter="fade">
                                      <p:cBhvr>
                                        <p:cTn id="312" dur="500"/>
                                        <p:tgtEl>
                                          <p:spTgt spid="222"/>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grpId="0" nodeType="clickEffect">
                                  <p:stCondLst>
                                    <p:cond delay="0"/>
                                  </p:stCondLst>
                                  <p:childTnLst>
                                    <p:set>
                                      <p:cBhvr>
                                        <p:cTn id="316" dur="1" fill="hold">
                                          <p:stCondLst>
                                            <p:cond delay="0"/>
                                          </p:stCondLst>
                                        </p:cTn>
                                        <p:tgtEl>
                                          <p:spTgt spid="224"/>
                                        </p:tgtEl>
                                        <p:attrNameLst>
                                          <p:attrName>style.visibility</p:attrName>
                                        </p:attrNameLst>
                                      </p:cBhvr>
                                      <p:to>
                                        <p:strVal val="visible"/>
                                      </p:to>
                                    </p:set>
                                    <p:animEffect transition="in" filter="fade">
                                      <p:cBhvr>
                                        <p:cTn id="317" dur="500"/>
                                        <p:tgtEl>
                                          <p:spTgt spid="224"/>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grpId="0" nodeType="clickEffect">
                                  <p:stCondLst>
                                    <p:cond delay="0"/>
                                  </p:stCondLst>
                                  <p:childTnLst>
                                    <p:set>
                                      <p:cBhvr>
                                        <p:cTn id="321" dur="1" fill="hold">
                                          <p:stCondLst>
                                            <p:cond delay="0"/>
                                          </p:stCondLst>
                                        </p:cTn>
                                        <p:tgtEl>
                                          <p:spTgt spid="223"/>
                                        </p:tgtEl>
                                        <p:attrNameLst>
                                          <p:attrName>style.visibility</p:attrName>
                                        </p:attrNameLst>
                                      </p:cBhvr>
                                      <p:to>
                                        <p:strVal val="visible"/>
                                      </p:to>
                                    </p:set>
                                    <p:animEffect transition="in" filter="fade">
                                      <p:cBhvr>
                                        <p:cTn id="322" dur="500"/>
                                        <p:tgtEl>
                                          <p:spTgt spid="223"/>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226"/>
                                        </p:tgtEl>
                                        <p:attrNameLst>
                                          <p:attrName>style.visibility</p:attrName>
                                        </p:attrNameLst>
                                      </p:cBhvr>
                                      <p:to>
                                        <p:strVal val="visible"/>
                                      </p:to>
                                    </p:set>
                                    <p:animEffect transition="in" filter="fade">
                                      <p:cBhvr>
                                        <p:cTn id="32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0" grpId="0"/>
      <p:bldP spid="51" grpId="0"/>
      <p:bldP spid="52" grpId="0"/>
      <p:bldP spid="53" grpId="0"/>
      <p:bldP spid="54" grpId="0"/>
      <p:bldP spid="55" grpId="0"/>
      <p:bldP spid="56" grpId="0"/>
      <p:bldP spid="102" grpId="0"/>
      <p:bldP spid="103" grpId="0"/>
      <p:bldP spid="104" grpId="0"/>
      <p:bldP spid="105" grpId="0"/>
      <p:bldP spid="106" grpId="0"/>
      <p:bldP spid="111" grpId="0"/>
      <p:bldP spid="112" grpId="0"/>
      <p:bldP spid="113" grpId="0"/>
      <p:bldP spid="114" grpId="0" animBg="1"/>
      <p:bldP spid="115" grpId="0"/>
      <p:bldP spid="158" grpId="0"/>
      <p:bldP spid="159" grpId="0"/>
      <p:bldP spid="160" grpId="0"/>
      <p:bldP spid="161" grpId="0"/>
      <p:bldP spid="162" grpId="0"/>
      <p:bldP spid="166" grpId="0"/>
      <p:bldP spid="167" grpId="0"/>
      <p:bldP spid="168" grpId="0"/>
      <p:bldP spid="212" grpId="0"/>
      <p:bldP spid="213" grpId="0"/>
      <p:bldP spid="214" grpId="0"/>
      <p:bldP spid="215" grpId="0"/>
      <p:bldP spid="216" grpId="0"/>
      <p:bldP spid="220" grpId="0"/>
      <p:bldP spid="221" grpId="0"/>
      <p:bldP spid="222" grpId="0"/>
      <p:bldP spid="223" grpId="0"/>
      <p:bldP spid="224" grpId="0" animBg="1"/>
      <p:bldP spid="225" grpId="0"/>
      <p:bldP spid="2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0" y="256775"/>
            <a:ext cx="1857603" cy="1400530"/>
          </a:xfrm>
        </p:spPr>
        <p:txBody>
          <a:bodyPr/>
          <a:lstStyle/>
          <a:p>
            <a:r>
              <a:rPr lang="en-US" dirty="0" smtClean="0"/>
              <a:t>HW5.4</a:t>
            </a:r>
            <a:endParaRPr lang="en-US" dirty="0"/>
          </a:p>
        </p:txBody>
      </p:sp>
      <p:sp>
        <p:nvSpPr>
          <p:cNvPr id="3" name="Content Placeholder 2"/>
          <p:cNvSpPr>
            <a:spLocks noGrp="1"/>
          </p:cNvSpPr>
          <p:nvPr>
            <p:ph idx="1"/>
          </p:nvPr>
        </p:nvSpPr>
        <p:spPr>
          <a:xfrm>
            <a:off x="1858056" y="143813"/>
            <a:ext cx="5028974" cy="1234568"/>
          </a:xfrm>
        </p:spPr>
        <p:txBody>
          <a:bodyPr/>
          <a:lstStyle/>
          <a:p>
            <a:pPr marL="0" indent="0">
              <a:buNone/>
            </a:pPr>
            <a:r>
              <a:rPr lang="en-US" dirty="0" smtClean="0"/>
              <a:t>Assigned: Tuesday, Oct 10</a:t>
            </a:r>
            <a:br>
              <a:rPr lang="en-US" dirty="0" smtClean="0"/>
            </a:br>
            <a:r>
              <a:rPr lang="en-US" dirty="0" smtClean="0"/>
              <a:t>Due: Thursday, Oct 12</a:t>
            </a:r>
            <a:br>
              <a:rPr lang="en-US" dirty="0" smtClean="0"/>
            </a:br>
            <a:r>
              <a:rPr lang="en-US" dirty="0" smtClean="0"/>
              <a:t>DUE ON A SEPARATE SHEET OF PAPER</a:t>
            </a:r>
          </a:p>
        </p:txBody>
      </p:sp>
      <p:sp>
        <p:nvSpPr>
          <p:cNvPr id="4" name="Content Placeholder 2"/>
          <p:cNvSpPr txBox="1">
            <a:spLocks/>
          </p:cNvSpPr>
          <p:nvPr/>
        </p:nvSpPr>
        <p:spPr>
          <a:xfrm>
            <a:off x="87310" y="1161144"/>
            <a:ext cx="12104689" cy="564605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0" indent="-457200">
              <a:buClr>
                <a:srgbClr val="F5A408"/>
              </a:buClr>
              <a:buFont typeface="Wingdings 3" charset="2"/>
              <a:buAutoNum type="arabicPeriod"/>
              <a:defRPr/>
            </a:pPr>
            <a:r>
              <a:rPr lang="en-US" dirty="0">
                <a:solidFill>
                  <a:prstClr val="white"/>
                </a:solidFill>
              </a:rPr>
              <a:t>Write the electron configuration for the following: </a:t>
            </a:r>
            <a:r>
              <a:rPr lang="en-US" dirty="0" smtClean="0">
                <a:solidFill>
                  <a:prstClr val="white"/>
                </a:solidFill>
              </a:rPr>
              <a:t>	a</a:t>
            </a:r>
            <a:r>
              <a:rPr lang="en-US" dirty="0">
                <a:solidFill>
                  <a:prstClr val="white"/>
                </a:solidFill>
              </a:rPr>
              <a:t>. Mo		b. </a:t>
            </a:r>
            <a:r>
              <a:rPr lang="en-US" dirty="0" smtClean="0">
                <a:solidFill>
                  <a:prstClr val="white"/>
                </a:solidFill>
              </a:rPr>
              <a:t>Ag</a:t>
            </a:r>
          </a:p>
          <a:p>
            <a:pPr marL="457200" lvl="0" indent="-457200">
              <a:buClr>
                <a:srgbClr val="F5A408"/>
              </a:buClr>
              <a:buFont typeface="Wingdings 3" charset="2"/>
              <a:buAutoNum type="arabicPeriod"/>
              <a:defRPr/>
            </a:pPr>
            <a:r>
              <a:rPr lang="en-US" dirty="0" smtClean="0">
                <a:solidFill>
                  <a:prstClr val="white"/>
                </a:solidFill>
              </a:rPr>
              <a:t>Show the orbital diagrams for the atoms in 1a, b</a:t>
            </a:r>
          </a:p>
          <a:p>
            <a:pPr marL="457200" lvl="0" indent="-457200">
              <a:buClr>
                <a:srgbClr val="F5A408"/>
              </a:buClr>
              <a:buFont typeface="Wingdings 3" charset="2"/>
              <a:buAutoNum type="arabicPeriod"/>
              <a:defRPr/>
            </a:pPr>
            <a:r>
              <a:rPr lang="en-US" dirty="0" smtClean="0">
                <a:solidFill>
                  <a:prstClr val="white"/>
                </a:solidFill>
              </a:rPr>
              <a:t>Why do the actual electron configurations for some elements differ from those assigned using the </a:t>
            </a:r>
            <a:r>
              <a:rPr lang="en-US" dirty="0" err="1" smtClean="0">
                <a:solidFill>
                  <a:prstClr val="white"/>
                </a:solidFill>
              </a:rPr>
              <a:t>Aufbau</a:t>
            </a:r>
            <a:r>
              <a:rPr lang="en-US" dirty="0" smtClean="0">
                <a:solidFill>
                  <a:prstClr val="white"/>
                </a:solidFill>
              </a:rPr>
              <a:t> Principal?</a:t>
            </a:r>
          </a:p>
          <a:p>
            <a:pPr marL="457200" lvl="0" indent="-457200">
              <a:buClr>
                <a:srgbClr val="F5A408"/>
              </a:buClr>
              <a:buFont typeface="Wingdings 3" charset="2"/>
              <a:buAutoNum type="arabicPeriod"/>
              <a:defRPr/>
            </a:pPr>
            <a:r>
              <a:rPr lang="en-US" dirty="0" smtClean="0">
                <a:solidFill>
                  <a:prstClr val="white"/>
                </a:solidFill>
              </a:rPr>
              <a:t>Which of these orbital designations is invalid?</a:t>
            </a:r>
            <a:br>
              <a:rPr lang="en-US" dirty="0" smtClean="0">
                <a:solidFill>
                  <a:prstClr val="white"/>
                </a:solidFill>
              </a:rPr>
            </a:br>
            <a:r>
              <a:rPr lang="en-US" dirty="0" smtClean="0">
                <a:solidFill>
                  <a:prstClr val="white"/>
                </a:solidFill>
              </a:rPr>
              <a:t>a. 4s		b. 2d		c. 3f		d. 3p</a:t>
            </a:r>
          </a:p>
          <a:p>
            <a:pPr marL="457200" lvl="0" indent="-457200">
              <a:buClr>
                <a:srgbClr val="F5A408"/>
              </a:buClr>
              <a:buFont typeface="Wingdings 3" charset="2"/>
              <a:buAutoNum type="arabicPeriod"/>
              <a:defRPr/>
            </a:pPr>
            <a:r>
              <a:rPr lang="en-US" dirty="0" smtClean="0">
                <a:solidFill>
                  <a:prstClr val="white"/>
                </a:solidFill>
              </a:rPr>
              <a:t>What is the maximum number of electrons that can go into each of the following sublevels?</a:t>
            </a:r>
            <a:br>
              <a:rPr lang="en-US" dirty="0" smtClean="0">
                <a:solidFill>
                  <a:prstClr val="white"/>
                </a:solidFill>
              </a:rPr>
            </a:br>
            <a:r>
              <a:rPr lang="en-US" dirty="0" smtClean="0">
                <a:solidFill>
                  <a:prstClr val="white"/>
                </a:solidFill>
              </a:rPr>
              <a:t>a. 2s	b. 4s	c. 4p	d. 4f	e. 3p	f. 3d	g. 5s	h. 5p</a:t>
            </a:r>
          </a:p>
          <a:p>
            <a:pPr marL="457200" lvl="0" indent="-457200">
              <a:buClr>
                <a:srgbClr val="F5A408"/>
              </a:buClr>
              <a:buFont typeface="Wingdings 3" charset="2"/>
              <a:buAutoNum type="arabicPeriod"/>
              <a:defRPr/>
            </a:pPr>
            <a:r>
              <a:rPr lang="en-US" dirty="0" smtClean="0">
                <a:solidFill>
                  <a:prstClr val="white"/>
                </a:solidFill>
              </a:rPr>
              <a:t>What is meant by 3p</a:t>
            </a:r>
            <a:r>
              <a:rPr lang="en-US" baseline="30000" dirty="0" smtClean="0">
                <a:solidFill>
                  <a:prstClr val="white"/>
                </a:solidFill>
              </a:rPr>
              <a:t>3</a:t>
            </a:r>
            <a:r>
              <a:rPr lang="en-US" dirty="0" smtClean="0">
                <a:solidFill>
                  <a:prstClr val="white"/>
                </a:solidFill>
              </a:rPr>
              <a:t>?</a:t>
            </a:r>
          </a:p>
          <a:p>
            <a:pPr marL="457200" lvl="0" indent="-457200">
              <a:buClr>
                <a:srgbClr val="F5A408"/>
              </a:buClr>
              <a:buFont typeface="Wingdings 3" charset="2"/>
              <a:buAutoNum type="arabicPeriod"/>
              <a:defRPr/>
            </a:pPr>
            <a:r>
              <a:rPr lang="en-US" dirty="0" smtClean="0">
                <a:solidFill>
                  <a:prstClr val="white"/>
                </a:solidFill>
              </a:rPr>
              <a:t>How many electrons are in the highest occupied energy level of the following atoms?</a:t>
            </a:r>
            <a:br>
              <a:rPr lang="en-US" dirty="0" smtClean="0">
                <a:solidFill>
                  <a:prstClr val="white"/>
                </a:solidFill>
              </a:rPr>
            </a:br>
            <a:r>
              <a:rPr lang="en-US" dirty="0" smtClean="0">
                <a:solidFill>
                  <a:prstClr val="white"/>
                </a:solidFill>
              </a:rPr>
              <a:t>a. barium		b. aluminum		c. sodium		d. oxygen</a:t>
            </a:r>
          </a:p>
          <a:p>
            <a:pPr marL="457200" lvl="0" indent="-457200">
              <a:buClr>
                <a:srgbClr val="F5A408"/>
              </a:buClr>
              <a:buFont typeface="Wingdings 3" charset="2"/>
              <a:buAutoNum type="arabicPeriod"/>
              <a:defRPr/>
            </a:pPr>
            <a:r>
              <a:rPr lang="en-US" dirty="0" smtClean="0">
                <a:solidFill>
                  <a:prstClr val="white"/>
                </a:solidFill>
              </a:rPr>
              <a:t>Give the symbols and names of the elements that correspond to the following configurations:</a:t>
            </a:r>
            <a:br>
              <a:rPr lang="en-US" dirty="0" smtClean="0">
                <a:solidFill>
                  <a:prstClr val="white"/>
                </a:solidFill>
              </a:rPr>
            </a:br>
            <a:r>
              <a:rPr lang="en-US" dirty="0" smtClean="0">
                <a:solidFill>
                  <a:prstClr val="white"/>
                </a:solidFill>
              </a:rPr>
              <a:t>a. 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6</a:t>
            </a:r>
            <a:r>
              <a:rPr lang="en-US" dirty="0" smtClean="0">
                <a:solidFill>
                  <a:prstClr val="white"/>
                </a:solidFill>
              </a:rPr>
              <a:t>3s</a:t>
            </a:r>
            <a:r>
              <a:rPr lang="en-US" baseline="30000" dirty="0" smtClean="0">
                <a:solidFill>
                  <a:prstClr val="white"/>
                </a:solidFill>
              </a:rPr>
              <a:t>1</a:t>
            </a:r>
            <a:r>
              <a:rPr lang="en-US" dirty="0" smtClean="0">
                <a:solidFill>
                  <a:prstClr val="white"/>
                </a:solidFill>
              </a:rPr>
              <a:t>		b. 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3</a:t>
            </a:r>
            <a:r>
              <a:rPr lang="en-US" dirty="0" smtClean="0">
                <a:solidFill>
                  <a:prstClr val="white"/>
                </a:solidFill>
              </a:rPr>
              <a:t>		c. 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6</a:t>
            </a:r>
            <a:r>
              <a:rPr lang="en-US" dirty="0" smtClean="0">
                <a:solidFill>
                  <a:prstClr val="white"/>
                </a:solidFill>
              </a:rPr>
              <a:t>3s</a:t>
            </a:r>
            <a:r>
              <a:rPr lang="en-US" baseline="30000" dirty="0" smtClean="0">
                <a:solidFill>
                  <a:prstClr val="white"/>
                </a:solidFill>
              </a:rPr>
              <a:t>2</a:t>
            </a:r>
            <a:r>
              <a:rPr lang="en-US" dirty="0" smtClean="0">
                <a:solidFill>
                  <a:prstClr val="white"/>
                </a:solidFill>
              </a:rPr>
              <a:t>3p</a:t>
            </a:r>
            <a:r>
              <a:rPr lang="en-US" baseline="30000" dirty="0" smtClean="0">
                <a:solidFill>
                  <a:prstClr val="white"/>
                </a:solidFill>
              </a:rPr>
              <a:t>6</a:t>
            </a:r>
            <a:r>
              <a:rPr lang="en-US" dirty="0" smtClean="0">
                <a:solidFill>
                  <a:prstClr val="white"/>
                </a:solidFill>
              </a:rPr>
              <a:t>4s</a:t>
            </a:r>
            <a:r>
              <a:rPr lang="en-US" baseline="30000" dirty="0" smtClean="0">
                <a:solidFill>
                  <a:prstClr val="white"/>
                </a:solidFill>
              </a:rPr>
              <a:t>2</a:t>
            </a:r>
            <a:r>
              <a:rPr lang="en-US" dirty="0" smtClean="0">
                <a:solidFill>
                  <a:prstClr val="white"/>
                </a:solidFill>
              </a:rPr>
              <a:t>3d</a:t>
            </a:r>
            <a:r>
              <a:rPr lang="en-US" baseline="30000" dirty="0" smtClean="0">
                <a:solidFill>
                  <a:prstClr val="white"/>
                </a:solidFill>
              </a:rPr>
              <a:t>2</a:t>
            </a:r>
            <a:r>
              <a:rPr lang="en-US" dirty="0" smtClean="0">
                <a:solidFill>
                  <a:prstClr val="white"/>
                </a:solidFill>
              </a:rPr>
              <a:t> </a:t>
            </a:r>
          </a:p>
          <a:p>
            <a:pPr marL="457200" lvl="0" indent="-457200">
              <a:buClr>
                <a:srgbClr val="F5A408"/>
              </a:buClr>
              <a:buFont typeface="Wingdings 3" charset="2"/>
              <a:buAutoNum type="arabicPeriod"/>
              <a:defRPr/>
            </a:pPr>
            <a:r>
              <a:rPr lang="en-US" dirty="0" smtClean="0">
                <a:solidFill>
                  <a:prstClr val="white"/>
                </a:solidFill>
              </a:rPr>
              <a:t>How many valance electrons are in each atom?</a:t>
            </a:r>
            <a:br>
              <a:rPr lang="en-US" dirty="0" smtClean="0">
                <a:solidFill>
                  <a:prstClr val="white"/>
                </a:solidFill>
              </a:rPr>
            </a:br>
            <a:r>
              <a:rPr lang="en-US" dirty="0" smtClean="0">
                <a:solidFill>
                  <a:prstClr val="white"/>
                </a:solidFill>
              </a:rPr>
              <a:t>a. potassium		b. carbon		c. magnesium		d. oxygen</a:t>
            </a:r>
          </a:p>
        </p:txBody>
      </p:sp>
    </p:spTree>
    <p:extLst>
      <p:ext uri="{BB962C8B-B14F-4D97-AF65-F5344CB8AC3E}">
        <p14:creationId xmlns:p14="http://schemas.microsoft.com/office/powerpoint/2010/main" val="3959280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5317660" cy="1400530"/>
          </a:xfrm>
        </p:spPr>
        <p:txBody>
          <a:bodyPr/>
          <a:lstStyle/>
          <a:p>
            <a:r>
              <a:rPr lang="en-US" dirty="0" smtClean="0"/>
              <a:t>Lewis Dot Structures</a:t>
            </a:r>
            <a:endParaRPr lang="en-US" dirty="0"/>
          </a:p>
        </p:txBody>
      </p:sp>
      <p:sp>
        <p:nvSpPr>
          <p:cNvPr id="3" name="Content Placeholder 2"/>
          <p:cNvSpPr>
            <a:spLocks noGrp="1"/>
          </p:cNvSpPr>
          <p:nvPr>
            <p:ph idx="1"/>
          </p:nvPr>
        </p:nvSpPr>
        <p:spPr>
          <a:xfrm>
            <a:off x="210457" y="1254632"/>
            <a:ext cx="6894286" cy="2119939"/>
          </a:xfrm>
        </p:spPr>
        <p:txBody>
          <a:bodyPr/>
          <a:lstStyle/>
          <a:p>
            <a:r>
              <a:rPr lang="en-US" dirty="0" smtClean="0"/>
              <a:t>Lewis Dot structures provide a way of showing the electrons an atom has available for bonding.</a:t>
            </a:r>
          </a:p>
          <a:p>
            <a:r>
              <a:rPr lang="en-US" dirty="0" smtClean="0"/>
              <a:t>Bonding electrons are generally the valance electrons (s and p).</a:t>
            </a:r>
          </a:p>
          <a:p>
            <a:r>
              <a:rPr lang="en-US" dirty="0" smtClean="0"/>
              <a:t>Lewis Dot structures show just the s and p electrons.</a:t>
            </a:r>
            <a:endParaRPr lang="en-US" dirty="0"/>
          </a:p>
        </p:txBody>
      </p:sp>
      <p:sp>
        <p:nvSpPr>
          <p:cNvPr id="4" name="Content Placeholder 2"/>
          <p:cNvSpPr txBox="1">
            <a:spLocks/>
          </p:cNvSpPr>
          <p:nvPr/>
        </p:nvSpPr>
        <p:spPr>
          <a:xfrm>
            <a:off x="4962884" y="3423027"/>
            <a:ext cx="3309257" cy="11910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Chemical Symbol represents the nucleus and inner shell electrons.</a:t>
            </a:r>
            <a:endParaRPr lang="en-US" dirty="0"/>
          </a:p>
        </p:txBody>
      </p:sp>
      <p:pic>
        <p:nvPicPr>
          <p:cNvPr id="9218" name="Picture 2" descr="Image result for hydrogen lewis dot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2" y="3633364"/>
            <a:ext cx="796697" cy="796697"/>
          </a:xfrm>
          <a:prstGeom prst="rect">
            <a:avLst/>
          </a:prstGeom>
          <a:solidFill>
            <a:schemeClr val="tx1"/>
          </a:solidFill>
        </p:spPr>
      </p:pic>
      <p:sp>
        <p:nvSpPr>
          <p:cNvPr id="7" name="Content Placeholder 2"/>
          <p:cNvSpPr txBox="1">
            <a:spLocks/>
          </p:cNvSpPr>
          <p:nvPr/>
        </p:nvSpPr>
        <p:spPr>
          <a:xfrm>
            <a:off x="1139373" y="4429208"/>
            <a:ext cx="965200" cy="494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 1s</a:t>
            </a:r>
            <a:r>
              <a:rPr lang="en-US" baseline="30000" dirty="0" smtClean="0"/>
              <a:t>1</a:t>
            </a:r>
            <a:endParaRPr lang="en-US" baseline="30000" dirty="0"/>
          </a:p>
        </p:txBody>
      </p:sp>
      <p:pic>
        <p:nvPicPr>
          <p:cNvPr id="9220" name="Picture 4" descr="Image result for helium lewis dot structure"/>
          <p:cNvPicPr>
            <a:picLocks noChangeAspect="1" noChangeArrowheads="1"/>
          </p:cNvPicPr>
          <p:nvPr/>
        </p:nvPicPr>
        <p:blipFill rotWithShape="1">
          <a:blip r:embed="rId3">
            <a:extLst>
              <a:ext uri="{28A0092B-C50C-407E-A947-70E740481C1C}">
                <a14:useLocalDpi xmlns:a14="http://schemas.microsoft.com/office/drawing/2010/main" val="0"/>
              </a:ext>
            </a:extLst>
          </a:blip>
          <a:srcRect l="11127" t="15103" r="18437" b="20950"/>
          <a:stretch/>
        </p:blipFill>
        <p:spPr bwMode="auto">
          <a:xfrm>
            <a:off x="1066802" y="5484698"/>
            <a:ext cx="1001806" cy="62528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066802" y="6192694"/>
            <a:ext cx="965200" cy="49433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He: 1s</a:t>
            </a:r>
            <a:r>
              <a:rPr lang="en-US" baseline="30000" dirty="0" smtClean="0"/>
              <a:t>2</a:t>
            </a:r>
            <a:endParaRPr lang="en-US" baseline="30000" dirty="0"/>
          </a:p>
        </p:txBody>
      </p:sp>
      <p:pic>
        <p:nvPicPr>
          <p:cNvPr id="9222" name="Picture 6" descr="Image result for lithium lewis dot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322" y="3584352"/>
            <a:ext cx="844856" cy="844856"/>
          </a:xfrm>
          <a:prstGeom prst="rect">
            <a:avLst/>
          </a:prstGeom>
          <a:solidFill>
            <a:schemeClr val="tx1"/>
          </a:solidFill>
        </p:spPr>
      </p:pic>
      <p:sp>
        <p:nvSpPr>
          <p:cNvPr id="11" name="Content Placeholder 2"/>
          <p:cNvSpPr txBox="1">
            <a:spLocks/>
          </p:cNvSpPr>
          <p:nvPr/>
        </p:nvSpPr>
        <p:spPr>
          <a:xfrm>
            <a:off x="3285952" y="4518907"/>
            <a:ext cx="1317174" cy="494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Li: 1s</a:t>
            </a:r>
            <a:r>
              <a:rPr lang="en-US" baseline="30000" dirty="0" smtClean="0"/>
              <a:t>2</a:t>
            </a:r>
            <a:r>
              <a:rPr lang="en-US" dirty="0" smtClean="0"/>
              <a:t>2s</a:t>
            </a:r>
            <a:r>
              <a:rPr lang="en-US" baseline="30000" dirty="0" smtClean="0"/>
              <a:t>1</a:t>
            </a:r>
            <a:endParaRPr lang="en-US" baseline="30000" dirty="0"/>
          </a:p>
        </p:txBody>
      </p:sp>
      <p:pic>
        <p:nvPicPr>
          <p:cNvPr id="12" name="Picture 11"/>
          <p:cNvPicPr>
            <a:picLocks noChangeAspect="1"/>
          </p:cNvPicPr>
          <p:nvPr/>
        </p:nvPicPr>
        <p:blipFill rotWithShape="1">
          <a:blip r:embed="rId5"/>
          <a:srcRect l="46038" t="22318" r="47155" b="27904"/>
          <a:stretch/>
        </p:blipFill>
        <p:spPr>
          <a:xfrm>
            <a:off x="7247752" y="1212777"/>
            <a:ext cx="972457" cy="711201"/>
          </a:xfrm>
          <a:prstGeom prst="rect">
            <a:avLst/>
          </a:prstGeom>
        </p:spPr>
      </p:pic>
      <p:sp>
        <p:nvSpPr>
          <p:cNvPr id="16" name="Content Placeholder 2"/>
          <p:cNvSpPr txBox="1">
            <a:spLocks/>
          </p:cNvSpPr>
          <p:nvPr/>
        </p:nvSpPr>
        <p:spPr>
          <a:xfrm>
            <a:off x="7046576" y="2050004"/>
            <a:ext cx="1317174" cy="494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Be: 1s</a:t>
            </a:r>
            <a:r>
              <a:rPr lang="en-US" baseline="30000" dirty="0" smtClean="0"/>
              <a:t>2</a:t>
            </a:r>
            <a:r>
              <a:rPr lang="en-US" dirty="0" smtClean="0"/>
              <a:t>2s</a:t>
            </a:r>
            <a:r>
              <a:rPr lang="en-US" baseline="30000" dirty="0"/>
              <a:t>2</a:t>
            </a:r>
          </a:p>
        </p:txBody>
      </p:sp>
      <p:pic>
        <p:nvPicPr>
          <p:cNvPr id="9228" name="Picture 12" descr="Image result for boron lewis dot structure"/>
          <p:cNvPicPr>
            <a:picLocks noChangeAspect="1" noChangeArrowheads="1"/>
          </p:cNvPicPr>
          <p:nvPr/>
        </p:nvPicPr>
        <p:blipFill rotWithShape="1">
          <a:blip r:embed="rId6">
            <a:extLst>
              <a:ext uri="{28A0092B-C50C-407E-A947-70E740481C1C}">
                <a14:useLocalDpi xmlns:a14="http://schemas.microsoft.com/office/drawing/2010/main" val="0"/>
              </a:ext>
            </a:extLst>
          </a:blip>
          <a:srcRect l="17543" t="27467" r="68073" b="39215"/>
          <a:stretch/>
        </p:blipFill>
        <p:spPr bwMode="auto">
          <a:xfrm>
            <a:off x="8538619" y="1677675"/>
            <a:ext cx="786653" cy="859487"/>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a:xfrm>
            <a:off x="8190257" y="2605139"/>
            <a:ext cx="1798227" cy="494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B: 1s</a:t>
            </a:r>
            <a:r>
              <a:rPr lang="en-US" baseline="30000" dirty="0" smtClean="0"/>
              <a:t>2</a:t>
            </a:r>
            <a:r>
              <a:rPr lang="en-US" dirty="0" smtClean="0"/>
              <a:t>2s</a:t>
            </a:r>
            <a:r>
              <a:rPr lang="en-US" baseline="30000" dirty="0" smtClean="0"/>
              <a:t>2</a:t>
            </a:r>
            <a:r>
              <a:rPr lang="en-US" dirty="0" smtClean="0"/>
              <a:t>2p</a:t>
            </a:r>
            <a:r>
              <a:rPr lang="en-US" baseline="30000" dirty="0" smtClean="0"/>
              <a:t>1</a:t>
            </a:r>
            <a:endParaRPr lang="en-US" baseline="30000" dirty="0"/>
          </a:p>
        </p:txBody>
      </p:sp>
      <p:grpSp>
        <p:nvGrpSpPr>
          <p:cNvPr id="15" name="Group 14"/>
          <p:cNvGrpSpPr/>
          <p:nvPr/>
        </p:nvGrpSpPr>
        <p:grpSpPr>
          <a:xfrm>
            <a:off x="8710636" y="3427217"/>
            <a:ext cx="1139900" cy="874058"/>
            <a:chOff x="8455100" y="3545541"/>
            <a:chExt cx="1714500" cy="1234888"/>
          </a:xfrm>
        </p:grpSpPr>
        <p:pic>
          <p:nvPicPr>
            <p:cNvPr id="13" name="Picture 12"/>
            <p:cNvPicPr>
              <a:picLocks noChangeAspect="1"/>
            </p:cNvPicPr>
            <p:nvPr/>
          </p:nvPicPr>
          <p:blipFill rotWithShape="1">
            <a:blip r:embed="rId7"/>
            <a:srcRect t="407" b="25083"/>
            <a:stretch/>
          </p:blipFill>
          <p:spPr>
            <a:xfrm>
              <a:off x="8455100" y="3545541"/>
              <a:ext cx="1714500" cy="1234888"/>
            </a:xfrm>
            <a:prstGeom prst="rect">
              <a:avLst/>
            </a:prstGeom>
          </p:spPr>
        </p:pic>
        <p:pic>
          <p:nvPicPr>
            <p:cNvPr id="14" name="Picture 13"/>
            <p:cNvPicPr>
              <a:picLocks noChangeAspect="1"/>
            </p:cNvPicPr>
            <p:nvPr/>
          </p:nvPicPr>
          <p:blipFill rotWithShape="1">
            <a:blip r:embed="rId8"/>
            <a:srcRect l="40319" t="76858" r="40057" b="6456"/>
            <a:stretch/>
          </p:blipFill>
          <p:spPr>
            <a:xfrm>
              <a:off x="9735255" y="3921823"/>
              <a:ext cx="336176" cy="275665"/>
            </a:xfrm>
            <a:prstGeom prst="rect">
              <a:avLst/>
            </a:prstGeom>
          </p:spPr>
        </p:pic>
      </p:grpSp>
      <p:sp>
        <p:nvSpPr>
          <p:cNvPr id="22" name="Content Placeholder 2"/>
          <p:cNvSpPr txBox="1">
            <a:spLocks/>
          </p:cNvSpPr>
          <p:nvPr/>
        </p:nvSpPr>
        <p:spPr>
          <a:xfrm>
            <a:off x="8453273" y="4250016"/>
            <a:ext cx="1798227" cy="494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C: 1s</a:t>
            </a:r>
            <a:r>
              <a:rPr lang="en-US" baseline="30000" dirty="0" smtClean="0"/>
              <a:t>2</a:t>
            </a:r>
            <a:r>
              <a:rPr lang="en-US" dirty="0" smtClean="0"/>
              <a:t>2s</a:t>
            </a:r>
            <a:r>
              <a:rPr lang="en-US" baseline="30000" dirty="0" smtClean="0"/>
              <a:t>2</a:t>
            </a:r>
            <a:r>
              <a:rPr lang="en-US" dirty="0" smtClean="0"/>
              <a:t>2p</a:t>
            </a:r>
            <a:r>
              <a:rPr lang="en-US" baseline="30000" dirty="0"/>
              <a:t>2</a:t>
            </a:r>
          </a:p>
        </p:txBody>
      </p:sp>
      <p:pic>
        <p:nvPicPr>
          <p:cNvPr id="17" name="Picture 16"/>
          <p:cNvPicPr>
            <a:picLocks noChangeAspect="1"/>
          </p:cNvPicPr>
          <p:nvPr/>
        </p:nvPicPr>
        <p:blipFill rotWithShape="1">
          <a:blip r:embed="rId9"/>
          <a:srcRect l="10314" t="60353" r="53686" b="2706"/>
          <a:stretch/>
        </p:blipFill>
        <p:spPr>
          <a:xfrm>
            <a:off x="10332149" y="4923546"/>
            <a:ext cx="1028701" cy="1055595"/>
          </a:xfrm>
          <a:prstGeom prst="rect">
            <a:avLst/>
          </a:prstGeom>
        </p:spPr>
      </p:pic>
      <p:sp>
        <p:nvSpPr>
          <p:cNvPr id="24" name="Content Placeholder 2"/>
          <p:cNvSpPr txBox="1">
            <a:spLocks/>
          </p:cNvSpPr>
          <p:nvPr/>
        </p:nvSpPr>
        <p:spPr>
          <a:xfrm>
            <a:off x="10472761" y="4360478"/>
            <a:ext cx="1798227" cy="494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O: 1s</a:t>
            </a:r>
            <a:r>
              <a:rPr lang="en-US" baseline="30000" dirty="0" smtClean="0"/>
              <a:t>2</a:t>
            </a:r>
            <a:r>
              <a:rPr lang="en-US" dirty="0" smtClean="0"/>
              <a:t>2s</a:t>
            </a:r>
            <a:r>
              <a:rPr lang="en-US" baseline="30000" dirty="0" smtClean="0"/>
              <a:t>2</a:t>
            </a:r>
            <a:r>
              <a:rPr lang="en-US" dirty="0" smtClean="0"/>
              <a:t>2p</a:t>
            </a:r>
            <a:r>
              <a:rPr lang="en-US" baseline="30000" dirty="0" smtClean="0"/>
              <a:t>4</a:t>
            </a:r>
            <a:endParaRPr lang="en-US" baseline="30000" dirty="0"/>
          </a:p>
        </p:txBody>
      </p:sp>
      <p:sp>
        <p:nvSpPr>
          <p:cNvPr id="25" name="Content Placeholder 2"/>
          <p:cNvSpPr txBox="1">
            <a:spLocks/>
          </p:cNvSpPr>
          <p:nvPr/>
        </p:nvSpPr>
        <p:spPr>
          <a:xfrm>
            <a:off x="2386828" y="5290359"/>
            <a:ext cx="2842534" cy="11910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Keep the two 1s electrons together as they are paired up.</a:t>
            </a:r>
            <a:endParaRPr lang="en-US" dirty="0"/>
          </a:p>
        </p:txBody>
      </p:sp>
      <p:sp>
        <p:nvSpPr>
          <p:cNvPr id="19" name="Pentagon 18"/>
          <p:cNvSpPr/>
          <p:nvPr/>
        </p:nvSpPr>
        <p:spPr>
          <a:xfrm rot="10800000">
            <a:off x="2012578" y="5428377"/>
            <a:ext cx="430281" cy="73792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8388723" y="411745"/>
            <a:ext cx="2074322" cy="8428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Represent the paired 2, 2s e</a:t>
            </a:r>
            <a:r>
              <a:rPr lang="en-US" baseline="30000" dirty="0" smtClean="0"/>
              <a:t>-</a:t>
            </a:r>
            <a:endParaRPr lang="en-US" baseline="30000" dirty="0"/>
          </a:p>
        </p:txBody>
      </p:sp>
      <p:sp>
        <p:nvSpPr>
          <p:cNvPr id="28" name="Content Placeholder 2"/>
          <p:cNvSpPr txBox="1">
            <a:spLocks/>
          </p:cNvSpPr>
          <p:nvPr/>
        </p:nvSpPr>
        <p:spPr>
          <a:xfrm>
            <a:off x="9887149" y="2347700"/>
            <a:ext cx="2395465" cy="18278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The two single dots around carbon represent the two unpaired p e</a:t>
            </a:r>
            <a:r>
              <a:rPr lang="en-US" baseline="30000" dirty="0" smtClean="0"/>
              <a:t>-</a:t>
            </a:r>
            <a:endParaRPr lang="en-US" baseline="30000" dirty="0"/>
          </a:p>
        </p:txBody>
      </p:sp>
      <p:sp>
        <p:nvSpPr>
          <p:cNvPr id="29" name="Content Placeholder 2"/>
          <p:cNvSpPr txBox="1">
            <a:spLocks/>
          </p:cNvSpPr>
          <p:nvPr/>
        </p:nvSpPr>
        <p:spPr>
          <a:xfrm>
            <a:off x="6129304" y="5234415"/>
            <a:ext cx="3929404" cy="9095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Oxygen has the 2 unpaired p’s and the one paired p.</a:t>
            </a:r>
            <a:endParaRPr lang="en-US" baseline="30000" dirty="0"/>
          </a:p>
        </p:txBody>
      </p:sp>
      <p:pic>
        <p:nvPicPr>
          <p:cNvPr id="9230" name="Picture 14" descr="Image result for oxygen orbital diagr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0636" y="6052273"/>
            <a:ext cx="3472958" cy="805727"/>
          </a:xfrm>
          <a:prstGeom prst="rect">
            <a:avLst/>
          </a:prstGeom>
          <a:solidFill>
            <a:schemeClr val="tx1"/>
          </a:solidFill>
        </p:spPr>
      </p:pic>
      <p:cxnSp>
        <p:nvCxnSpPr>
          <p:cNvPr id="23" name="Curved Connector 22"/>
          <p:cNvCxnSpPr>
            <a:endCxn id="17" idx="3"/>
          </p:cNvCxnSpPr>
          <p:nvPr/>
        </p:nvCxnSpPr>
        <p:spPr>
          <a:xfrm flipV="1">
            <a:off x="9785266" y="5451344"/>
            <a:ext cx="1575584" cy="658643"/>
          </a:xfrm>
          <a:prstGeom prst="curvedConnector3">
            <a:avLst>
              <a:gd name="adj1" fmla="val 114509"/>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endCxn id="17" idx="0"/>
          </p:cNvCxnSpPr>
          <p:nvPr/>
        </p:nvCxnSpPr>
        <p:spPr>
          <a:xfrm rot="16200000" flipV="1">
            <a:off x="10261629" y="5508417"/>
            <a:ext cx="1269148" cy="99406"/>
          </a:xfrm>
          <a:prstGeom prst="curvedConnector5">
            <a:avLst>
              <a:gd name="adj1" fmla="val 8413"/>
              <a:gd name="adj2" fmla="val -647389"/>
              <a:gd name="adj3" fmla="val 11801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17" idx="1"/>
          </p:cNvCxnSpPr>
          <p:nvPr/>
        </p:nvCxnSpPr>
        <p:spPr>
          <a:xfrm rot="10800000">
            <a:off x="10332149" y="5451345"/>
            <a:ext cx="975992" cy="771735"/>
          </a:xfrm>
          <a:prstGeom prst="curvedConnector3">
            <a:avLst>
              <a:gd name="adj1" fmla="val 12342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a:off x="10999698" y="5755342"/>
            <a:ext cx="800097" cy="410965"/>
          </a:xfrm>
          <a:prstGeom prst="curvedConnector3">
            <a:avLst>
              <a:gd name="adj1" fmla="val -13866"/>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5637650" y="6014514"/>
            <a:ext cx="3183613" cy="9095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1s aren’t valance, so they aren’t shown in a dot structure.</a:t>
            </a:r>
            <a:endParaRPr lang="en-US" baseline="30000" dirty="0"/>
          </a:p>
        </p:txBody>
      </p:sp>
      <p:sp>
        <p:nvSpPr>
          <p:cNvPr id="9234" name="Pentagon 9233"/>
          <p:cNvSpPr/>
          <p:nvPr/>
        </p:nvSpPr>
        <p:spPr>
          <a:xfrm>
            <a:off x="8453273" y="6046208"/>
            <a:ext cx="293969" cy="6408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85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500"/>
                                        <p:tgtEl>
                                          <p:spTgt spid="92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fade">
                                      <p:cBhvr>
                                        <p:cTn id="32" dur="500"/>
                                        <p:tgtEl>
                                          <p:spTgt spid="92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222"/>
                                        </p:tgtEl>
                                        <p:attrNameLst>
                                          <p:attrName>style.visibility</p:attrName>
                                        </p:attrNameLst>
                                      </p:cBhvr>
                                      <p:to>
                                        <p:strVal val="visible"/>
                                      </p:to>
                                    </p:set>
                                    <p:animEffect transition="in" filter="fade">
                                      <p:cBhvr>
                                        <p:cTn id="50" dur="500"/>
                                        <p:tgtEl>
                                          <p:spTgt spid="92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xEl>
                                              <p:pRg st="0" end="0"/>
                                            </p:txEl>
                                          </p:spTgt>
                                        </p:tgtEl>
                                        <p:attrNameLst>
                                          <p:attrName>style.visibility</p:attrName>
                                        </p:attrNameLst>
                                      </p:cBhvr>
                                      <p:to>
                                        <p:strVal val="visible"/>
                                      </p:to>
                                    </p:set>
                                    <p:animEffect transition="in" filter="fade">
                                      <p:cBhvr>
                                        <p:cTn id="65" dur="500"/>
                                        <p:tgtEl>
                                          <p:spTgt spid="1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228"/>
                                        </p:tgtEl>
                                        <p:attrNameLst>
                                          <p:attrName>style.visibility</p:attrName>
                                        </p:attrNameLst>
                                      </p:cBhvr>
                                      <p:to>
                                        <p:strVal val="visible"/>
                                      </p:to>
                                    </p:set>
                                    <p:animEffect transition="in" filter="fade">
                                      <p:cBhvr>
                                        <p:cTn id="80" dur="500"/>
                                        <p:tgtEl>
                                          <p:spTgt spid="922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5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9230"/>
                                        </p:tgtEl>
                                        <p:attrNameLst>
                                          <p:attrName>style.visibility</p:attrName>
                                        </p:attrNameLst>
                                      </p:cBhvr>
                                      <p:to>
                                        <p:strVal val="visible"/>
                                      </p:to>
                                    </p:set>
                                    <p:animEffect transition="in" filter="fade">
                                      <p:cBhvr>
                                        <p:cTn id="120" dur="500"/>
                                        <p:tgtEl>
                                          <p:spTgt spid="923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500"/>
                                        <p:tgtEl>
                                          <p:spTgt spid="2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500"/>
                                        <p:tgtEl>
                                          <p:spTgt spid="30"/>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5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500"/>
                                        <p:tgtEl>
                                          <p:spTgt spid="4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500"/>
                                        <p:tgtEl>
                                          <p:spTgt spid="5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234"/>
                                        </p:tgtEl>
                                        <p:attrNameLst>
                                          <p:attrName>style.visibility</p:attrName>
                                        </p:attrNameLst>
                                      </p:cBhvr>
                                      <p:to>
                                        <p:strVal val="visible"/>
                                      </p:to>
                                    </p:set>
                                    <p:animEffect transition="in" filter="fade">
                                      <p:cBhvr>
                                        <p:cTn id="148"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8" grpId="0"/>
      <p:bldP spid="22" grpId="0"/>
      <p:bldP spid="24" grpId="0"/>
      <p:bldP spid="25" grpId="0"/>
      <p:bldP spid="19" grpId="0" animBg="1"/>
      <p:bldP spid="27" grpId="0"/>
      <p:bldP spid="28" grpId="0"/>
      <p:bldP spid="29" grpId="0"/>
      <p:bldP spid="52" grpId="0"/>
      <p:bldP spid="92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2" y="0"/>
            <a:ext cx="1857603" cy="820271"/>
          </a:xfrm>
        </p:spPr>
        <p:txBody>
          <a:bodyPr/>
          <a:lstStyle/>
          <a:p>
            <a:r>
              <a:rPr lang="en-US" dirty="0" smtClean="0"/>
              <a:t>HW5.5</a:t>
            </a:r>
            <a:endParaRPr lang="en-US" dirty="0"/>
          </a:p>
        </p:txBody>
      </p:sp>
      <p:sp>
        <p:nvSpPr>
          <p:cNvPr id="3" name="Content Placeholder 2"/>
          <p:cNvSpPr>
            <a:spLocks noGrp="1"/>
          </p:cNvSpPr>
          <p:nvPr>
            <p:ph idx="1"/>
          </p:nvPr>
        </p:nvSpPr>
        <p:spPr>
          <a:xfrm>
            <a:off x="1858056" y="143813"/>
            <a:ext cx="5028974" cy="1234568"/>
          </a:xfrm>
        </p:spPr>
        <p:txBody>
          <a:bodyPr/>
          <a:lstStyle/>
          <a:p>
            <a:pPr marL="0" indent="0">
              <a:buNone/>
            </a:pPr>
            <a:r>
              <a:rPr lang="en-US" dirty="0" smtClean="0"/>
              <a:t>Assigned: Thursday, Oct 12</a:t>
            </a:r>
            <a:br>
              <a:rPr lang="en-US" dirty="0" smtClean="0"/>
            </a:br>
            <a:r>
              <a:rPr lang="en-US" dirty="0" smtClean="0"/>
              <a:t>Due: Friday, Oct 13</a:t>
            </a:r>
            <a:br>
              <a:rPr lang="en-US" dirty="0" smtClean="0"/>
            </a:br>
            <a:r>
              <a:rPr lang="en-US" dirty="0" smtClean="0"/>
              <a:t>DUE ON A SEPARATE SHEET OF PAPER</a:t>
            </a:r>
          </a:p>
        </p:txBody>
      </p:sp>
      <p:sp>
        <p:nvSpPr>
          <p:cNvPr id="4" name="Content Placeholder 2"/>
          <p:cNvSpPr txBox="1">
            <a:spLocks/>
          </p:cNvSpPr>
          <p:nvPr/>
        </p:nvSpPr>
        <p:spPr>
          <a:xfrm>
            <a:off x="87310" y="1161144"/>
            <a:ext cx="12104689" cy="564605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0" indent="-457200">
              <a:buClr>
                <a:srgbClr val="F5A408"/>
              </a:buClr>
              <a:buFont typeface="Wingdings 3" charset="2"/>
              <a:buAutoNum type="arabicPeriod"/>
              <a:defRPr/>
            </a:pPr>
            <a:r>
              <a:rPr lang="en-US" dirty="0" smtClean="0">
                <a:solidFill>
                  <a:prstClr val="white"/>
                </a:solidFill>
              </a:rPr>
              <a:t>Write the electron configuration of Uranium; state the numbers of electrons in each energy level and stat which levels are not filled.</a:t>
            </a:r>
          </a:p>
          <a:p>
            <a:pPr marL="457200" lvl="0" indent="-457200">
              <a:buClr>
                <a:srgbClr val="F5A408"/>
              </a:buClr>
              <a:buFont typeface="Wingdings 3" charset="2"/>
              <a:buAutoNum type="arabicPeriod"/>
              <a:defRPr/>
            </a:pPr>
            <a:r>
              <a:rPr lang="en-US" dirty="0" smtClean="0">
                <a:solidFill>
                  <a:prstClr val="white"/>
                </a:solidFill>
              </a:rPr>
              <a:t>Identify the elements with the following electron configurations.</a:t>
            </a:r>
            <a:br>
              <a:rPr lang="en-US" dirty="0" smtClean="0">
                <a:solidFill>
                  <a:prstClr val="white"/>
                </a:solidFill>
              </a:rPr>
            </a:br>
            <a:r>
              <a:rPr lang="en-US" dirty="0" smtClean="0">
                <a:solidFill>
                  <a:prstClr val="white"/>
                </a:solidFill>
              </a:rPr>
              <a:t>a. 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6</a:t>
            </a:r>
            <a:r>
              <a:rPr lang="en-US" dirty="0" smtClean="0">
                <a:solidFill>
                  <a:prstClr val="white"/>
                </a:solidFill>
              </a:rPr>
              <a:t>3s</a:t>
            </a:r>
            <a:r>
              <a:rPr lang="en-US" baseline="30000" dirty="0" smtClean="0">
                <a:solidFill>
                  <a:prstClr val="white"/>
                </a:solidFill>
              </a:rPr>
              <a:t>2</a:t>
            </a:r>
            <a:r>
              <a:rPr lang="en-US" dirty="0" smtClean="0">
                <a:solidFill>
                  <a:prstClr val="white"/>
                </a:solidFill>
              </a:rPr>
              <a:t>3p</a:t>
            </a:r>
            <a:r>
              <a:rPr lang="en-US" baseline="30000" dirty="0" smtClean="0">
                <a:solidFill>
                  <a:prstClr val="white"/>
                </a:solidFill>
              </a:rPr>
              <a:t>4</a:t>
            </a:r>
            <a:r>
              <a:rPr lang="en-US" dirty="0" smtClean="0">
                <a:solidFill>
                  <a:prstClr val="white"/>
                </a:solidFill>
              </a:rPr>
              <a:t>		b. 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6</a:t>
            </a:r>
            <a:r>
              <a:rPr lang="en-US" dirty="0" smtClean="0">
                <a:solidFill>
                  <a:prstClr val="white"/>
                </a:solidFill>
              </a:rPr>
              <a:t>3s</a:t>
            </a:r>
            <a:r>
              <a:rPr lang="en-US" baseline="30000" dirty="0" smtClean="0">
                <a:solidFill>
                  <a:prstClr val="white"/>
                </a:solidFill>
              </a:rPr>
              <a:t>2</a:t>
            </a:r>
            <a:r>
              <a:rPr lang="en-US" dirty="0" smtClean="0">
                <a:solidFill>
                  <a:prstClr val="white"/>
                </a:solidFill>
              </a:rPr>
              <a:t>p</a:t>
            </a:r>
            <a:r>
              <a:rPr lang="en-US" baseline="30000" dirty="0" smtClean="0">
                <a:solidFill>
                  <a:prstClr val="white"/>
                </a:solidFill>
              </a:rPr>
              <a:t>6</a:t>
            </a:r>
            <a:r>
              <a:rPr lang="en-US" dirty="0" smtClean="0">
                <a:solidFill>
                  <a:prstClr val="white"/>
                </a:solidFill>
              </a:rPr>
              <a:t>4s</a:t>
            </a:r>
            <a:r>
              <a:rPr lang="en-US" baseline="30000" dirty="0" smtClean="0">
                <a:solidFill>
                  <a:prstClr val="white"/>
                </a:solidFill>
              </a:rPr>
              <a:t>1</a:t>
            </a:r>
            <a:r>
              <a:rPr lang="en-US" dirty="0" smtClean="0">
                <a:solidFill>
                  <a:prstClr val="white"/>
                </a:solidFill>
              </a:rPr>
              <a:t>3d</a:t>
            </a:r>
            <a:r>
              <a:rPr lang="en-US" baseline="30000" dirty="0" smtClean="0">
                <a:solidFill>
                  <a:prstClr val="white"/>
                </a:solidFill>
              </a:rPr>
              <a:t>5</a:t>
            </a:r>
            <a:r>
              <a:rPr lang="en-US" dirty="0" smtClean="0">
                <a:solidFill>
                  <a:prstClr val="white"/>
                </a:solidFill>
              </a:rPr>
              <a:t>		c. 1s</a:t>
            </a:r>
            <a:r>
              <a:rPr lang="en-US" baseline="30000" dirty="0" smtClean="0">
                <a:solidFill>
                  <a:prstClr val="white"/>
                </a:solidFill>
              </a:rPr>
              <a:t>2</a:t>
            </a:r>
            <a:r>
              <a:rPr lang="en-US" dirty="0" smtClean="0">
                <a:solidFill>
                  <a:prstClr val="white"/>
                </a:solidFill>
              </a:rPr>
              <a:t>2s</a:t>
            </a:r>
            <a:r>
              <a:rPr lang="en-US" baseline="30000" dirty="0" smtClean="0">
                <a:solidFill>
                  <a:prstClr val="white"/>
                </a:solidFill>
              </a:rPr>
              <a:t>2</a:t>
            </a:r>
            <a:r>
              <a:rPr lang="en-US" dirty="0" smtClean="0">
                <a:solidFill>
                  <a:prstClr val="white"/>
                </a:solidFill>
              </a:rPr>
              <a:t>2p</a:t>
            </a:r>
            <a:r>
              <a:rPr lang="en-US" baseline="30000" dirty="0" smtClean="0">
                <a:solidFill>
                  <a:prstClr val="white"/>
                </a:solidFill>
              </a:rPr>
              <a:t>6</a:t>
            </a:r>
            <a:r>
              <a:rPr lang="en-US" dirty="0" smtClean="0">
                <a:solidFill>
                  <a:prstClr val="white"/>
                </a:solidFill>
              </a:rPr>
              <a:t>3s</a:t>
            </a:r>
            <a:r>
              <a:rPr lang="en-US" baseline="30000" dirty="0" smtClean="0">
                <a:solidFill>
                  <a:prstClr val="white"/>
                </a:solidFill>
              </a:rPr>
              <a:t>2</a:t>
            </a:r>
            <a:r>
              <a:rPr lang="en-US" dirty="0" smtClean="0">
                <a:solidFill>
                  <a:prstClr val="white"/>
                </a:solidFill>
              </a:rPr>
              <a:t>3p</a:t>
            </a:r>
            <a:r>
              <a:rPr lang="en-US" baseline="30000" dirty="0" smtClean="0">
                <a:solidFill>
                  <a:prstClr val="white"/>
                </a:solidFill>
              </a:rPr>
              <a:t>6</a:t>
            </a:r>
            <a:r>
              <a:rPr lang="en-US" dirty="0" smtClean="0">
                <a:solidFill>
                  <a:prstClr val="white"/>
                </a:solidFill>
              </a:rPr>
              <a:t>4s</a:t>
            </a:r>
            <a:r>
              <a:rPr lang="en-US" baseline="30000" dirty="0" smtClean="0">
                <a:solidFill>
                  <a:prstClr val="white"/>
                </a:solidFill>
              </a:rPr>
              <a:t>2</a:t>
            </a:r>
            <a:r>
              <a:rPr lang="en-US" dirty="0" smtClean="0">
                <a:solidFill>
                  <a:prstClr val="white"/>
                </a:solidFill>
              </a:rPr>
              <a:t>3d</a:t>
            </a:r>
            <a:r>
              <a:rPr lang="en-US" baseline="30000" dirty="0" smtClean="0">
                <a:solidFill>
                  <a:prstClr val="white"/>
                </a:solidFill>
              </a:rPr>
              <a:t>10</a:t>
            </a:r>
            <a:r>
              <a:rPr lang="en-US" dirty="0" smtClean="0">
                <a:solidFill>
                  <a:prstClr val="white"/>
                </a:solidFill>
              </a:rPr>
              <a:t>4p</a:t>
            </a:r>
            <a:r>
              <a:rPr lang="en-US" baseline="30000" dirty="0" smtClean="0">
                <a:solidFill>
                  <a:prstClr val="white"/>
                </a:solidFill>
              </a:rPr>
              <a:t>3</a:t>
            </a:r>
          </a:p>
          <a:p>
            <a:pPr marL="457200" lvl="0" indent="-457200">
              <a:buClr>
                <a:srgbClr val="F5A408"/>
              </a:buClr>
              <a:buFont typeface="Wingdings 3" charset="2"/>
              <a:buAutoNum type="arabicPeriod"/>
              <a:defRPr/>
            </a:pPr>
            <a:r>
              <a:rPr lang="en-US" dirty="0" smtClean="0">
                <a:solidFill>
                  <a:prstClr val="white"/>
                </a:solidFill>
              </a:rPr>
              <a:t>Draw the </a:t>
            </a:r>
            <a:r>
              <a:rPr lang="en-US" dirty="0" err="1" smtClean="0">
                <a:solidFill>
                  <a:prstClr val="white"/>
                </a:solidFill>
              </a:rPr>
              <a:t>lewis</a:t>
            </a:r>
            <a:r>
              <a:rPr lang="en-US" dirty="0" smtClean="0">
                <a:solidFill>
                  <a:prstClr val="white"/>
                </a:solidFill>
              </a:rPr>
              <a:t> dot structure for each 2a-c.</a:t>
            </a:r>
          </a:p>
          <a:p>
            <a:pPr marL="457200" lvl="0" indent="-457200">
              <a:buClr>
                <a:srgbClr val="F5A408"/>
              </a:buClr>
              <a:buFont typeface="Wingdings 3" charset="2"/>
              <a:buAutoNum type="arabicPeriod"/>
              <a:defRPr/>
            </a:pPr>
            <a:r>
              <a:rPr lang="en-US" dirty="0" smtClean="0">
                <a:solidFill>
                  <a:prstClr val="white"/>
                </a:solidFill>
              </a:rPr>
              <a:t>Why does the 4s orbital fill in before the 3</a:t>
            </a:r>
            <a:r>
              <a:rPr lang="en-US" baseline="30000" dirty="0" smtClean="0">
                <a:solidFill>
                  <a:prstClr val="white"/>
                </a:solidFill>
              </a:rPr>
              <a:t>rd</a:t>
            </a:r>
            <a:r>
              <a:rPr lang="en-US" dirty="0" smtClean="0">
                <a:solidFill>
                  <a:prstClr val="white"/>
                </a:solidFill>
              </a:rPr>
              <a:t> energy level is full?</a:t>
            </a:r>
          </a:p>
          <a:p>
            <a:pPr marL="457200" lvl="0" indent="-457200">
              <a:buClr>
                <a:srgbClr val="F5A408"/>
              </a:buClr>
              <a:buFont typeface="Wingdings 3" charset="2"/>
              <a:buAutoNum type="arabicPeriod"/>
              <a:defRPr/>
            </a:pPr>
            <a:r>
              <a:rPr lang="en-US" dirty="0" smtClean="0">
                <a:solidFill>
                  <a:prstClr val="white"/>
                </a:solidFill>
              </a:rPr>
              <a:t>Indicate whether each of the following electron transitions emits energy or requires the absorption of energy.</a:t>
            </a:r>
            <a:br>
              <a:rPr lang="en-US" dirty="0" smtClean="0">
                <a:solidFill>
                  <a:prstClr val="white"/>
                </a:solidFill>
              </a:rPr>
            </a:br>
            <a:r>
              <a:rPr lang="en-US" dirty="0" smtClean="0">
                <a:solidFill>
                  <a:prstClr val="white"/>
                </a:solidFill>
              </a:rPr>
              <a:t>a. 3p to 3s		b. 3p to 4s		c. 2s to 2p		d. 1s to 2s</a:t>
            </a:r>
          </a:p>
          <a:p>
            <a:pPr marL="457200" lvl="0" indent="-457200">
              <a:buClr>
                <a:srgbClr val="F5A408"/>
              </a:buClr>
              <a:buFont typeface="Wingdings 3" charset="2"/>
              <a:buAutoNum type="arabicPeriod"/>
              <a:defRPr/>
            </a:pPr>
            <a:r>
              <a:rPr lang="en-US" dirty="0" smtClean="0">
                <a:solidFill>
                  <a:prstClr val="white"/>
                </a:solidFill>
              </a:rPr>
              <a:t>How many paired electrons are there in an atom of each element?</a:t>
            </a:r>
            <a:br>
              <a:rPr lang="en-US" dirty="0" smtClean="0">
                <a:solidFill>
                  <a:prstClr val="white"/>
                </a:solidFill>
              </a:rPr>
            </a:br>
            <a:r>
              <a:rPr lang="en-US" dirty="0" smtClean="0">
                <a:solidFill>
                  <a:prstClr val="white"/>
                </a:solidFill>
              </a:rPr>
              <a:t>a. helium		b. sodium		c. boron		d. oxygen</a:t>
            </a:r>
          </a:p>
          <a:p>
            <a:pPr marL="457200" lvl="0" indent="-457200">
              <a:buClr>
                <a:srgbClr val="F5A408"/>
              </a:buClr>
              <a:buFont typeface="Wingdings 3" charset="2"/>
              <a:buAutoNum type="arabicPeriod"/>
              <a:defRPr/>
            </a:pPr>
            <a:r>
              <a:rPr lang="en-US" dirty="0" smtClean="0">
                <a:solidFill>
                  <a:prstClr val="white"/>
                </a:solidFill>
              </a:rPr>
              <a:t>An atom of an element has two electrons in the first energy level and five electrons in the second energy level. Write the electron configuration for this atom and name the element. How many unpaired electrons does an atom of this element have?</a:t>
            </a:r>
          </a:p>
          <a:p>
            <a:pPr marL="457200" lvl="0" indent="-457200">
              <a:buClr>
                <a:srgbClr val="F5A408"/>
              </a:buClr>
              <a:buFont typeface="Wingdings 3" charset="2"/>
              <a:buAutoNum type="arabicPeriod"/>
              <a:defRPr/>
            </a:pPr>
            <a:r>
              <a:rPr lang="en-US" dirty="0" smtClean="0">
                <a:solidFill>
                  <a:prstClr val="white"/>
                </a:solidFill>
              </a:rPr>
              <a:t>Arrange the following sublevels in order of decreasing energy: 2p, 4s, 3s, 3d, and 3p.</a:t>
            </a:r>
          </a:p>
          <a:p>
            <a:pPr marL="457200" lvl="0" indent="-457200">
              <a:buClr>
                <a:srgbClr val="F5A408"/>
              </a:buClr>
              <a:buFont typeface="Wingdings 3" charset="2"/>
              <a:buAutoNum type="arabicPeriod"/>
              <a:defRPr/>
            </a:pPr>
            <a:r>
              <a:rPr lang="en-US" dirty="0" smtClean="0">
                <a:solidFill>
                  <a:prstClr val="white"/>
                </a:solidFill>
              </a:rPr>
              <a:t>Write the orbital diagram for Bismuth, (Bi)</a:t>
            </a:r>
          </a:p>
          <a:p>
            <a:pPr marL="457200" lvl="0" indent="-457200">
              <a:buClr>
                <a:srgbClr val="F5A408"/>
              </a:buClr>
              <a:buFont typeface="Wingdings 3" charset="2"/>
              <a:buAutoNum type="arabicPeriod"/>
              <a:defRPr/>
            </a:pPr>
            <a:r>
              <a:rPr lang="en-US" dirty="0" smtClean="0">
                <a:solidFill>
                  <a:prstClr val="white"/>
                </a:solidFill>
              </a:rPr>
              <a:t>What is the maximum number of electrons one orbital can hold?</a:t>
            </a:r>
          </a:p>
          <a:p>
            <a:pPr marL="457200" lvl="0" indent="-457200">
              <a:buClr>
                <a:srgbClr val="F5A408"/>
              </a:buClr>
              <a:buFont typeface="Wingdings 3" charset="2"/>
              <a:buAutoNum type="arabicPeriod"/>
              <a:defRPr/>
            </a:pPr>
            <a:r>
              <a:rPr lang="en-US" dirty="0" smtClean="0">
                <a:solidFill>
                  <a:prstClr val="white"/>
                </a:solidFill>
              </a:rPr>
              <a:t>How many sublevels can be found at the 4</a:t>
            </a:r>
            <a:r>
              <a:rPr lang="en-US" baseline="30000" dirty="0" smtClean="0">
                <a:solidFill>
                  <a:prstClr val="white"/>
                </a:solidFill>
              </a:rPr>
              <a:t>th</a:t>
            </a:r>
            <a:r>
              <a:rPr lang="en-US" dirty="0" smtClean="0">
                <a:solidFill>
                  <a:prstClr val="white"/>
                </a:solidFill>
              </a:rPr>
              <a:t> principal energy level?</a:t>
            </a:r>
          </a:p>
        </p:txBody>
      </p:sp>
      <p:sp>
        <p:nvSpPr>
          <p:cNvPr id="5" name="Content Placeholder 2"/>
          <p:cNvSpPr txBox="1">
            <a:spLocks/>
          </p:cNvSpPr>
          <p:nvPr/>
        </p:nvSpPr>
        <p:spPr>
          <a:xfrm>
            <a:off x="87310" y="675023"/>
            <a:ext cx="2225368" cy="4773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TEST REVIEW </a:t>
            </a:r>
          </a:p>
        </p:txBody>
      </p:sp>
    </p:spTree>
    <p:extLst>
      <p:ext uri="{BB962C8B-B14F-4D97-AF65-F5344CB8AC3E}">
        <p14:creationId xmlns:p14="http://schemas.microsoft.com/office/powerpoint/2010/main" val="1954114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Mechanical Model</a:t>
            </a:r>
            <a:endParaRPr lang="en-US" dirty="0"/>
          </a:p>
        </p:txBody>
      </p:sp>
      <p:sp>
        <p:nvSpPr>
          <p:cNvPr id="3" name="Content Placeholder 2"/>
          <p:cNvSpPr>
            <a:spLocks noGrp="1"/>
          </p:cNvSpPr>
          <p:nvPr>
            <p:ph idx="1"/>
          </p:nvPr>
        </p:nvSpPr>
        <p:spPr>
          <a:xfrm>
            <a:off x="646112" y="1606581"/>
            <a:ext cx="6331464" cy="714588"/>
          </a:xfrm>
        </p:spPr>
        <p:txBody>
          <a:bodyPr>
            <a:normAutofit/>
          </a:bodyPr>
          <a:lstStyle/>
          <a:p>
            <a:r>
              <a:rPr lang="en-US" dirty="0" smtClean="0"/>
              <a:t>But the Bohr model isn’t the end of the story!</a:t>
            </a:r>
            <a:endParaRPr lang="en-US" dirty="0"/>
          </a:p>
        </p:txBody>
      </p:sp>
      <p:pic>
        <p:nvPicPr>
          <p:cNvPr id="4" name="Picture 3"/>
          <p:cNvPicPr>
            <a:picLocks noChangeAspect="1"/>
          </p:cNvPicPr>
          <p:nvPr/>
        </p:nvPicPr>
        <p:blipFill>
          <a:blip r:embed="rId2"/>
          <a:stretch>
            <a:fillRect/>
          </a:stretch>
        </p:blipFill>
        <p:spPr>
          <a:xfrm>
            <a:off x="7410743" y="1152983"/>
            <a:ext cx="4572000" cy="3429000"/>
          </a:xfrm>
          <a:prstGeom prst="rect">
            <a:avLst/>
          </a:prstGeom>
        </p:spPr>
      </p:pic>
      <p:sp>
        <p:nvSpPr>
          <p:cNvPr id="5" name="Content Placeholder 2"/>
          <p:cNvSpPr txBox="1">
            <a:spLocks/>
          </p:cNvSpPr>
          <p:nvPr/>
        </p:nvSpPr>
        <p:spPr>
          <a:xfrm>
            <a:off x="729346" y="2459446"/>
            <a:ext cx="6331464" cy="14252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err="1" smtClean="0"/>
              <a:t>Shrodinger</a:t>
            </a:r>
            <a:r>
              <a:rPr lang="en-US" dirty="0" smtClean="0"/>
              <a:t>, de Broglie et al contributed to Bohr’s model to produce our modern model, The Quantum Mechanical Model (QMM)</a:t>
            </a:r>
            <a:endParaRPr lang="en-US" dirty="0"/>
          </a:p>
        </p:txBody>
      </p:sp>
      <p:sp>
        <p:nvSpPr>
          <p:cNvPr id="6" name="Content Placeholder 2"/>
          <p:cNvSpPr txBox="1">
            <a:spLocks/>
          </p:cNvSpPr>
          <p:nvPr/>
        </p:nvSpPr>
        <p:spPr>
          <a:xfrm>
            <a:off x="770963" y="4022940"/>
            <a:ext cx="6331464" cy="14252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In the QMM, electrons occupy distinct  energy levels, as Bohr predicted, but those orbitals have 3 dimensional shapes. </a:t>
            </a:r>
            <a:endParaRPr lang="en-US" dirty="0"/>
          </a:p>
        </p:txBody>
      </p:sp>
      <p:sp>
        <p:nvSpPr>
          <p:cNvPr id="7" name="Content Placeholder 2"/>
          <p:cNvSpPr txBox="1">
            <a:spLocks/>
          </p:cNvSpPr>
          <p:nvPr/>
        </p:nvSpPr>
        <p:spPr>
          <a:xfrm>
            <a:off x="791771" y="5341746"/>
            <a:ext cx="6331464" cy="14252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Because electrons move too fast to see, their 3-D shapes are often referred to as ‘the electron cloud’.</a:t>
            </a:r>
            <a:endParaRPr lang="en-US" dirty="0"/>
          </a:p>
        </p:txBody>
      </p:sp>
      <p:pic>
        <p:nvPicPr>
          <p:cNvPr id="8" name="Picture 7"/>
          <p:cNvPicPr>
            <a:picLocks noChangeAspect="1"/>
          </p:cNvPicPr>
          <p:nvPr/>
        </p:nvPicPr>
        <p:blipFill>
          <a:blip r:embed="rId3"/>
          <a:stretch>
            <a:fillRect/>
          </a:stretch>
        </p:blipFill>
        <p:spPr>
          <a:xfrm>
            <a:off x="7944143" y="4697305"/>
            <a:ext cx="4038600" cy="1885950"/>
          </a:xfrm>
          <a:prstGeom prst="rect">
            <a:avLst/>
          </a:prstGeom>
        </p:spPr>
      </p:pic>
    </p:spTree>
    <p:extLst>
      <p:ext uri="{BB962C8B-B14F-4D97-AF65-F5344CB8AC3E}">
        <p14:creationId xmlns:p14="http://schemas.microsoft.com/office/powerpoint/2010/main" val="5412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Numbers </a:t>
            </a:r>
            <a:endParaRPr lang="en-US" dirty="0"/>
          </a:p>
        </p:txBody>
      </p:sp>
      <p:sp>
        <p:nvSpPr>
          <p:cNvPr id="3" name="Content Placeholder 2"/>
          <p:cNvSpPr>
            <a:spLocks noGrp="1"/>
          </p:cNvSpPr>
          <p:nvPr>
            <p:ph idx="1"/>
          </p:nvPr>
        </p:nvSpPr>
        <p:spPr>
          <a:xfrm>
            <a:off x="1103312" y="1336432"/>
            <a:ext cx="8946541" cy="4911968"/>
          </a:xfrm>
        </p:spPr>
        <p:txBody>
          <a:bodyPr/>
          <a:lstStyle/>
          <a:p>
            <a:r>
              <a:rPr lang="en-US" dirty="0" smtClean="0"/>
              <a:t>The location of electrons are defined by 4 quantum numbers:</a:t>
            </a:r>
          </a:p>
          <a:p>
            <a:pPr marL="800100" lvl="1" indent="-342900">
              <a:buAutoNum type="arabicPeriod"/>
            </a:pPr>
            <a:r>
              <a:rPr lang="en-US" dirty="0"/>
              <a:t>Principal (n)</a:t>
            </a:r>
          </a:p>
          <a:p>
            <a:pPr marL="800100" lvl="1" indent="-342900">
              <a:buAutoNum type="arabicPeriod"/>
            </a:pPr>
            <a:r>
              <a:rPr lang="en-US" dirty="0"/>
              <a:t>Angular Momentum (</a:t>
            </a:r>
            <a:r>
              <a:rPr lang="en-US" dirty="0">
                <a:latin typeface="Gigi" panose="04040504061007020D02" pitchFamily="82" charset="0"/>
              </a:rPr>
              <a:t>l</a:t>
            </a:r>
            <a:r>
              <a:rPr lang="en-US" dirty="0"/>
              <a:t>)</a:t>
            </a:r>
          </a:p>
          <a:p>
            <a:pPr marL="800100" lvl="1" indent="-342900">
              <a:buAutoNum type="arabicPeriod"/>
            </a:pPr>
            <a:r>
              <a:rPr lang="en-US" dirty="0"/>
              <a:t>Magnetic (m</a:t>
            </a:r>
            <a:r>
              <a:rPr lang="en-US" dirty="0">
                <a:latin typeface="Gigi" panose="04040504061007020D02" pitchFamily="82" charset="0"/>
              </a:rPr>
              <a:t> </a:t>
            </a:r>
            <a:r>
              <a:rPr lang="en-US" baseline="-25000" dirty="0">
                <a:latin typeface="Gigi" panose="04040504061007020D02" pitchFamily="82" charset="0"/>
              </a:rPr>
              <a:t>l</a:t>
            </a:r>
            <a:r>
              <a:rPr lang="en-US" dirty="0"/>
              <a:t>)</a:t>
            </a:r>
          </a:p>
          <a:p>
            <a:pPr marL="800100" lvl="1" indent="-342900">
              <a:buAutoNum type="arabicPeriod"/>
            </a:pPr>
            <a:r>
              <a:rPr lang="en-US" dirty="0"/>
              <a:t>Spin (</a:t>
            </a:r>
            <a:r>
              <a:rPr lang="en-US" dirty="0" err="1"/>
              <a:t>m</a:t>
            </a:r>
            <a:r>
              <a:rPr lang="en-US" baseline="-25000" dirty="0" err="1"/>
              <a:t>s</a:t>
            </a:r>
            <a:r>
              <a:rPr lang="en-US" dirty="0"/>
              <a:t>)	</a:t>
            </a:r>
            <a:endParaRPr lang="en-US" dirty="0" smtClean="0"/>
          </a:p>
          <a:p>
            <a:pPr marL="800100" lvl="1" indent="-342900">
              <a:buAutoNum type="arabicPeriod"/>
            </a:pPr>
            <a:endParaRPr lang="en-US" dirty="0" smtClean="0"/>
          </a:p>
          <a:p>
            <a:r>
              <a:rPr lang="en-US" dirty="0" smtClean="0"/>
              <a:t>No 2 electrons can have the same set of 4 quantum numbers.</a:t>
            </a:r>
          </a:p>
          <a:p>
            <a:pPr marL="457200" lvl="1" indent="0">
              <a:buNone/>
            </a:pPr>
            <a:r>
              <a:rPr lang="en-US" dirty="0"/>
              <a:t>	</a:t>
            </a:r>
            <a:endParaRPr lang="en-US" dirty="0" smtClean="0"/>
          </a:p>
        </p:txBody>
      </p:sp>
    </p:spTree>
    <p:extLst>
      <p:ext uri="{BB962C8B-B14F-4D97-AF65-F5344CB8AC3E}">
        <p14:creationId xmlns:p14="http://schemas.microsoft.com/office/powerpoint/2010/main" val="347844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Principal Energy Number (n)</a:t>
            </a:r>
            <a:endParaRPr lang="en-US" dirty="0"/>
          </a:p>
        </p:txBody>
      </p:sp>
      <p:sp>
        <p:nvSpPr>
          <p:cNvPr id="3" name="Content Placeholder 2"/>
          <p:cNvSpPr>
            <a:spLocks noGrp="1"/>
          </p:cNvSpPr>
          <p:nvPr>
            <p:ph idx="1"/>
          </p:nvPr>
        </p:nvSpPr>
        <p:spPr>
          <a:xfrm>
            <a:off x="393700" y="2052918"/>
            <a:ext cx="6477000" cy="4195481"/>
          </a:xfrm>
        </p:spPr>
        <p:txBody>
          <a:bodyPr/>
          <a:lstStyle/>
          <a:p>
            <a:r>
              <a:rPr lang="en-US" dirty="0" smtClean="0"/>
              <a:t>This is the energy level.</a:t>
            </a:r>
          </a:p>
          <a:p>
            <a:r>
              <a:rPr lang="en-US" dirty="0" smtClean="0"/>
              <a:t>This represents the distance from the nucleus.</a:t>
            </a:r>
          </a:p>
          <a:p>
            <a:pPr lvl="1"/>
            <a:r>
              <a:rPr lang="en-US" dirty="0"/>
              <a:t>Larger n = farther from the nucleus = more energy</a:t>
            </a:r>
            <a:r>
              <a:rPr lang="en-US" dirty="0" smtClean="0"/>
              <a:t>.</a:t>
            </a:r>
          </a:p>
          <a:p>
            <a:r>
              <a:rPr lang="en-US" dirty="0" smtClean="0"/>
              <a:t>2n</a:t>
            </a:r>
            <a:r>
              <a:rPr lang="en-US" baseline="30000" dirty="0" smtClean="0"/>
              <a:t>2 </a:t>
            </a:r>
            <a:r>
              <a:rPr lang="en-US" dirty="0" smtClean="0"/>
              <a:t>= maximum number of electrons that can be found on the energy level.</a:t>
            </a:r>
          </a:p>
          <a:p>
            <a:r>
              <a:rPr lang="en-US" dirty="0" smtClean="0"/>
              <a:t>n</a:t>
            </a:r>
            <a:r>
              <a:rPr lang="en-US" baseline="30000" dirty="0" smtClean="0"/>
              <a:t>2 </a:t>
            </a:r>
            <a:r>
              <a:rPr lang="en-US" dirty="0" smtClean="0"/>
              <a:t>= maximum number of orbitals that can be found in this energy level.</a:t>
            </a:r>
          </a:p>
        </p:txBody>
      </p:sp>
      <p:pic>
        <p:nvPicPr>
          <p:cNvPr id="4" name="Picture 3"/>
          <p:cNvPicPr>
            <a:picLocks noChangeAspect="1"/>
          </p:cNvPicPr>
          <p:nvPr/>
        </p:nvPicPr>
        <p:blipFill>
          <a:blip r:embed="rId2"/>
          <a:stretch>
            <a:fillRect/>
          </a:stretch>
        </p:blipFill>
        <p:spPr>
          <a:xfrm>
            <a:off x="6937652" y="2687169"/>
            <a:ext cx="4767169" cy="3241675"/>
          </a:xfrm>
          <a:prstGeom prst="rect">
            <a:avLst/>
          </a:prstGeom>
        </p:spPr>
      </p:pic>
      <p:sp>
        <p:nvSpPr>
          <p:cNvPr id="5" name="Content Placeholder 2"/>
          <p:cNvSpPr txBox="1">
            <a:spLocks/>
          </p:cNvSpPr>
          <p:nvPr/>
        </p:nvSpPr>
        <p:spPr>
          <a:xfrm>
            <a:off x="6937652" y="1972609"/>
            <a:ext cx="5025748" cy="9547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(There are more than 3 energy levels.)</a:t>
            </a:r>
          </a:p>
        </p:txBody>
      </p:sp>
    </p:spTree>
    <p:extLst>
      <p:ext uri="{BB962C8B-B14F-4D97-AF65-F5344CB8AC3E}">
        <p14:creationId xmlns:p14="http://schemas.microsoft.com/office/powerpoint/2010/main" val="6232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48" y="100145"/>
            <a:ext cx="9404723" cy="1400530"/>
          </a:xfrm>
        </p:spPr>
        <p:txBody>
          <a:bodyPr/>
          <a:lstStyle/>
          <a:p>
            <a:r>
              <a:rPr lang="en-US" dirty="0" smtClean="0"/>
              <a:t>2. Angular Momentum (</a:t>
            </a:r>
            <a:r>
              <a:rPr lang="en-US" dirty="0" smtClean="0">
                <a:latin typeface="Gigi" panose="04040504061007020D02" pitchFamily="82" charset="0"/>
              </a:rPr>
              <a:t>l</a:t>
            </a:r>
            <a:r>
              <a:rPr lang="en-US" dirty="0" smtClean="0"/>
              <a:t>)</a:t>
            </a:r>
            <a:br>
              <a:rPr lang="en-US" dirty="0" smtClean="0"/>
            </a:br>
            <a:r>
              <a:rPr lang="en-US" dirty="0" smtClean="0"/>
              <a:t>     (Sublevel)</a:t>
            </a:r>
            <a:endParaRPr lang="en-US" dirty="0"/>
          </a:p>
        </p:txBody>
      </p:sp>
      <p:sp>
        <p:nvSpPr>
          <p:cNvPr id="3" name="Content Placeholder 2"/>
          <p:cNvSpPr>
            <a:spLocks noGrp="1"/>
          </p:cNvSpPr>
          <p:nvPr>
            <p:ph idx="1"/>
          </p:nvPr>
        </p:nvSpPr>
        <p:spPr>
          <a:xfrm>
            <a:off x="3706483" y="1181232"/>
            <a:ext cx="8813800" cy="1615720"/>
          </a:xfrm>
        </p:spPr>
        <p:txBody>
          <a:bodyPr/>
          <a:lstStyle/>
          <a:p>
            <a:r>
              <a:rPr lang="en-US" dirty="0" smtClean="0"/>
              <a:t>The Angular Momentum describes the shape of the orbital.</a:t>
            </a:r>
          </a:p>
          <a:p>
            <a:r>
              <a:rPr lang="en-US" dirty="0" smtClean="0"/>
              <a:t>Each principal energy level can contain n numbers of sublevels.</a:t>
            </a:r>
          </a:p>
        </p:txBody>
      </p:sp>
      <p:pic>
        <p:nvPicPr>
          <p:cNvPr id="4" name="Picture 3"/>
          <p:cNvPicPr>
            <a:picLocks noChangeAspect="1"/>
          </p:cNvPicPr>
          <p:nvPr/>
        </p:nvPicPr>
        <p:blipFill>
          <a:blip r:embed="rId2"/>
          <a:stretch>
            <a:fillRect/>
          </a:stretch>
        </p:blipFill>
        <p:spPr>
          <a:xfrm>
            <a:off x="211928" y="2363109"/>
            <a:ext cx="1905000" cy="1905000"/>
          </a:xfrm>
          <a:prstGeom prst="rect">
            <a:avLst/>
          </a:prstGeom>
        </p:spPr>
      </p:pic>
      <p:sp>
        <p:nvSpPr>
          <p:cNvPr id="5" name="Content Placeholder 2"/>
          <p:cNvSpPr txBox="1">
            <a:spLocks/>
          </p:cNvSpPr>
          <p:nvPr/>
        </p:nvSpPr>
        <p:spPr>
          <a:xfrm>
            <a:off x="136548" y="4366321"/>
            <a:ext cx="3035300" cy="57245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5"/>
                </a:solidFill>
              </a:rPr>
              <a:t>The s sublevel is spherical in shape.</a:t>
            </a:r>
            <a:endParaRPr lang="en-US" dirty="0">
              <a:solidFill>
                <a:schemeClr val="accent5"/>
              </a:solidFill>
            </a:endParaRPr>
          </a:p>
        </p:txBody>
      </p:sp>
      <p:pic>
        <p:nvPicPr>
          <p:cNvPr id="7" name="Picture 6"/>
          <p:cNvPicPr>
            <a:picLocks noChangeAspect="1"/>
          </p:cNvPicPr>
          <p:nvPr/>
        </p:nvPicPr>
        <p:blipFill>
          <a:blip r:embed="rId3"/>
          <a:stretch>
            <a:fillRect/>
          </a:stretch>
        </p:blipFill>
        <p:spPr>
          <a:xfrm>
            <a:off x="2621445" y="2796952"/>
            <a:ext cx="3716991" cy="2044345"/>
          </a:xfrm>
          <a:prstGeom prst="rect">
            <a:avLst/>
          </a:prstGeom>
        </p:spPr>
      </p:pic>
      <p:sp>
        <p:nvSpPr>
          <p:cNvPr id="8" name="Content Placeholder 2"/>
          <p:cNvSpPr txBox="1">
            <a:spLocks/>
          </p:cNvSpPr>
          <p:nvPr/>
        </p:nvSpPr>
        <p:spPr>
          <a:xfrm>
            <a:off x="1672712" y="2314813"/>
            <a:ext cx="5585802" cy="5796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a:r>
              <a:rPr lang="en-US" dirty="0" smtClean="0"/>
              <a:t>n=2 contains 2 sublevels, the s and p.</a:t>
            </a:r>
            <a:endParaRPr lang="en-US" dirty="0"/>
          </a:p>
        </p:txBody>
      </p:sp>
      <p:sp>
        <p:nvSpPr>
          <p:cNvPr id="9" name="Content Placeholder 2"/>
          <p:cNvSpPr txBox="1">
            <a:spLocks/>
          </p:cNvSpPr>
          <p:nvPr/>
        </p:nvSpPr>
        <p:spPr>
          <a:xfrm>
            <a:off x="2669718" y="5061065"/>
            <a:ext cx="1947862" cy="16475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4">
                    <a:lumMod val="60000"/>
                    <a:lumOff val="40000"/>
                  </a:schemeClr>
                </a:solidFill>
              </a:rPr>
              <a:t>The 2s is larger than the 1s, and the 3s is larger than the 2s, etc.</a:t>
            </a:r>
            <a:endParaRPr lang="en-US" dirty="0">
              <a:solidFill>
                <a:schemeClr val="accent4">
                  <a:lumMod val="60000"/>
                  <a:lumOff val="40000"/>
                </a:schemeClr>
              </a:solidFill>
            </a:endParaRPr>
          </a:p>
        </p:txBody>
      </p:sp>
      <p:sp>
        <p:nvSpPr>
          <p:cNvPr id="10" name="Content Placeholder 2"/>
          <p:cNvSpPr txBox="1">
            <a:spLocks/>
          </p:cNvSpPr>
          <p:nvPr/>
        </p:nvSpPr>
        <p:spPr>
          <a:xfrm>
            <a:off x="4681132" y="5029074"/>
            <a:ext cx="1947862" cy="16258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4">
                    <a:lumMod val="60000"/>
                    <a:lumOff val="40000"/>
                  </a:schemeClr>
                </a:solidFill>
              </a:rPr>
              <a:t>A p orbital is shaped like a bowtie.</a:t>
            </a:r>
            <a:endParaRPr lang="en-US" dirty="0">
              <a:solidFill>
                <a:schemeClr val="accent4">
                  <a:lumMod val="60000"/>
                  <a:lumOff val="40000"/>
                </a:schemeClr>
              </a:solidFill>
            </a:endParaRPr>
          </a:p>
        </p:txBody>
      </p:sp>
      <p:pic>
        <p:nvPicPr>
          <p:cNvPr id="11" name="Picture 10"/>
          <p:cNvPicPr>
            <a:picLocks noChangeAspect="1"/>
          </p:cNvPicPr>
          <p:nvPr/>
        </p:nvPicPr>
        <p:blipFill>
          <a:blip r:embed="rId4"/>
          <a:stretch>
            <a:fillRect/>
          </a:stretch>
        </p:blipFill>
        <p:spPr>
          <a:xfrm>
            <a:off x="153174" y="5061066"/>
            <a:ext cx="2404057" cy="1593850"/>
          </a:xfrm>
          <a:prstGeom prst="rect">
            <a:avLst/>
          </a:prstGeom>
        </p:spPr>
      </p:pic>
      <p:sp>
        <p:nvSpPr>
          <p:cNvPr id="13" name="Content Placeholder 2"/>
          <p:cNvSpPr txBox="1">
            <a:spLocks/>
          </p:cNvSpPr>
          <p:nvPr/>
        </p:nvSpPr>
        <p:spPr>
          <a:xfrm>
            <a:off x="6030432" y="2547211"/>
            <a:ext cx="5585802" cy="5796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a:r>
              <a:rPr lang="en-US" dirty="0" smtClean="0"/>
              <a:t>n=3 contains 3 sublevels, the s, p and d.</a:t>
            </a:r>
            <a:endParaRPr lang="en-US" dirty="0"/>
          </a:p>
        </p:txBody>
      </p:sp>
      <p:pic>
        <p:nvPicPr>
          <p:cNvPr id="14" name="Picture 13"/>
          <p:cNvPicPr>
            <a:picLocks noChangeAspect="1"/>
          </p:cNvPicPr>
          <p:nvPr/>
        </p:nvPicPr>
        <p:blipFill>
          <a:blip r:embed="rId5"/>
          <a:stretch>
            <a:fillRect/>
          </a:stretch>
        </p:blipFill>
        <p:spPr>
          <a:xfrm>
            <a:off x="7062788" y="5017611"/>
            <a:ext cx="5129212" cy="1820714"/>
          </a:xfrm>
          <a:prstGeom prst="rect">
            <a:avLst/>
          </a:prstGeom>
        </p:spPr>
      </p:pic>
      <p:pic>
        <p:nvPicPr>
          <p:cNvPr id="15" name="Picture 14"/>
          <p:cNvPicPr>
            <a:picLocks noChangeAspect="1"/>
          </p:cNvPicPr>
          <p:nvPr/>
        </p:nvPicPr>
        <p:blipFill>
          <a:blip r:embed="rId6"/>
          <a:stretch>
            <a:fillRect/>
          </a:stretch>
        </p:blipFill>
        <p:spPr>
          <a:xfrm>
            <a:off x="6640749" y="2903836"/>
            <a:ext cx="1790700" cy="2171700"/>
          </a:xfrm>
          <a:prstGeom prst="rect">
            <a:avLst/>
          </a:prstGeom>
        </p:spPr>
      </p:pic>
      <p:sp>
        <p:nvSpPr>
          <p:cNvPr id="16" name="Content Placeholder 2"/>
          <p:cNvSpPr txBox="1">
            <a:spLocks/>
          </p:cNvSpPr>
          <p:nvPr/>
        </p:nvSpPr>
        <p:spPr>
          <a:xfrm>
            <a:off x="-292589" y="1919356"/>
            <a:ext cx="5585802" cy="5796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a:r>
              <a:rPr lang="en-US" dirty="0"/>
              <a:t> n=1 contains 1 sublevel, the s.</a:t>
            </a:r>
          </a:p>
        </p:txBody>
      </p:sp>
      <p:sp>
        <p:nvSpPr>
          <p:cNvPr id="17" name="Content Placeholder 2"/>
          <p:cNvSpPr txBox="1">
            <a:spLocks/>
          </p:cNvSpPr>
          <p:nvPr/>
        </p:nvSpPr>
        <p:spPr>
          <a:xfrm>
            <a:off x="8151554" y="3614057"/>
            <a:ext cx="3748796" cy="13247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a:r>
              <a:rPr lang="en-US" dirty="0" smtClean="0"/>
              <a:t>n=4 contains 4 sublevels, the s, p, d and f.</a:t>
            </a:r>
            <a:endParaRPr lang="en-US" dirty="0"/>
          </a:p>
        </p:txBody>
      </p:sp>
      <p:sp>
        <p:nvSpPr>
          <p:cNvPr id="18" name="Content Placeholder 2"/>
          <p:cNvSpPr txBox="1">
            <a:spLocks/>
          </p:cNvSpPr>
          <p:nvPr/>
        </p:nvSpPr>
        <p:spPr>
          <a:xfrm>
            <a:off x="8467142" y="2903836"/>
            <a:ext cx="2950224" cy="8455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bg2">
                    <a:lumMod val="60000"/>
                    <a:lumOff val="40000"/>
                  </a:schemeClr>
                </a:solidFill>
              </a:rPr>
              <a:t>A d orbital is shaped like a double bowtie.</a:t>
            </a:r>
            <a:endParaRPr lang="en-US" dirty="0">
              <a:solidFill>
                <a:schemeClr val="bg2">
                  <a:lumMod val="60000"/>
                  <a:lumOff val="40000"/>
                </a:schemeClr>
              </a:solidFill>
            </a:endParaRPr>
          </a:p>
        </p:txBody>
      </p:sp>
      <p:sp>
        <p:nvSpPr>
          <p:cNvPr id="19" name="Content Placeholder 2"/>
          <p:cNvSpPr txBox="1">
            <a:spLocks/>
          </p:cNvSpPr>
          <p:nvPr/>
        </p:nvSpPr>
        <p:spPr>
          <a:xfrm>
            <a:off x="8525205" y="4366321"/>
            <a:ext cx="3666795" cy="6726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FFFF00"/>
                </a:solidFill>
              </a:rPr>
              <a:t>An f orbital is crazy shaped.</a:t>
            </a:r>
            <a:endParaRPr lang="en-US" dirty="0">
              <a:solidFill>
                <a:srgbClr val="FFFF00"/>
              </a:solidFill>
            </a:endParaRPr>
          </a:p>
        </p:txBody>
      </p:sp>
    </p:spTree>
    <p:extLst>
      <p:ext uri="{BB962C8B-B14F-4D97-AF65-F5344CB8AC3E}">
        <p14:creationId xmlns:p14="http://schemas.microsoft.com/office/powerpoint/2010/main" val="22711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fade">
                                      <p:cBhvr>
                                        <p:cTn id="8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3"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Magnetic (m</a:t>
            </a:r>
            <a:r>
              <a:rPr lang="en-US" dirty="0">
                <a:latin typeface="Gigi" panose="04040504061007020D02" pitchFamily="82" charset="0"/>
              </a:rPr>
              <a:t> </a:t>
            </a:r>
            <a:r>
              <a:rPr lang="en-US" baseline="-25000" dirty="0">
                <a:latin typeface="Gigi" panose="04040504061007020D02" pitchFamily="82" charset="0"/>
              </a:rPr>
              <a:t>l</a:t>
            </a:r>
            <a:r>
              <a:rPr lang="en-US" dirty="0" smtClean="0"/>
              <a:t>)</a:t>
            </a:r>
            <a:endParaRPr lang="en-US" dirty="0"/>
          </a:p>
        </p:txBody>
      </p:sp>
      <p:sp>
        <p:nvSpPr>
          <p:cNvPr id="3" name="Content Placeholder 2"/>
          <p:cNvSpPr>
            <a:spLocks noGrp="1"/>
          </p:cNvSpPr>
          <p:nvPr>
            <p:ph idx="1"/>
          </p:nvPr>
        </p:nvSpPr>
        <p:spPr>
          <a:xfrm>
            <a:off x="1640948" y="1685005"/>
            <a:ext cx="8946541" cy="429024"/>
          </a:xfrm>
        </p:spPr>
        <p:txBody>
          <a:bodyPr/>
          <a:lstStyle/>
          <a:p>
            <a:pPr lvl="1"/>
            <a:r>
              <a:rPr lang="en-US" dirty="0" smtClean="0"/>
              <a:t>The s orbital has only 1 orientation around the nucleus.</a:t>
            </a:r>
            <a:endParaRPr lang="en-US" dirty="0"/>
          </a:p>
        </p:txBody>
      </p:sp>
      <p:pic>
        <p:nvPicPr>
          <p:cNvPr id="4" name="Picture 3"/>
          <p:cNvPicPr>
            <a:picLocks noChangeAspect="1"/>
          </p:cNvPicPr>
          <p:nvPr/>
        </p:nvPicPr>
        <p:blipFill>
          <a:blip r:embed="rId2"/>
          <a:stretch>
            <a:fillRect/>
          </a:stretch>
        </p:blipFill>
        <p:spPr>
          <a:xfrm>
            <a:off x="147396" y="1685005"/>
            <a:ext cx="1902117" cy="1902117"/>
          </a:xfrm>
          <a:prstGeom prst="rect">
            <a:avLst/>
          </a:prstGeom>
        </p:spPr>
      </p:pic>
      <p:sp>
        <p:nvSpPr>
          <p:cNvPr id="5" name="Content Placeholder 2"/>
          <p:cNvSpPr txBox="1">
            <a:spLocks/>
          </p:cNvSpPr>
          <p:nvPr/>
        </p:nvSpPr>
        <p:spPr>
          <a:xfrm>
            <a:off x="166914" y="1247376"/>
            <a:ext cx="12025086" cy="8789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The magnetic quantum number describes the orientation of the orbital around the nucleus. </a:t>
            </a:r>
          </a:p>
        </p:txBody>
      </p:sp>
      <p:pic>
        <p:nvPicPr>
          <p:cNvPr id="6" name="Picture 5"/>
          <p:cNvPicPr>
            <a:picLocks noChangeAspect="1"/>
          </p:cNvPicPr>
          <p:nvPr/>
        </p:nvPicPr>
        <p:blipFill>
          <a:blip r:embed="rId3"/>
          <a:stretch>
            <a:fillRect/>
          </a:stretch>
        </p:blipFill>
        <p:spPr>
          <a:xfrm>
            <a:off x="2106664" y="2105883"/>
            <a:ext cx="4291956" cy="1896020"/>
          </a:xfrm>
          <a:prstGeom prst="rect">
            <a:avLst/>
          </a:prstGeom>
        </p:spPr>
      </p:pic>
      <p:sp>
        <p:nvSpPr>
          <p:cNvPr id="7" name="Content Placeholder 2"/>
          <p:cNvSpPr txBox="1">
            <a:spLocks/>
          </p:cNvSpPr>
          <p:nvPr/>
        </p:nvSpPr>
        <p:spPr>
          <a:xfrm>
            <a:off x="5929087" y="2257696"/>
            <a:ext cx="6262914" cy="5145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a:r>
              <a:rPr lang="en-US" dirty="0" smtClean="0"/>
              <a:t>A p orbital has 3 orientation around the nucleus.</a:t>
            </a:r>
            <a:endParaRPr lang="en-US" dirty="0"/>
          </a:p>
        </p:txBody>
      </p:sp>
      <p:sp>
        <p:nvSpPr>
          <p:cNvPr id="8" name="Content Placeholder 2"/>
          <p:cNvSpPr txBox="1">
            <a:spLocks/>
          </p:cNvSpPr>
          <p:nvPr/>
        </p:nvSpPr>
        <p:spPr>
          <a:xfrm>
            <a:off x="68943" y="5147391"/>
            <a:ext cx="6110514" cy="19407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RECALL, the number of orbitals a principal energy level can have is n</a:t>
            </a:r>
            <a:r>
              <a:rPr lang="en-US" baseline="30000" dirty="0" smtClean="0"/>
              <a:t>2</a:t>
            </a:r>
            <a:r>
              <a:rPr lang="en-US" dirty="0" smtClean="0"/>
              <a:t>.</a:t>
            </a:r>
          </a:p>
          <a:p>
            <a:pPr marL="457200" lvl="1" indent="0">
              <a:buNone/>
            </a:pPr>
            <a:r>
              <a:rPr lang="en-US" dirty="0" smtClean="0"/>
              <a:t>Energy level 1, n = 1, 1</a:t>
            </a:r>
            <a:r>
              <a:rPr lang="en-US" baseline="30000" dirty="0" smtClean="0"/>
              <a:t>2</a:t>
            </a:r>
            <a:r>
              <a:rPr lang="en-US" dirty="0" smtClean="0"/>
              <a:t> = 1 orbital, the 1s.</a:t>
            </a:r>
          </a:p>
          <a:p>
            <a:pPr marL="457200" lvl="1" indent="0">
              <a:buNone/>
            </a:pPr>
            <a:r>
              <a:rPr lang="en-US" dirty="0" smtClean="0"/>
              <a:t>Energy level 2, n = 2, 2</a:t>
            </a:r>
            <a:r>
              <a:rPr lang="en-US" baseline="30000" dirty="0" smtClean="0"/>
              <a:t>2</a:t>
            </a:r>
            <a:r>
              <a:rPr lang="en-US" dirty="0" smtClean="0"/>
              <a:t> = 4 orbitals, 2s, </a:t>
            </a:r>
            <a:r>
              <a:rPr lang="en-US" u="sng" dirty="0" smtClean="0"/>
              <a:t>three</a:t>
            </a:r>
            <a:r>
              <a:rPr lang="en-US" dirty="0" smtClean="0"/>
              <a:t> 2p’s!</a:t>
            </a:r>
            <a:endParaRPr lang="en-US" dirty="0"/>
          </a:p>
        </p:txBody>
      </p:sp>
      <p:pic>
        <p:nvPicPr>
          <p:cNvPr id="1026" name="Picture 2" descr="Image result for 3 p orbi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151" y="3222172"/>
            <a:ext cx="5632704" cy="3556000"/>
          </a:xfrm>
          <a:prstGeom prst="rect">
            <a:avLst/>
          </a:prstGeom>
          <a:solidFill>
            <a:schemeClr val="tx1"/>
          </a:solidFill>
        </p:spPr>
      </p:pic>
      <p:sp>
        <p:nvSpPr>
          <p:cNvPr id="10" name="Pentagon 9"/>
          <p:cNvSpPr/>
          <p:nvPr/>
        </p:nvSpPr>
        <p:spPr>
          <a:xfrm>
            <a:off x="6166245" y="6248400"/>
            <a:ext cx="184982" cy="3193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303454" y="4023160"/>
            <a:ext cx="6110514" cy="10680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NOTE: You are not responsible for knowing the different orientations (</a:t>
            </a:r>
            <a:r>
              <a:rPr lang="en-US" dirty="0" err="1" smtClean="0"/>
              <a:t>p</a:t>
            </a:r>
            <a:r>
              <a:rPr lang="en-US" baseline="-25000" dirty="0" err="1" smtClean="0"/>
              <a:t>z</a:t>
            </a:r>
            <a:r>
              <a:rPr lang="en-US" dirty="0" smtClean="0"/>
              <a:t>, </a:t>
            </a:r>
            <a:r>
              <a:rPr lang="en-US" dirty="0" err="1" smtClean="0"/>
              <a:t>p</a:t>
            </a:r>
            <a:r>
              <a:rPr lang="en-US" baseline="-25000" dirty="0" err="1" smtClean="0"/>
              <a:t>z</a:t>
            </a:r>
            <a:r>
              <a:rPr lang="en-US" dirty="0" smtClean="0"/>
              <a:t>, </a:t>
            </a:r>
            <a:r>
              <a:rPr lang="en-US" dirty="0" err="1" smtClean="0"/>
              <a:t>p</a:t>
            </a:r>
            <a:r>
              <a:rPr lang="en-US" baseline="-25000" dirty="0" err="1" smtClean="0"/>
              <a:t>y</a:t>
            </a:r>
            <a:r>
              <a:rPr lang="en-US" dirty="0" smtClean="0"/>
              <a:t>) just that p has 3 orientations.</a:t>
            </a:r>
            <a:endParaRPr lang="en-US" dirty="0"/>
          </a:p>
        </p:txBody>
      </p:sp>
    </p:spTree>
    <p:extLst>
      <p:ext uri="{BB962C8B-B14F-4D97-AF65-F5344CB8AC3E}">
        <p14:creationId xmlns:p14="http://schemas.microsoft.com/office/powerpoint/2010/main" val="254586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Magnetic (m</a:t>
            </a:r>
            <a:r>
              <a:rPr lang="en-US" dirty="0">
                <a:latin typeface="Gigi" panose="04040504061007020D02" pitchFamily="82" charset="0"/>
              </a:rPr>
              <a:t> </a:t>
            </a:r>
            <a:r>
              <a:rPr lang="en-US" baseline="-25000" dirty="0">
                <a:latin typeface="Gigi" panose="04040504061007020D02" pitchFamily="82" charset="0"/>
              </a:rPr>
              <a:t>l</a:t>
            </a:r>
            <a:r>
              <a:rPr lang="en-US" dirty="0" smtClean="0"/>
              <a:t>)</a:t>
            </a:r>
            <a:endParaRPr lang="en-US" dirty="0"/>
          </a:p>
        </p:txBody>
      </p:sp>
      <p:sp>
        <p:nvSpPr>
          <p:cNvPr id="3" name="Content Placeholder 2"/>
          <p:cNvSpPr>
            <a:spLocks noGrp="1"/>
          </p:cNvSpPr>
          <p:nvPr>
            <p:ph idx="1"/>
          </p:nvPr>
        </p:nvSpPr>
        <p:spPr>
          <a:xfrm>
            <a:off x="-64481" y="1199206"/>
            <a:ext cx="8946541" cy="429024"/>
          </a:xfrm>
        </p:spPr>
        <p:txBody>
          <a:bodyPr/>
          <a:lstStyle/>
          <a:p>
            <a:pPr lvl="1"/>
            <a:r>
              <a:rPr lang="en-US" dirty="0" smtClean="0"/>
              <a:t>The d orbital has 5 orientations around the nucleus.</a:t>
            </a:r>
            <a:endParaRPr lang="en-US" dirty="0"/>
          </a:p>
        </p:txBody>
      </p:sp>
      <p:sp>
        <p:nvSpPr>
          <p:cNvPr id="8" name="Content Placeholder 2"/>
          <p:cNvSpPr txBox="1">
            <a:spLocks/>
          </p:cNvSpPr>
          <p:nvPr/>
        </p:nvSpPr>
        <p:spPr>
          <a:xfrm>
            <a:off x="1625601" y="5631423"/>
            <a:ext cx="4397828" cy="11830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marR="0" lvl="1"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Energy level 3, n = 3, 3</a:t>
            </a:r>
            <a:r>
              <a:rPr kumimoji="0" lang="en-US" sz="18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 = 9 orbital:</a:t>
            </a:r>
          </a:p>
          <a:p>
            <a:pPr marL="457200" marR="0" lvl="1"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 </a:t>
            </a:r>
            <a:r>
              <a:rPr kumimoji="0" lang="en-US" sz="1800" b="0" i="0" u="sng" strike="noStrike" kern="1200" cap="none" spc="0" normalizeH="0" baseline="0" noProof="0" dirty="0" smtClean="0">
                <a:ln>
                  <a:noFill/>
                </a:ln>
                <a:solidFill>
                  <a:srgbClr val="FF6699"/>
                </a:solidFill>
                <a:effectLst/>
                <a:uLnTx/>
                <a:uFillTx/>
                <a:latin typeface="Century Gothic" panose="020B0502020202020204"/>
                <a:ea typeface="+mj-ea"/>
                <a:cs typeface="+mj-cs"/>
              </a:rPr>
              <a:t>the</a:t>
            </a:r>
            <a:r>
              <a:rPr kumimoji="0" lang="en-US" sz="1800" b="0" i="0" u="none" strike="noStrike" kern="1200" cap="none" spc="0" normalizeH="0" baseline="0" noProof="0" dirty="0" smtClean="0">
                <a:ln>
                  <a:noFill/>
                </a:ln>
                <a:solidFill>
                  <a:srgbClr val="FF6699"/>
                </a:solidFill>
                <a:effectLst/>
                <a:uLnTx/>
                <a:uFillTx/>
                <a:latin typeface="Century Gothic" panose="020B0502020202020204"/>
                <a:ea typeface="+mj-ea"/>
                <a:cs typeface="+mj-cs"/>
              </a:rPr>
              <a:t> 3s</a:t>
            </a:r>
            <a:r>
              <a:rPr lang="en-US" dirty="0" smtClean="0">
                <a:solidFill>
                  <a:prstClr val="white"/>
                </a:solidFill>
                <a:latin typeface="Century Gothic" panose="020B0502020202020204"/>
              </a:rPr>
              <a:t>, </a:t>
            </a:r>
            <a:r>
              <a:rPr lang="en-US" u="sng" dirty="0" smtClean="0">
                <a:solidFill>
                  <a:srgbClr val="FFFF00"/>
                </a:solidFill>
                <a:latin typeface="Century Gothic" panose="020B0502020202020204"/>
              </a:rPr>
              <a:t>three</a:t>
            </a:r>
            <a:r>
              <a:rPr lang="en-US" dirty="0" smtClean="0">
                <a:solidFill>
                  <a:srgbClr val="FFFF00"/>
                </a:solidFill>
                <a:latin typeface="Century Gothic" panose="020B0502020202020204"/>
              </a:rPr>
              <a:t> 3p’s</a:t>
            </a:r>
            <a:r>
              <a:rPr lang="en-US" dirty="0" smtClean="0">
                <a:solidFill>
                  <a:prstClr val="white"/>
                </a:solidFill>
                <a:latin typeface="Century Gothic" panose="020B0502020202020204"/>
              </a:rPr>
              <a:t>, </a:t>
            </a:r>
            <a:r>
              <a:rPr lang="en-US" u="sng" dirty="0" smtClean="0">
                <a:solidFill>
                  <a:srgbClr val="00B0F0"/>
                </a:solidFill>
                <a:latin typeface="Century Gothic" panose="020B0502020202020204"/>
              </a:rPr>
              <a:t>five</a:t>
            </a:r>
            <a:r>
              <a:rPr lang="en-US" dirty="0" smtClean="0">
                <a:solidFill>
                  <a:srgbClr val="00B0F0"/>
                </a:solidFill>
                <a:latin typeface="Century Gothic" panose="020B0502020202020204"/>
              </a:rPr>
              <a:t> 3d’s </a:t>
            </a:r>
            <a:r>
              <a:rPr lang="en-US" dirty="0" smtClean="0">
                <a:solidFill>
                  <a:prstClr val="white"/>
                </a:solidFill>
                <a:latin typeface="Century Gothic" panose="020B0502020202020204"/>
              </a:rPr>
              <a:t>in the 3</a:t>
            </a:r>
            <a:r>
              <a:rPr lang="en-US" baseline="30000" dirty="0" smtClean="0">
                <a:solidFill>
                  <a:prstClr val="white"/>
                </a:solidFill>
                <a:latin typeface="Century Gothic" panose="020B0502020202020204"/>
              </a:rPr>
              <a:t>rd</a:t>
            </a:r>
            <a:r>
              <a:rPr lang="en-US" dirty="0" smtClean="0">
                <a:solidFill>
                  <a:prstClr val="white"/>
                </a:solidFill>
                <a:latin typeface="Century Gothic" panose="020B0502020202020204"/>
              </a:rPr>
              <a:t> energy level!</a:t>
            </a:r>
            <a:endPar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pic>
        <p:nvPicPr>
          <p:cNvPr id="9" name="Picture 8"/>
          <p:cNvPicPr>
            <a:picLocks noChangeAspect="1"/>
          </p:cNvPicPr>
          <p:nvPr/>
        </p:nvPicPr>
        <p:blipFill>
          <a:blip r:embed="rId2"/>
          <a:stretch>
            <a:fillRect/>
          </a:stretch>
        </p:blipFill>
        <p:spPr>
          <a:xfrm>
            <a:off x="561141" y="1730864"/>
            <a:ext cx="4925258" cy="3702134"/>
          </a:xfrm>
          <a:prstGeom prst="rect">
            <a:avLst/>
          </a:prstGeom>
        </p:spPr>
      </p:pic>
      <p:pic>
        <p:nvPicPr>
          <p:cNvPr id="3074" name="Picture 2" descr="Image result for d orbi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3543123"/>
            <a:ext cx="5500914" cy="3241901"/>
          </a:xfrm>
          <a:prstGeom prst="rect">
            <a:avLst/>
          </a:prstGeom>
          <a:solidFill>
            <a:schemeClr val="tx1"/>
          </a:solidFill>
        </p:spPr>
      </p:pic>
      <p:pic>
        <p:nvPicPr>
          <p:cNvPr id="12" name="Picture 11"/>
          <p:cNvPicPr>
            <a:picLocks noChangeAspect="1"/>
          </p:cNvPicPr>
          <p:nvPr/>
        </p:nvPicPr>
        <p:blipFill>
          <a:blip r:embed="rId4"/>
          <a:stretch>
            <a:fillRect/>
          </a:stretch>
        </p:blipFill>
        <p:spPr>
          <a:xfrm>
            <a:off x="6443742" y="0"/>
            <a:ext cx="3022705" cy="3454520"/>
          </a:xfrm>
          <a:prstGeom prst="rect">
            <a:avLst/>
          </a:prstGeom>
        </p:spPr>
      </p:pic>
      <p:sp>
        <p:nvSpPr>
          <p:cNvPr id="15" name="Content Placeholder 2"/>
          <p:cNvSpPr txBox="1">
            <a:spLocks/>
          </p:cNvSpPr>
          <p:nvPr/>
        </p:nvSpPr>
        <p:spPr>
          <a:xfrm>
            <a:off x="9535886" y="1199205"/>
            <a:ext cx="2467428" cy="225531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marR="0" lvl="1"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Notice, this image only shows three</a:t>
            </a:r>
            <a:r>
              <a:rPr kumimoji="0" lang="en-US" sz="1800" b="0" i="0" u="none" strike="noStrike" kern="1200" cap="none" spc="0" normalizeH="0" noProof="0" dirty="0" smtClean="0">
                <a:ln>
                  <a:noFill/>
                </a:ln>
                <a:solidFill>
                  <a:prstClr val="white"/>
                </a:solidFill>
                <a:effectLst/>
                <a:uLnTx/>
                <a:uFillTx/>
                <a:latin typeface="Century Gothic" panose="020B0502020202020204"/>
                <a:ea typeface="+mj-ea"/>
                <a:cs typeface="+mj-cs"/>
              </a:rPr>
              <a:t> of the d orbitals.</a:t>
            </a:r>
          </a:p>
          <a:p>
            <a:pPr marL="457200" marR="0" lvl="1"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lang="en-US" baseline="0" dirty="0" smtClean="0">
                <a:solidFill>
                  <a:prstClr val="white"/>
                </a:solidFill>
                <a:latin typeface="Century Gothic" panose="020B0502020202020204"/>
              </a:rPr>
              <a:t>How</a:t>
            </a:r>
            <a:r>
              <a:rPr lang="en-US" dirty="0" smtClean="0">
                <a:solidFill>
                  <a:prstClr val="white"/>
                </a:solidFill>
                <a:latin typeface="Century Gothic" panose="020B0502020202020204"/>
              </a:rPr>
              <a:t> crazy would all 5 look!?</a:t>
            </a:r>
          </a:p>
          <a:p>
            <a:pPr marL="457200" marR="0" lvl="1"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Which</a:t>
            </a:r>
            <a:r>
              <a:rPr kumimoji="0" lang="en-US" sz="1800" b="0" i="0" u="none" strike="noStrike" kern="1200" cap="none" spc="0" normalizeH="0" noProof="0" dirty="0" smtClean="0">
                <a:ln>
                  <a:noFill/>
                </a:ln>
                <a:solidFill>
                  <a:prstClr val="white"/>
                </a:solidFill>
                <a:effectLst/>
                <a:uLnTx/>
                <a:uFillTx/>
                <a:latin typeface="Century Gothic" panose="020B0502020202020204"/>
                <a:ea typeface="+mj-ea"/>
                <a:cs typeface="+mj-cs"/>
              </a:rPr>
              <a:t> two are missing?</a:t>
            </a:r>
            <a:endPar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
        <p:nvSpPr>
          <p:cNvPr id="13" name="Pentagon 12"/>
          <p:cNvSpPr/>
          <p:nvPr/>
        </p:nvSpPr>
        <p:spPr>
          <a:xfrm>
            <a:off x="6103257" y="5493657"/>
            <a:ext cx="319314" cy="129136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6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4"/>
                                        </p:tgtEl>
                                        <p:attrNameLst>
                                          <p:attrName>style.visibility</p:attrName>
                                        </p:attrNameLst>
                                      </p:cBhvr>
                                      <p:to>
                                        <p:strVal val="visible"/>
                                      </p:to>
                                    </p:set>
                                    <p:animEffect transition="in" filter="fade">
                                      <p:cBhvr>
                                        <p:cTn id="5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Magnetic (m</a:t>
            </a:r>
            <a:r>
              <a:rPr lang="en-US" dirty="0">
                <a:latin typeface="Gigi" panose="04040504061007020D02" pitchFamily="82" charset="0"/>
              </a:rPr>
              <a:t> </a:t>
            </a:r>
            <a:r>
              <a:rPr lang="en-US" baseline="-25000" dirty="0">
                <a:latin typeface="Gigi" panose="04040504061007020D02" pitchFamily="82" charset="0"/>
              </a:rPr>
              <a:t>l</a:t>
            </a:r>
            <a:r>
              <a:rPr lang="en-US" dirty="0" smtClean="0"/>
              <a:t>)</a:t>
            </a:r>
            <a:endParaRPr lang="en-US" dirty="0"/>
          </a:p>
        </p:txBody>
      </p:sp>
      <p:sp>
        <p:nvSpPr>
          <p:cNvPr id="3" name="Content Placeholder 2"/>
          <p:cNvSpPr>
            <a:spLocks noGrp="1"/>
          </p:cNvSpPr>
          <p:nvPr>
            <p:ph idx="1"/>
          </p:nvPr>
        </p:nvSpPr>
        <p:spPr>
          <a:xfrm>
            <a:off x="-64481" y="1199206"/>
            <a:ext cx="8946541" cy="429024"/>
          </a:xfrm>
        </p:spPr>
        <p:txBody>
          <a:bodyPr/>
          <a:lstStyle/>
          <a:p>
            <a:pPr lvl="1"/>
            <a:r>
              <a:rPr lang="en-US" dirty="0" smtClean="0"/>
              <a:t>The f orbital has 7 orientations around the nucleus.</a:t>
            </a:r>
            <a:endParaRPr lang="en-US" dirty="0"/>
          </a:p>
        </p:txBody>
      </p:sp>
      <p:sp>
        <p:nvSpPr>
          <p:cNvPr id="8" name="Content Placeholder 2"/>
          <p:cNvSpPr txBox="1">
            <a:spLocks/>
          </p:cNvSpPr>
          <p:nvPr/>
        </p:nvSpPr>
        <p:spPr>
          <a:xfrm>
            <a:off x="6485692" y="1756228"/>
            <a:ext cx="5466822" cy="12800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marR="0" lvl="1"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Energy level 4, n = 4, 4</a:t>
            </a:r>
            <a:r>
              <a:rPr kumimoji="0" lang="en-US" sz="1800" b="0" i="0" u="none" strike="noStrike" kern="1200" cap="none" spc="0" normalizeH="0" baseline="30000" noProof="0" dirty="0" smtClean="0">
                <a:ln>
                  <a:noFill/>
                </a:ln>
                <a:solidFill>
                  <a:prstClr val="white"/>
                </a:solidFill>
                <a:effectLst/>
                <a:uLnTx/>
                <a:uFillTx/>
                <a:latin typeface="Century Gothic" panose="020B0502020202020204"/>
                <a:ea typeface="+mj-ea"/>
                <a:cs typeface="+mj-cs"/>
              </a:rPr>
              <a:t>2</a:t>
            </a: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 = 16 orbitals:</a:t>
            </a:r>
          </a:p>
          <a:p>
            <a:pPr marL="457200" marR="0" lvl="1"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 </a:t>
            </a:r>
            <a:r>
              <a:rPr kumimoji="0" lang="en-US" sz="1800" b="0" i="0" u="sng" strike="noStrike" kern="1200" cap="none" spc="0" normalizeH="0" baseline="0" noProof="0" dirty="0" smtClean="0">
                <a:ln>
                  <a:noFill/>
                </a:ln>
                <a:solidFill>
                  <a:srgbClr val="FF6699"/>
                </a:solidFill>
                <a:effectLst/>
                <a:uLnTx/>
                <a:uFillTx/>
                <a:latin typeface="Century Gothic" panose="020B0502020202020204"/>
                <a:ea typeface="+mj-ea"/>
                <a:cs typeface="+mj-cs"/>
              </a:rPr>
              <a:t>the</a:t>
            </a:r>
            <a:r>
              <a:rPr kumimoji="0" lang="en-US" sz="1800" b="0" i="0" u="none" strike="noStrike" kern="1200" cap="none" spc="0" normalizeH="0" baseline="0" noProof="0" dirty="0" smtClean="0">
                <a:ln>
                  <a:noFill/>
                </a:ln>
                <a:solidFill>
                  <a:srgbClr val="FF6699"/>
                </a:solidFill>
                <a:effectLst/>
                <a:uLnTx/>
                <a:uFillTx/>
                <a:latin typeface="Century Gothic" panose="020B0502020202020204"/>
                <a:ea typeface="+mj-ea"/>
                <a:cs typeface="+mj-cs"/>
              </a:rPr>
              <a:t> 4s</a:t>
            </a:r>
            <a:r>
              <a:rPr lang="en-US" dirty="0" smtClean="0">
                <a:solidFill>
                  <a:prstClr val="white"/>
                </a:solidFill>
                <a:latin typeface="Century Gothic" panose="020B0502020202020204"/>
              </a:rPr>
              <a:t>, </a:t>
            </a:r>
            <a:r>
              <a:rPr lang="en-US" u="sng" dirty="0" smtClean="0">
                <a:solidFill>
                  <a:srgbClr val="FFFF00"/>
                </a:solidFill>
                <a:latin typeface="Century Gothic" panose="020B0502020202020204"/>
              </a:rPr>
              <a:t>three</a:t>
            </a:r>
            <a:r>
              <a:rPr lang="en-US" dirty="0" smtClean="0">
                <a:solidFill>
                  <a:srgbClr val="FFFF00"/>
                </a:solidFill>
                <a:latin typeface="Century Gothic" panose="020B0502020202020204"/>
              </a:rPr>
              <a:t> 4p’s</a:t>
            </a:r>
            <a:r>
              <a:rPr lang="en-US" dirty="0" smtClean="0">
                <a:solidFill>
                  <a:prstClr val="white"/>
                </a:solidFill>
                <a:latin typeface="Century Gothic" panose="020B0502020202020204"/>
              </a:rPr>
              <a:t>, </a:t>
            </a:r>
            <a:r>
              <a:rPr lang="en-US" u="sng" dirty="0" smtClean="0">
                <a:solidFill>
                  <a:srgbClr val="00B0F0"/>
                </a:solidFill>
                <a:latin typeface="Century Gothic" panose="020B0502020202020204"/>
              </a:rPr>
              <a:t>five</a:t>
            </a:r>
            <a:r>
              <a:rPr lang="en-US" dirty="0" smtClean="0">
                <a:solidFill>
                  <a:srgbClr val="00B0F0"/>
                </a:solidFill>
                <a:latin typeface="Century Gothic" panose="020B0502020202020204"/>
              </a:rPr>
              <a:t> 4d’s </a:t>
            </a:r>
            <a:r>
              <a:rPr lang="en-US" dirty="0" smtClean="0">
                <a:solidFill>
                  <a:prstClr val="white"/>
                </a:solidFill>
                <a:latin typeface="Century Gothic" panose="020B0502020202020204"/>
              </a:rPr>
              <a:t>and </a:t>
            </a:r>
            <a:r>
              <a:rPr lang="en-US" u="sng" dirty="0" smtClean="0">
                <a:solidFill>
                  <a:srgbClr val="00B050"/>
                </a:solidFill>
                <a:latin typeface="Century Gothic" panose="020B0502020202020204"/>
              </a:rPr>
              <a:t>seven</a:t>
            </a:r>
            <a:r>
              <a:rPr lang="en-US" dirty="0" smtClean="0">
                <a:solidFill>
                  <a:srgbClr val="00B050"/>
                </a:solidFill>
                <a:latin typeface="Century Gothic" panose="020B0502020202020204"/>
              </a:rPr>
              <a:t> 4f’s </a:t>
            </a:r>
            <a:r>
              <a:rPr lang="en-US" dirty="0" smtClean="0">
                <a:solidFill>
                  <a:prstClr val="white"/>
                </a:solidFill>
                <a:latin typeface="Century Gothic" panose="020B0502020202020204"/>
              </a:rPr>
              <a:t>in the 4th energy level!</a:t>
            </a:r>
            <a:endPar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pic>
        <p:nvPicPr>
          <p:cNvPr id="4098" name="Picture 2" descr="Image result for f orbit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68" y="1632112"/>
            <a:ext cx="6162675" cy="3400426"/>
          </a:xfrm>
          <a:prstGeom prst="rect">
            <a:avLst/>
          </a:prstGeom>
          <a:solidFill>
            <a:schemeClr val="tx1"/>
          </a:solidFill>
        </p:spPr>
      </p:pic>
      <p:pic>
        <p:nvPicPr>
          <p:cNvPr id="5" name="Picture 4"/>
          <p:cNvPicPr>
            <a:picLocks noChangeAspect="1"/>
          </p:cNvPicPr>
          <p:nvPr/>
        </p:nvPicPr>
        <p:blipFill>
          <a:blip r:embed="rId3"/>
          <a:stretch>
            <a:fillRect/>
          </a:stretch>
        </p:blipFill>
        <p:spPr>
          <a:xfrm>
            <a:off x="6415314" y="3479766"/>
            <a:ext cx="5598455" cy="3285703"/>
          </a:xfrm>
          <a:prstGeom prst="rect">
            <a:avLst/>
          </a:prstGeom>
        </p:spPr>
      </p:pic>
      <p:sp>
        <p:nvSpPr>
          <p:cNvPr id="6" name="Pentagon 5"/>
          <p:cNvSpPr/>
          <p:nvPr/>
        </p:nvSpPr>
        <p:spPr>
          <a:xfrm rot="5400000">
            <a:off x="9122246" y="826711"/>
            <a:ext cx="468050" cy="4764315"/>
          </a:xfrm>
          <a:prstGeom prst="homePlate">
            <a:avLst>
              <a:gd name="adj" fmla="val 68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303966" y="5181600"/>
            <a:ext cx="6595909" cy="8009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a:r>
              <a:rPr lang="en-US" dirty="0" smtClean="0"/>
              <a:t>In </a:t>
            </a:r>
            <a:r>
              <a:rPr lang="en-US" i="1" dirty="0" smtClean="0"/>
              <a:t>theory</a:t>
            </a:r>
            <a:r>
              <a:rPr lang="en-US" dirty="0" smtClean="0"/>
              <a:t>, the g orbital would follow the f, and h would follow the g and so on down the alphabet.</a:t>
            </a:r>
            <a:endParaRPr lang="en-US" dirty="0"/>
          </a:p>
        </p:txBody>
      </p:sp>
      <p:sp>
        <p:nvSpPr>
          <p:cNvPr id="14" name="Content Placeholder 2"/>
          <p:cNvSpPr txBox="1">
            <a:spLocks/>
          </p:cNvSpPr>
          <p:nvPr/>
        </p:nvSpPr>
        <p:spPr>
          <a:xfrm>
            <a:off x="-87350" y="6059714"/>
            <a:ext cx="6595909" cy="8009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How many different orientations do you think the g and h orbitals would have?</a:t>
            </a:r>
            <a:endParaRPr lang="en-US" dirty="0"/>
          </a:p>
        </p:txBody>
      </p:sp>
    </p:spTree>
    <p:extLst>
      <p:ext uri="{BB962C8B-B14F-4D97-AF65-F5344CB8AC3E}">
        <p14:creationId xmlns:p14="http://schemas.microsoft.com/office/powerpoint/2010/main" val="32854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6" grpId="0" animBg="1"/>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2676</TotalTime>
  <Words>1849</Words>
  <Application>Microsoft Office PowerPoint</Application>
  <PresentationFormat>Widescreen</PresentationFormat>
  <Paragraphs>399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Gigi</vt:lpstr>
      <vt:lpstr>Wingdings 3</vt:lpstr>
      <vt:lpstr>Ion</vt:lpstr>
      <vt:lpstr>Electrons in the Atom II</vt:lpstr>
      <vt:lpstr>Evolution of the Atomic Model</vt:lpstr>
      <vt:lpstr>Quantum Mechanical Model</vt:lpstr>
      <vt:lpstr>Quantum Numbers </vt:lpstr>
      <vt:lpstr>1. Principal Energy Number (n)</vt:lpstr>
      <vt:lpstr>2. Angular Momentum (l)      (Sublevel)</vt:lpstr>
      <vt:lpstr>3. Magnetic (m l)</vt:lpstr>
      <vt:lpstr>3. Magnetic (m l)</vt:lpstr>
      <vt:lpstr>3. Magnetic (m l)</vt:lpstr>
      <vt:lpstr>4. Spin (ms) </vt:lpstr>
      <vt:lpstr>HW5.1</vt:lpstr>
      <vt:lpstr>Expressing an Atoms Electrons</vt:lpstr>
      <vt:lpstr>Aufbau Princiapl</vt:lpstr>
      <vt:lpstr>Pauli Exclusion Principal</vt:lpstr>
      <vt:lpstr>Hund’s Rule</vt:lpstr>
      <vt:lpstr>Examples</vt:lpstr>
      <vt:lpstr>Aufbau!</vt:lpstr>
      <vt:lpstr>HW5.2</vt:lpstr>
      <vt:lpstr>PowerPoint Presentation</vt:lpstr>
      <vt:lpstr>Periodic Table Organization</vt:lpstr>
      <vt:lpstr>HW5.3</vt:lpstr>
      <vt:lpstr>Valance Electrons and Stability</vt:lpstr>
      <vt:lpstr>Exceptional Electron Configurations</vt:lpstr>
      <vt:lpstr>HW5.4</vt:lpstr>
      <vt:lpstr>Lewis Dot Structures</vt:lpstr>
      <vt:lpstr>HW5.5</vt:lpstr>
    </vt:vector>
  </TitlesOfParts>
  <Company>Hamilton Southeastern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Electrons in the Atom II</dc:title>
  <dc:creator>Richardson, Alan</dc:creator>
  <cp:lastModifiedBy>Richardson, Alan</cp:lastModifiedBy>
  <cp:revision>49</cp:revision>
  <cp:lastPrinted>2017-10-06T12:27:55Z</cp:lastPrinted>
  <dcterms:created xsi:type="dcterms:W3CDTF">2017-10-03T23:51:42Z</dcterms:created>
  <dcterms:modified xsi:type="dcterms:W3CDTF">2017-10-06T12:43:59Z</dcterms:modified>
</cp:coreProperties>
</file>