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8" r:id="rId1"/>
    <p:sldMasterId id="2147483746" r:id="rId2"/>
  </p:sldMasterIdLst>
  <p:handoutMasterIdLst>
    <p:handoutMasterId r:id="rId21"/>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69" r:id="rId16"/>
    <p:sldId id="272" r:id="rId17"/>
    <p:sldId id="273" r:id="rId18"/>
    <p:sldId id="271"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66" y="1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92FD57-0B5D-425C-9C4A-30E86589C534}" type="datetimeFigureOut">
              <a:rPr lang="en-US" smtClean="0"/>
              <a:t>10/1/2017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81CEDC-8AC0-4D19-B919-19D0DAEB7604}" type="slidenum">
              <a:rPr lang="en-US" smtClean="0"/>
              <a:t>‹#›</a:t>
            </a:fld>
            <a:endParaRPr lang="en-US"/>
          </a:p>
        </p:txBody>
      </p:sp>
    </p:spTree>
    <p:extLst>
      <p:ext uri="{BB962C8B-B14F-4D97-AF65-F5344CB8AC3E}">
        <p14:creationId xmlns:p14="http://schemas.microsoft.com/office/powerpoint/2010/main" val="14008020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10/1/2017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577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10/1/2017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987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10/1/2017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7523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10/1/2017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08565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10/1/2017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077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E86839-B9D8-4651-8783-F325ECE74E65}" type="datetimeFigureOut">
              <a:rPr lang="en-US" smtClean="0"/>
              <a:t>10/1/2017</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0686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484F64-32F6-45C5-931F-ADC1662401D0}" type="datetimeFigureOut">
              <a:rPr lang="en-US" smtClean="0"/>
              <a:t>10/1/2017</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381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10/1/2017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6969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10/1/2017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8941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ABE179-B1D9-43FB-BCDC-67EFC4A7A11B}" type="slidenum">
              <a:rPr lang="en-US" altLang="en-US"/>
              <a:pPr/>
              <a:t>‹#›</a:t>
            </a:fld>
            <a:endParaRPr lang="en-US" altLang="en-US"/>
          </a:p>
        </p:txBody>
      </p:sp>
    </p:spTree>
    <p:extLst>
      <p:ext uri="{BB962C8B-B14F-4D97-AF65-F5344CB8AC3E}">
        <p14:creationId xmlns:p14="http://schemas.microsoft.com/office/powerpoint/2010/main" val="735468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909C73-FFC3-4D16-87D0-123339F97CF4}" type="slidenum">
              <a:rPr lang="en-US" altLang="en-US"/>
              <a:pPr/>
              <a:t>‹#›</a:t>
            </a:fld>
            <a:endParaRPr lang="en-US" altLang="en-US"/>
          </a:p>
        </p:txBody>
      </p:sp>
    </p:spTree>
    <p:extLst>
      <p:ext uri="{BB962C8B-B14F-4D97-AF65-F5344CB8AC3E}">
        <p14:creationId xmlns:p14="http://schemas.microsoft.com/office/powerpoint/2010/main" val="403959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10/1/2017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1276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F09F6B7-5BF2-42D9-9D96-74E33178C631}" type="slidenum">
              <a:rPr lang="en-US" altLang="en-US"/>
              <a:pPr/>
              <a:t>‹#›</a:t>
            </a:fld>
            <a:endParaRPr lang="en-US" altLang="en-US"/>
          </a:p>
        </p:txBody>
      </p:sp>
    </p:spTree>
    <p:extLst>
      <p:ext uri="{BB962C8B-B14F-4D97-AF65-F5344CB8AC3E}">
        <p14:creationId xmlns:p14="http://schemas.microsoft.com/office/powerpoint/2010/main" val="1125394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210AB67-BE15-4505-BBD1-DD4ECA7B8E82}" type="slidenum">
              <a:rPr lang="en-US" altLang="en-US"/>
              <a:pPr/>
              <a:t>‹#›</a:t>
            </a:fld>
            <a:endParaRPr lang="en-US" altLang="en-US"/>
          </a:p>
        </p:txBody>
      </p:sp>
    </p:spTree>
    <p:extLst>
      <p:ext uri="{BB962C8B-B14F-4D97-AF65-F5344CB8AC3E}">
        <p14:creationId xmlns:p14="http://schemas.microsoft.com/office/powerpoint/2010/main" val="3747647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4FDB6B-4F7E-4C40-B3B0-977EE6E5220D}" type="slidenum">
              <a:rPr lang="en-US" altLang="en-US"/>
              <a:pPr/>
              <a:t>‹#›</a:t>
            </a:fld>
            <a:endParaRPr lang="en-US" altLang="en-US"/>
          </a:p>
        </p:txBody>
      </p:sp>
    </p:spTree>
    <p:extLst>
      <p:ext uri="{BB962C8B-B14F-4D97-AF65-F5344CB8AC3E}">
        <p14:creationId xmlns:p14="http://schemas.microsoft.com/office/powerpoint/2010/main" val="3341584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CD4AA19-54FE-4937-B6B7-56AC48D225E3}" type="slidenum">
              <a:rPr lang="en-US" altLang="en-US"/>
              <a:pPr/>
              <a:t>‹#›</a:t>
            </a:fld>
            <a:endParaRPr lang="en-US" altLang="en-US"/>
          </a:p>
        </p:txBody>
      </p:sp>
    </p:spTree>
    <p:extLst>
      <p:ext uri="{BB962C8B-B14F-4D97-AF65-F5344CB8AC3E}">
        <p14:creationId xmlns:p14="http://schemas.microsoft.com/office/powerpoint/2010/main" val="2212556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74DD4E7-CB95-4C85-AC4C-EDB7A245F39D}" type="slidenum">
              <a:rPr lang="en-US" altLang="en-US"/>
              <a:pPr/>
              <a:t>‹#›</a:t>
            </a:fld>
            <a:endParaRPr lang="en-US" altLang="en-US"/>
          </a:p>
        </p:txBody>
      </p:sp>
    </p:spTree>
    <p:extLst>
      <p:ext uri="{BB962C8B-B14F-4D97-AF65-F5344CB8AC3E}">
        <p14:creationId xmlns:p14="http://schemas.microsoft.com/office/powerpoint/2010/main" val="2253945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C57FE8C-A082-44E7-8C79-A3792B71ADA1}" type="slidenum">
              <a:rPr lang="en-US" altLang="en-US"/>
              <a:pPr/>
              <a:t>‹#›</a:t>
            </a:fld>
            <a:endParaRPr lang="en-US" altLang="en-US"/>
          </a:p>
        </p:txBody>
      </p:sp>
    </p:spTree>
    <p:extLst>
      <p:ext uri="{BB962C8B-B14F-4D97-AF65-F5344CB8AC3E}">
        <p14:creationId xmlns:p14="http://schemas.microsoft.com/office/powerpoint/2010/main" val="2265728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948A7C5-697D-45E4-862C-A25CE62348FA}" type="slidenum">
              <a:rPr lang="en-US" altLang="en-US"/>
              <a:pPr/>
              <a:t>‹#›</a:t>
            </a:fld>
            <a:endParaRPr lang="en-US" altLang="en-US"/>
          </a:p>
        </p:txBody>
      </p:sp>
    </p:spTree>
    <p:extLst>
      <p:ext uri="{BB962C8B-B14F-4D97-AF65-F5344CB8AC3E}">
        <p14:creationId xmlns:p14="http://schemas.microsoft.com/office/powerpoint/2010/main" val="2424852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5D13BFD-8F6A-48D6-B996-6E08D08A8B20}" type="slidenum">
              <a:rPr lang="en-US" altLang="en-US"/>
              <a:pPr/>
              <a:t>‹#›</a:t>
            </a:fld>
            <a:endParaRPr lang="en-US" altLang="en-US"/>
          </a:p>
        </p:txBody>
      </p:sp>
    </p:spTree>
    <p:extLst>
      <p:ext uri="{BB962C8B-B14F-4D97-AF65-F5344CB8AC3E}">
        <p14:creationId xmlns:p14="http://schemas.microsoft.com/office/powerpoint/2010/main" val="3705508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1307172-576C-4BA2-A110-124F791F3BC7}" type="slidenum">
              <a:rPr lang="en-US" altLang="en-US"/>
              <a:pPr/>
              <a:t>‹#›</a:t>
            </a:fld>
            <a:endParaRPr lang="en-US" altLang="en-US"/>
          </a:p>
        </p:txBody>
      </p:sp>
    </p:spTree>
    <p:extLst>
      <p:ext uri="{BB962C8B-B14F-4D97-AF65-F5344CB8AC3E}">
        <p14:creationId xmlns:p14="http://schemas.microsoft.com/office/powerpoint/2010/main" val="49489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10/1/2017</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611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10/1/2017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737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10/1/2017</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821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AA18ACC-A947-437B-A130-35BD54FDF1E9}" type="datetimeFigureOut">
              <a:rPr lang="en-US" smtClean="0"/>
              <a:t>10/1/2017</a:t>
            </a:fld>
            <a:endParaRPr lang="en-US" dirty="0"/>
          </a:p>
        </p:txBody>
      </p:sp>
      <p:sp>
        <p:nvSpPr>
          <p:cNvPr id="5" name="Footer Placeholder 3"/>
          <p:cNvSpPr>
            <a:spLocks noGrp="1"/>
          </p:cNvSpPr>
          <p:nvPr>
            <p:ph type="ftr" sz="quarter" idx="11"/>
          </p:nvPr>
        </p:nvSpPr>
        <p:spPr/>
        <p:txBody>
          <a:bodyPr/>
          <a:lstStyle/>
          <a:p>
            <a:r>
              <a:rPr lang="en-US" smtClean="0"/>
              <a:t>
              </a:t>
            </a:r>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107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C8D7E02-BCB8-4D50-A234-369438C08659}" type="datetimeFigureOut">
              <a:rPr lang="en-US" smtClean="0"/>
              <a:t>10/1/2017</a:t>
            </a:fld>
            <a:endParaRPr lang="en-US" dirty="0"/>
          </a:p>
        </p:txBody>
      </p:sp>
      <p:sp>
        <p:nvSpPr>
          <p:cNvPr id="5" name="Footer Placeholder 2"/>
          <p:cNvSpPr>
            <a:spLocks noGrp="1"/>
          </p:cNvSpPr>
          <p:nvPr>
            <p:ph type="ftr" sz="quarter" idx="11"/>
          </p:nvPr>
        </p:nvSpPr>
        <p:spPr/>
        <p:txBody>
          <a:bodyPr/>
          <a:lstStyle/>
          <a:p>
            <a:r>
              <a:rPr lang="en-US" smtClean="0"/>
              <a:t>
              </a:t>
            </a:r>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15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76E86A4C-8E40-4F87-A4F0-01A0687C5742}" type="datetimeFigureOut">
              <a:rPr lang="en-US" smtClean="0"/>
              <a:t>10/1/2017</a:t>
            </a:fld>
            <a:endParaRPr lang="en-US" dirty="0"/>
          </a:p>
        </p:txBody>
      </p:sp>
      <p:sp>
        <p:nvSpPr>
          <p:cNvPr id="5" name="Footer Placeholder 5"/>
          <p:cNvSpPr>
            <a:spLocks noGrp="1"/>
          </p:cNvSpPr>
          <p:nvPr>
            <p:ph type="ftr" sz="quarter" idx="11"/>
          </p:nvPr>
        </p:nvSpPr>
        <p:spPr/>
        <p:txBody>
          <a:bodyPr/>
          <a:lstStyle/>
          <a:p>
            <a:r>
              <a:rPr lang="en-US" smtClean="0"/>
              <a:t>
              </a:t>
            </a:r>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140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10/1/2017</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514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E451C3-0FF4-47C4-B829-773ADF60F88C}" type="datetimeFigureOut">
              <a:rPr lang="en-US" smtClean="0"/>
              <a:t>10/1/2017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8856820"/>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1F7FA0F-9AB3-4773-BDD3-F9A1CB722AD8}" type="slidenum">
              <a:rPr lang="en-US" altLang="en-US"/>
              <a:pPr/>
              <a:t>‹#›</a:t>
            </a:fld>
            <a:endParaRPr lang="en-US" altLang="en-US"/>
          </a:p>
        </p:txBody>
      </p:sp>
    </p:spTree>
    <p:extLst>
      <p:ext uri="{BB962C8B-B14F-4D97-AF65-F5344CB8AC3E}">
        <p14:creationId xmlns:p14="http://schemas.microsoft.com/office/powerpoint/2010/main" val="377052290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Electrons in Atoms</a:t>
            </a:r>
            <a:endParaRPr lang="en-US" dirty="0"/>
          </a:p>
        </p:txBody>
      </p:sp>
      <p:sp>
        <p:nvSpPr>
          <p:cNvPr id="3" name="Subtitle 2"/>
          <p:cNvSpPr>
            <a:spLocks noGrp="1"/>
          </p:cNvSpPr>
          <p:nvPr>
            <p:ph type="subTitle" idx="1"/>
          </p:nvPr>
        </p:nvSpPr>
        <p:spPr/>
        <p:txBody>
          <a:bodyPr/>
          <a:lstStyle/>
          <a:p>
            <a:r>
              <a:rPr lang="en-US" dirty="0" smtClean="0"/>
              <a:t>Unit 4</a:t>
            </a:r>
            <a:endParaRPr lang="en-US" dirty="0"/>
          </a:p>
        </p:txBody>
      </p:sp>
    </p:spTree>
    <p:extLst>
      <p:ext uri="{BB962C8B-B14F-4D97-AF65-F5344CB8AC3E}">
        <p14:creationId xmlns:p14="http://schemas.microsoft.com/office/powerpoint/2010/main" val="4055368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Spectra of Elements</a:t>
            </a:r>
            <a:endParaRPr lang="en-US" dirty="0"/>
          </a:p>
        </p:txBody>
      </p:sp>
      <p:sp>
        <p:nvSpPr>
          <p:cNvPr id="3" name="Content Placeholder 2"/>
          <p:cNvSpPr>
            <a:spLocks noGrp="1"/>
          </p:cNvSpPr>
          <p:nvPr>
            <p:ph idx="1"/>
          </p:nvPr>
        </p:nvSpPr>
        <p:spPr>
          <a:xfrm>
            <a:off x="284018" y="1378528"/>
            <a:ext cx="7601989" cy="838199"/>
          </a:xfrm>
        </p:spPr>
        <p:txBody>
          <a:bodyPr/>
          <a:lstStyle/>
          <a:p>
            <a:r>
              <a:rPr lang="en-US" dirty="0" smtClean="0"/>
              <a:t>Isaac Newton noticed that light is split up into its component colors when passed through a prism. </a:t>
            </a:r>
          </a:p>
        </p:txBody>
      </p:sp>
      <p:pic>
        <p:nvPicPr>
          <p:cNvPr id="4" name="Picture 3"/>
          <p:cNvPicPr>
            <a:picLocks noChangeAspect="1"/>
          </p:cNvPicPr>
          <p:nvPr/>
        </p:nvPicPr>
        <p:blipFill>
          <a:blip r:embed="rId2"/>
          <a:stretch>
            <a:fillRect/>
          </a:stretch>
        </p:blipFill>
        <p:spPr>
          <a:xfrm>
            <a:off x="8084277" y="676854"/>
            <a:ext cx="3740578" cy="2241545"/>
          </a:xfrm>
          <a:prstGeom prst="rect">
            <a:avLst/>
          </a:prstGeom>
        </p:spPr>
      </p:pic>
      <p:sp>
        <p:nvSpPr>
          <p:cNvPr id="6" name="Content Placeholder 2"/>
          <p:cNvSpPr txBox="1">
            <a:spLocks/>
          </p:cNvSpPr>
          <p:nvPr/>
        </p:nvSpPr>
        <p:spPr>
          <a:xfrm>
            <a:off x="127462" y="3337420"/>
            <a:ext cx="6411395" cy="48698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r>
              <a:rPr lang="en-US" dirty="0" smtClean="0"/>
              <a:t>Neil’s Bohr noticed when you shown light through an element in its gaseous state, the resulting spectrum was not continuous; there were missing gaps of color.</a:t>
            </a:r>
          </a:p>
          <a:p>
            <a:endParaRPr lang="en-US" dirty="0" smtClean="0"/>
          </a:p>
          <a:p>
            <a:r>
              <a:rPr lang="en-US" dirty="0" smtClean="0"/>
              <a:t>Conversely, when that heated gas was cooled, and passed through a prism, those missing gaps of color reappeared!</a:t>
            </a:r>
            <a:endParaRPr lang="en-US" dirty="0"/>
          </a:p>
        </p:txBody>
      </p:sp>
      <p:pic>
        <p:nvPicPr>
          <p:cNvPr id="7" name="Picture 2" descr="Image result for atomic emission 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936" y="2959655"/>
            <a:ext cx="4572669" cy="3831495"/>
          </a:xfrm>
          <a:prstGeom prst="rect">
            <a:avLst/>
          </a:prstGeom>
          <a:solidFill>
            <a:schemeClr val="tx1"/>
          </a:solidFill>
        </p:spPr>
      </p:pic>
    </p:spTree>
    <p:extLst>
      <p:ext uri="{BB962C8B-B14F-4D97-AF65-F5344CB8AC3E}">
        <p14:creationId xmlns:p14="http://schemas.microsoft.com/office/powerpoint/2010/main" val="153143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Bohr Model</a:t>
            </a:r>
            <a:endParaRPr lang="en-US" dirty="0"/>
          </a:p>
        </p:txBody>
      </p:sp>
      <p:sp>
        <p:nvSpPr>
          <p:cNvPr id="3" name="Content Placeholder 2"/>
          <p:cNvSpPr>
            <a:spLocks noGrp="1"/>
          </p:cNvSpPr>
          <p:nvPr>
            <p:ph idx="1"/>
          </p:nvPr>
        </p:nvSpPr>
        <p:spPr>
          <a:xfrm>
            <a:off x="981" y="2327563"/>
            <a:ext cx="4055629" cy="5105399"/>
          </a:xfrm>
        </p:spPr>
        <p:txBody>
          <a:bodyPr>
            <a:normAutofit/>
          </a:bodyPr>
          <a:lstStyle/>
          <a:p>
            <a:r>
              <a:rPr lang="en-US" dirty="0" smtClean="0"/>
              <a:t>A quantum of energy, in the form of light, could excite electrons to jump from one energy level to the next. But electrons CANNOT exist between energy levels.</a:t>
            </a:r>
          </a:p>
          <a:p>
            <a:r>
              <a:rPr lang="en-US" dirty="0" smtClean="0"/>
              <a:t>Without sustained energy the excited electron cannot stay in the higher energy level, and thus falls back to its ‘ground state’. When this happens, it emits the exact amount of energy that it absorbed.</a:t>
            </a:r>
            <a:endParaRPr lang="en-US" dirty="0"/>
          </a:p>
        </p:txBody>
      </p:sp>
      <p:pic>
        <p:nvPicPr>
          <p:cNvPr id="4" name="Picture 3"/>
          <p:cNvPicPr>
            <a:picLocks noChangeAspect="1"/>
          </p:cNvPicPr>
          <p:nvPr/>
        </p:nvPicPr>
        <p:blipFill>
          <a:blip r:embed="rId2"/>
          <a:stretch>
            <a:fillRect/>
          </a:stretch>
        </p:blipFill>
        <p:spPr>
          <a:xfrm>
            <a:off x="4001611" y="3217385"/>
            <a:ext cx="4761389" cy="3535986"/>
          </a:xfrm>
          <a:prstGeom prst="rect">
            <a:avLst/>
          </a:prstGeom>
        </p:spPr>
      </p:pic>
      <p:pic>
        <p:nvPicPr>
          <p:cNvPr id="8" name="Picture 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217385"/>
            <a:ext cx="3429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117" y="5602084"/>
            <a:ext cx="31813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152400" y="1295401"/>
            <a:ext cx="10049853" cy="5578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r>
              <a:rPr lang="en-US" dirty="0" smtClean="0"/>
              <a:t>Bohr theorized that electrons could only exist at distinct energy levels.</a:t>
            </a:r>
          </a:p>
        </p:txBody>
      </p:sp>
    </p:spTree>
    <p:extLst>
      <p:ext uri="{BB962C8B-B14F-4D97-AF65-F5344CB8AC3E}">
        <p14:creationId xmlns:p14="http://schemas.microsoft.com/office/powerpoint/2010/main" val="258060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24"/>
            <a:ext cx="9404723" cy="1400530"/>
          </a:xfrm>
        </p:spPr>
        <p:txBody>
          <a:bodyPr/>
          <a:lstStyle/>
          <a:p>
            <a:r>
              <a:rPr lang="en-US" dirty="0" smtClean="0"/>
              <a:t>An Explanation of Atomic Spectra</a:t>
            </a:r>
            <a:endParaRPr lang="en-US" dirty="0"/>
          </a:p>
        </p:txBody>
      </p:sp>
      <p:sp>
        <p:nvSpPr>
          <p:cNvPr id="3" name="Content Placeholder 2"/>
          <p:cNvSpPr>
            <a:spLocks noGrp="1"/>
          </p:cNvSpPr>
          <p:nvPr>
            <p:ph idx="1"/>
          </p:nvPr>
        </p:nvSpPr>
        <p:spPr>
          <a:xfrm>
            <a:off x="485775" y="4372495"/>
            <a:ext cx="5532640" cy="1875904"/>
          </a:xfrm>
        </p:spPr>
        <p:txBody>
          <a:bodyPr>
            <a:normAutofit/>
          </a:bodyPr>
          <a:lstStyle/>
          <a:p>
            <a:r>
              <a:rPr lang="en-US" dirty="0" smtClean="0"/>
              <a:t>An element’s absorption or emission spectrum is like a fingerprint and can be used to identify the element.</a:t>
            </a:r>
            <a:endParaRPr lang="en-US" dirty="0"/>
          </a:p>
        </p:txBody>
      </p:sp>
      <p:pic>
        <p:nvPicPr>
          <p:cNvPr id="83" name="Picture 82"/>
          <p:cNvPicPr>
            <a:picLocks noChangeAspect="1"/>
          </p:cNvPicPr>
          <p:nvPr/>
        </p:nvPicPr>
        <p:blipFill>
          <a:blip r:embed="rId2"/>
          <a:stretch>
            <a:fillRect/>
          </a:stretch>
        </p:blipFill>
        <p:spPr>
          <a:xfrm>
            <a:off x="6350924" y="3239660"/>
            <a:ext cx="5710796" cy="3618340"/>
          </a:xfrm>
          <a:prstGeom prst="rect">
            <a:avLst/>
          </a:prstGeom>
        </p:spPr>
      </p:pic>
      <p:pic>
        <p:nvPicPr>
          <p:cNvPr id="84" name="Picture 83"/>
          <p:cNvPicPr>
            <a:picLocks noChangeAspect="1"/>
          </p:cNvPicPr>
          <p:nvPr/>
        </p:nvPicPr>
        <p:blipFill>
          <a:blip r:embed="rId3"/>
          <a:stretch>
            <a:fillRect/>
          </a:stretch>
        </p:blipFill>
        <p:spPr>
          <a:xfrm>
            <a:off x="85209" y="693532"/>
            <a:ext cx="4547751" cy="3410814"/>
          </a:xfrm>
          <a:prstGeom prst="rect">
            <a:avLst/>
          </a:prstGeom>
        </p:spPr>
      </p:pic>
      <p:sp>
        <p:nvSpPr>
          <p:cNvPr id="6" name="Content Placeholder 2"/>
          <p:cNvSpPr txBox="1">
            <a:spLocks/>
          </p:cNvSpPr>
          <p:nvPr/>
        </p:nvSpPr>
        <p:spPr>
          <a:xfrm>
            <a:off x="4788131" y="1166509"/>
            <a:ext cx="6882938" cy="220759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r>
              <a:rPr lang="en-US" dirty="0" smtClean="0"/>
              <a:t>Emission Spectra are created when excited electrons fall back to their ground state, emitted energy (light)</a:t>
            </a:r>
          </a:p>
          <a:p>
            <a:r>
              <a:rPr lang="en-US" dirty="0" smtClean="0"/>
              <a:t>Absorbance spectra correspond to the exact wavelength of light absorbed by an electron as it is excited to higher energy levels.</a:t>
            </a:r>
          </a:p>
        </p:txBody>
      </p:sp>
    </p:spTree>
    <p:extLst>
      <p:ext uri="{BB962C8B-B14F-4D97-AF65-F5344CB8AC3E}">
        <p14:creationId xmlns:p14="http://schemas.microsoft.com/office/powerpoint/2010/main" val="236607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Photoelectric Effect</a:t>
            </a:r>
            <a:endParaRPr lang="en-US" dirty="0"/>
          </a:p>
        </p:txBody>
      </p:sp>
      <p:sp>
        <p:nvSpPr>
          <p:cNvPr id="3" name="Content Placeholder 2"/>
          <p:cNvSpPr>
            <a:spLocks noGrp="1"/>
          </p:cNvSpPr>
          <p:nvPr>
            <p:ph idx="1"/>
          </p:nvPr>
        </p:nvSpPr>
        <p:spPr>
          <a:xfrm>
            <a:off x="283123" y="1368830"/>
            <a:ext cx="11820208" cy="1377888"/>
          </a:xfrm>
        </p:spPr>
        <p:txBody>
          <a:bodyPr/>
          <a:lstStyle/>
          <a:p>
            <a:r>
              <a:rPr lang="en-US" dirty="0" smtClean="0"/>
              <a:t>Einstein showed that light behaved as a particle when interacting with matter through his explanation of the photoelectric effect.</a:t>
            </a:r>
          </a:p>
          <a:p>
            <a:pPr lvl="1"/>
            <a:r>
              <a:rPr lang="en-US" dirty="0" smtClean="0"/>
              <a:t>The photoelectric effect is the ejecting of e-’s from an active metal’s surface by shining light on the surface of the metal.</a:t>
            </a:r>
            <a:endParaRPr lang="en-US" dirty="0"/>
          </a:p>
        </p:txBody>
      </p:sp>
      <p:pic>
        <p:nvPicPr>
          <p:cNvPr id="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99" y="3285841"/>
            <a:ext cx="2638416" cy="16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445" y="3285841"/>
            <a:ext cx="2590271" cy="16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224" y="3285841"/>
            <a:ext cx="2539394" cy="170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2189" y="3285842"/>
            <a:ext cx="2211173" cy="170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283123" y="2823846"/>
            <a:ext cx="2098820" cy="5677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Bright Red Light</a:t>
            </a:r>
            <a:endParaRPr lang="en-US" dirty="0"/>
          </a:p>
        </p:txBody>
      </p:sp>
      <p:sp>
        <p:nvSpPr>
          <p:cNvPr id="9" name="Content Placeholder 2"/>
          <p:cNvSpPr txBox="1">
            <a:spLocks/>
          </p:cNvSpPr>
          <p:nvPr/>
        </p:nvSpPr>
        <p:spPr>
          <a:xfrm>
            <a:off x="3412886" y="2823846"/>
            <a:ext cx="2098820" cy="567748"/>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Dim Yellow Light</a:t>
            </a:r>
            <a:endParaRPr lang="en-US" dirty="0"/>
          </a:p>
        </p:txBody>
      </p:sp>
      <p:sp>
        <p:nvSpPr>
          <p:cNvPr id="10" name="Content Placeholder 2"/>
          <p:cNvSpPr txBox="1">
            <a:spLocks/>
          </p:cNvSpPr>
          <p:nvPr/>
        </p:nvSpPr>
        <p:spPr>
          <a:xfrm>
            <a:off x="6427495" y="2826907"/>
            <a:ext cx="2334062" cy="567748"/>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Bright Yellow Light</a:t>
            </a:r>
            <a:endParaRPr lang="en-US" dirty="0"/>
          </a:p>
        </p:txBody>
      </p:sp>
      <p:sp>
        <p:nvSpPr>
          <p:cNvPr id="11" name="Content Placeholder 2"/>
          <p:cNvSpPr txBox="1">
            <a:spLocks/>
          </p:cNvSpPr>
          <p:nvPr/>
        </p:nvSpPr>
        <p:spPr>
          <a:xfrm>
            <a:off x="9578075" y="2769360"/>
            <a:ext cx="2334062" cy="56774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Dim Blue Light</a:t>
            </a:r>
            <a:endParaRPr lang="en-US" dirty="0"/>
          </a:p>
        </p:txBody>
      </p:sp>
      <p:sp>
        <p:nvSpPr>
          <p:cNvPr id="12" name="Content Placeholder 2"/>
          <p:cNvSpPr txBox="1">
            <a:spLocks/>
          </p:cNvSpPr>
          <p:nvPr/>
        </p:nvSpPr>
        <p:spPr>
          <a:xfrm>
            <a:off x="208309" y="5217950"/>
            <a:ext cx="2689106" cy="159848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It was shown that red light, even very bright red light, could not eject an electron.</a:t>
            </a:r>
            <a:endParaRPr lang="en-US" dirty="0"/>
          </a:p>
        </p:txBody>
      </p:sp>
      <p:sp>
        <p:nvSpPr>
          <p:cNvPr id="13" name="Content Placeholder 2"/>
          <p:cNvSpPr txBox="1">
            <a:spLocks/>
          </p:cNvSpPr>
          <p:nvPr/>
        </p:nvSpPr>
        <p:spPr>
          <a:xfrm>
            <a:off x="3265445" y="5259514"/>
            <a:ext cx="2689106" cy="15984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But even very dim yellow light could eject an electron.</a:t>
            </a:r>
            <a:endParaRPr lang="en-US" dirty="0"/>
          </a:p>
        </p:txBody>
      </p:sp>
      <p:sp>
        <p:nvSpPr>
          <p:cNvPr id="14" name="Content Placeholder 2"/>
          <p:cNvSpPr txBox="1">
            <a:spLocks/>
          </p:cNvSpPr>
          <p:nvPr/>
        </p:nvSpPr>
        <p:spPr>
          <a:xfrm>
            <a:off x="6249973" y="5259514"/>
            <a:ext cx="2689106" cy="159848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The brighter the light above the threshold, the more electrons are ejected.</a:t>
            </a:r>
            <a:endParaRPr lang="en-US" dirty="0"/>
          </a:p>
        </p:txBody>
      </p:sp>
      <p:sp>
        <p:nvSpPr>
          <p:cNvPr id="15" name="Content Placeholder 2"/>
          <p:cNvSpPr txBox="1">
            <a:spLocks/>
          </p:cNvSpPr>
          <p:nvPr/>
        </p:nvSpPr>
        <p:spPr>
          <a:xfrm>
            <a:off x="9350621" y="5259514"/>
            <a:ext cx="2689106" cy="159848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The higher the frequency above the threshold, the faster the electrons are ejected.</a:t>
            </a:r>
            <a:endParaRPr lang="en-US" dirty="0"/>
          </a:p>
        </p:txBody>
      </p:sp>
      <p:cxnSp>
        <p:nvCxnSpPr>
          <p:cNvPr id="17" name="Straight Connector 16"/>
          <p:cNvCxnSpPr/>
          <p:nvPr/>
        </p:nvCxnSpPr>
        <p:spPr>
          <a:xfrm flipH="1">
            <a:off x="3108960" y="2823846"/>
            <a:ext cx="16625" cy="387067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Content Placeholder 2"/>
          <p:cNvSpPr txBox="1">
            <a:spLocks/>
          </p:cNvSpPr>
          <p:nvPr/>
        </p:nvSpPr>
        <p:spPr>
          <a:xfrm>
            <a:off x="2121613" y="6467626"/>
            <a:ext cx="2689106" cy="482139"/>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solidFill>
                  <a:schemeClr val="accent1">
                    <a:lumMod val="60000"/>
                    <a:lumOff val="40000"/>
                  </a:schemeClr>
                </a:solidFill>
              </a:rPr>
              <a:t>Threshold Frequency</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203495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dissolve">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dissolve">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50" y="120209"/>
            <a:ext cx="2110944" cy="627938"/>
          </a:xfrm>
        </p:spPr>
        <p:txBody>
          <a:bodyPr/>
          <a:lstStyle/>
          <a:p>
            <a:r>
              <a:rPr lang="en-US" dirty="0" smtClean="0"/>
              <a:t>HW 4.3</a:t>
            </a:r>
            <a:endParaRPr lang="en-US" dirty="0"/>
          </a:p>
        </p:txBody>
      </p:sp>
      <p:sp>
        <p:nvSpPr>
          <p:cNvPr id="3" name="Content Placeholder 2"/>
          <p:cNvSpPr>
            <a:spLocks noGrp="1"/>
          </p:cNvSpPr>
          <p:nvPr>
            <p:ph idx="1"/>
          </p:nvPr>
        </p:nvSpPr>
        <p:spPr>
          <a:xfrm>
            <a:off x="2045423" y="120209"/>
            <a:ext cx="4230688" cy="1080654"/>
          </a:xfrm>
        </p:spPr>
        <p:txBody>
          <a:bodyPr/>
          <a:lstStyle/>
          <a:p>
            <a:pPr marL="0" indent="0">
              <a:buNone/>
            </a:pPr>
            <a:r>
              <a:rPr lang="en-US" dirty="0" smtClean="0"/>
              <a:t>Assigned: Wednesday, Sep 27</a:t>
            </a:r>
            <a:br>
              <a:rPr lang="en-US" dirty="0" smtClean="0"/>
            </a:br>
            <a:r>
              <a:rPr lang="en-US" dirty="0" smtClean="0"/>
              <a:t>Due: Monday, Oct 2</a:t>
            </a:r>
            <a:br>
              <a:rPr lang="en-US" dirty="0" smtClean="0"/>
            </a:br>
            <a:r>
              <a:rPr lang="en-US" dirty="0" smtClean="0"/>
              <a:t>Due on Separate Piece of Paper</a:t>
            </a:r>
          </a:p>
        </p:txBody>
      </p:sp>
      <p:sp>
        <p:nvSpPr>
          <p:cNvPr id="4" name="Content Placeholder 2"/>
          <p:cNvSpPr txBox="1">
            <a:spLocks/>
          </p:cNvSpPr>
          <p:nvPr/>
        </p:nvSpPr>
        <p:spPr>
          <a:xfrm>
            <a:off x="0" y="1136073"/>
            <a:ext cx="12192000" cy="57773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lvl="1" indent="-342900">
              <a:buClr>
                <a:srgbClr val="B31166">
                  <a:lumMod val="60000"/>
                  <a:lumOff val="40000"/>
                </a:srgbClr>
              </a:buClr>
              <a:buAutoNum type="arabicPeriod"/>
            </a:pPr>
            <a:r>
              <a:rPr lang="en-US" altLang="en-US" dirty="0" smtClean="0">
                <a:latin typeface="Arial Narrow" panose="020B0606020202030204" pitchFamily="34" charset="0"/>
              </a:rPr>
              <a:t>If </a:t>
            </a:r>
            <a:r>
              <a:rPr lang="en-US" altLang="en-US" dirty="0">
                <a:latin typeface="Arial Narrow" panose="020B0606020202030204" pitchFamily="34" charset="0"/>
              </a:rPr>
              <a:t>the energy required to eject an electron from a photoactive metal is 3.10</a:t>
            </a:r>
            <a:r>
              <a:rPr lang="en-US" altLang="en-US" baseline="30000" dirty="0">
                <a:latin typeface="Arial Narrow" panose="020B0606020202030204" pitchFamily="34" charset="0"/>
              </a:rPr>
              <a:t>.</a:t>
            </a:r>
            <a:r>
              <a:rPr lang="en-US" altLang="en-US" dirty="0">
                <a:latin typeface="Arial Narrow" panose="020B0606020202030204" pitchFamily="34" charset="0"/>
              </a:rPr>
              <a:t>10</a:t>
            </a:r>
            <a:r>
              <a:rPr lang="en-US" altLang="en-US" baseline="30000" dirty="0">
                <a:latin typeface="Arial Narrow" panose="020B0606020202030204" pitchFamily="34" charset="0"/>
              </a:rPr>
              <a:t>-19 </a:t>
            </a:r>
            <a:r>
              <a:rPr lang="en-US" altLang="en-US" dirty="0">
                <a:latin typeface="Arial Narrow" panose="020B0606020202030204" pitchFamily="34" charset="0"/>
              </a:rPr>
              <a:t>J, </a:t>
            </a:r>
            <a:r>
              <a:rPr lang="en-US" altLang="en-US" dirty="0" smtClean="0">
                <a:latin typeface="Arial Narrow" panose="020B0606020202030204" pitchFamily="34" charset="0"/>
              </a:rPr>
              <a:t>determine the </a:t>
            </a:r>
            <a:r>
              <a:rPr lang="en-US" altLang="en-US" dirty="0">
                <a:latin typeface="Arial Narrow" panose="020B0606020202030204" pitchFamily="34" charset="0"/>
              </a:rPr>
              <a:t>threshold frequency (E = h ν) for this metal</a:t>
            </a:r>
            <a:r>
              <a:rPr lang="en-US" altLang="en-US" dirty="0" smtClean="0">
                <a:latin typeface="Arial Narrow" panose="020B0606020202030204" pitchFamily="34" charset="0"/>
              </a:rPr>
              <a:t>.</a:t>
            </a:r>
          </a:p>
          <a:p>
            <a:pPr lvl="1" indent="-342900">
              <a:buClr>
                <a:srgbClr val="B31166">
                  <a:lumMod val="60000"/>
                  <a:lumOff val="40000"/>
                </a:srgbClr>
              </a:buClr>
              <a:buAutoNum type="arabicPeriod"/>
            </a:pPr>
            <a:r>
              <a:rPr lang="en-US" altLang="en-US" dirty="0" smtClean="0">
                <a:latin typeface="Arial Narrow" panose="020B0606020202030204" pitchFamily="34" charset="0"/>
              </a:rPr>
              <a:t>a. Calculate if 600. nm light will eject an electron from the metal in problem #1?</a:t>
            </a:r>
            <a:br>
              <a:rPr lang="en-US" altLang="en-US" dirty="0" smtClean="0">
                <a:latin typeface="Arial Narrow" panose="020B0606020202030204" pitchFamily="34" charset="0"/>
              </a:rPr>
            </a:br>
            <a:r>
              <a:rPr lang="en-US" altLang="en-US" dirty="0" smtClean="0">
                <a:latin typeface="Arial Narrow" panose="020B0606020202030204" pitchFamily="34" charset="0"/>
              </a:rPr>
              <a:t>b. Will very dim 600. nm light eject an electron from this metal?</a:t>
            </a:r>
            <a:br>
              <a:rPr lang="en-US" altLang="en-US" dirty="0" smtClean="0">
                <a:latin typeface="Arial Narrow" panose="020B0606020202030204" pitchFamily="34" charset="0"/>
              </a:rPr>
            </a:br>
            <a:r>
              <a:rPr lang="en-US" altLang="en-US" dirty="0" smtClean="0">
                <a:latin typeface="Arial Narrow" panose="020B0606020202030204" pitchFamily="34" charset="0"/>
              </a:rPr>
              <a:t>c. Will very bright light with a frequency of 4.50x10</a:t>
            </a:r>
            <a:r>
              <a:rPr lang="en-US" altLang="en-US" baseline="30000" dirty="0" smtClean="0">
                <a:latin typeface="Arial Narrow" panose="020B0606020202030204" pitchFamily="34" charset="0"/>
              </a:rPr>
              <a:t>14</a:t>
            </a:r>
            <a:r>
              <a:rPr lang="en-US" altLang="en-US" dirty="0" smtClean="0">
                <a:latin typeface="Arial Narrow" panose="020B0606020202030204" pitchFamily="34" charset="0"/>
              </a:rPr>
              <a:t> Hz eject the metal’s electron?</a:t>
            </a:r>
            <a:br>
              <a:rPr lang="en-US" altLang="en-US" dirty="0" smtClean="0">
                <a:latin typeface="Arial Narrow" panose="020B0606020202030204" pitchFamily="34" charset="0"/>
              </a:rPr>
            </a:br>
            <a:r>
              <a:rPr lang="en-US" altLang="en-US" dirty="0" smtClean="0">
                <a:latin typeface="Arial Narrow" panose="020B0606020202030204" pitchFamily="34" charset="0"/>
              </a:rPr>
              <a:t>d. What would be the different of an ejected electron if 100 nm light were shown on the metal?</a:t>
            </a:r>
          </a:p>
          <a:p>
            <a:pPr lvl="1" indent="-342900">
              <a:buClr>
                <a:srgbClr val="B31166">
                  <a:lumMod val="60000"/>
                  <a:lumOff val="40000"/>
                </a:srgbClr>
              </a:buClr>
              <a:buAutoNum type="arabicPeriod"/>
            </a:pPr>
            <a:r>
              <a:rPr lang="en-US" altLang="en-US" dirty="0" smtClean="0">
                <a:latin typeface="Arial Narrow" panose="020B0606020202030204" pitchFamily="34" charset="0"/>
              </a:rPr>
              <a:t>What scientist presented experimental evidence of light’s particle nature?</a:t>
            </a:r>
          </a:p>
          <a:p>
            <a:pPr lvl="1" indent="-342900">
              <a:buClr>
                <a:srgbClr val="B31166">
                  <a:lumMod val="60000"/>
                  <a:lumOff val="40000"/>
                </a:srgbClr>
              </a:buClr>
              <a:buAutoNum type="arabicPeriod"/>
            </a:pPr>
            <a:r>
              <a:rPr lang="en-US" altLang="en-US" dirty="0" smtClean="0">
                <a:latin typeface="Arial Narrow" panose="020B0606020202030204" pitchFamily="34" charset="0"/>
              </a:rPr>
              <a:t>What will happen if the following will occur?</a:t>
            </a:r>
            <a:br>
              <a:rPr lang="en-US" altLang="en-US" dirty="0" smtClean="0">
                <a:latin typeface="Arial Narrow" panose="020B0606020202030204" pitchFamily="34" charset="0"/>
              </a:rPr>
            </a:br>
            <a:r>
              <a:rPr lang="en-US" altLang="en-US" dirty="0" smtClean="0">
                <a:latin typeface="Arial Narrow" panose="020B0606020202030204" pitchFamily="34" charset="0"/>
              </a:rPr>
              <a:t>a. Monochromatic (one color) light shining on cesium metal is just above the threshold frequency.</a:t>
            </a:r>
            <a:br>
              <a:rPr lang="en-US" altLang="en-US" dirty="0" smtClean="0">
                <a:latin typeface="Arial Narrow" panose="020B0606020202030204" pitchFamily="34" charset="0"/>
              </a:rPr>
            </a:br>
            <a:r>
              <a:rPr lang="en-US" altLang="en-US" dirty="0" smtClean="0">
                <a:latin typeface="Arial Narrow" panose="020B0606020202030204" pitchFamily="34" charset="0"/>
              </a:rPr>
              <a:t>b. The intensity of the light increases, but the frequency remains the same.</a:t>
            </a:r>
            <a:br>
              <a:rPr lang="en-US" altLang="en-US" dirty="0" smtClean="0">
                <a:latin typeface="Arial Narrow" panose="020B0606020202030204" pitchFamily="34" charset="0"/>
              </a:rPr>
            </a:br>
            <a:r>
              <a:rPr lang="en-US" altLang="en-US" dirty="0" smtClean="0">
                <a:latin typeface="Arial Narrow" panose="020B0606020202030204" pitchFamily="34" charset="0"/>
              </a:rPr>
              <a:t>c. Monochromatic light of a shorter wavelength is used.</a:t>
            </a:r>
          </a:p>
          <a:p>
            <a:pPr lvl="1" indent="-342900">
              <a:buClr>
                <a:srgbClr val="B31166">
                  <a:lumMod val="60000"/>
                  <a:lumOff val="40000"/>
                </a:srgbClr>
              </a:buClr>
              <a:buAutoNum type="arabicPeriod"/>
            </a:pPr>
            <a:r>
              <a:rPr lang="en-US" altLang="en-US" dirty="0" smtClean="0">
                <a:latin typeface="Arial Narrow" panose="020B0606020202030204" pitchFamily="34" charset="0"/>
              </a:rPr>
              <a:t>What has more energy, a photon of infrared light or a photon of ultraviolet light?</a:t>
            </a:r>
          </a:p>
          <a:p>
            <a:pPr lvl="1" indent="-342900">
              <a:buClr>
                <a:srgbClr val="B31166">
                  <a:lumMod val="60000"/>
                  <a:lumOff val="40000"/>
                </a:srgbClr>
              </a:buClr>
              <a:buAutoNum type="arabicPeriod"/>
            </a:pPr>
            <a:r>
              <a:rPr lang="en-US" altLang="en-US" dirty="0" smtClean="0">
                <a:latin typeface="Arial Narrow" panose="020B0606020202030204" pitchFamily="34" charset="0"/>
              </a:rPr>
              <a:t>A piece of lithium metal is struck by a wave of red light and a wave of green light. Which  of these two waves is traveling fastest when it hits the lithium?</a:t>
            </a:r>
            <a:endParaRPr lang="en-US" altLang="en-US" dirty="0">
              <a:latin typeface="Arial Narrow" panose="020B0606020202030204" pitchFamily="34" charset="0"/>
            </a:endParaRPr>
          </a:p>
          <a:p>
            <a:pPr marL="400050" lvl="1" indent="0">
              <a:buClr>
                <a:srgbClr val="B31166">
                  <a:lumMod val="60000"/>
                  <a:lumOff val="40000"/>
                </a:srgbClr>
              </a:buClr>
              <a:buNone/>
            </a:pPr>
            <a:endParaRPr lang="en-US" altLang="en-US" dirty="0" smtClean="0">
              <a:latin typeface="Arial Narrow" panose="020B0606020202030204" pitchFamily="34" charset="0"/>
            </a:endParaRPr>
          </a:p>
          <a:p>
            <a:pPr marL="457200" lvl="0" indent="-457200">
              <a:buClr>
                <a:srgbClr val="B31166">
                  <a:lumMod val="60000"/>
                  <a:lumOff val="40000"/>
                </a:srgbClr>
              </a:buClr>
              <a:buFont typeface="Wingdings 3" charset="2"/>
              <a:buAutoNum type="arabicPeriod"/>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828844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50" y="120209"/>
            <a:ext cx="2110944" cy="627938"/>
          </a:xfrm>
        </p:spPr>
        <p:txBody>
          <a:bodyPr/>
          <a:lstStyle/>
          <a:p>
            <a:r>
              <a:rPr lang="en-US" dirty="0" smtClean="0"/>
              <a:t>HW 4.4</a:t>
            </a:r>
            <a:endParaRPr lang="en-US" dirty="0"/>
          </a:p>
        </p:txBody>
      </p:sp>
      <p:sp>
        <p:nvSpPr>
          <p:cNvPr id="3" name="Content Placeholder 2"/>
          <p:cNvSpPr>
            <a:spLocks noGrp="1"/>
          </p:cNvSpPr>
          <p:nvPr>
            <p:ph idx="1"/>
          </p:nvPr>
        </p:nvSpPr>
        <p:spPr>
          <a:xfrm>
            <a:off x="2045423" y="120209"/>
            <a:ext cx="4230688" cy="1080654"/>
          </a:xfrm>
        </p:spPr>
        <p:txBody>
          <a:bodyPr/>
          <a:lstStyle/>
          <a:p>
            <a:pPr marL="0" indent="0">
              <a:buNone/>
            </a:pPr>
            <a:r>
              <a:rPr lang="en-US" dirty="0" smtClean="0"/>
              <a:t>Assigned</a:t>
            </a:r>
            <a:r>
              <a:rPr lang="en-US" dirty="0" smtClean="0"/>
              <a:t>: Monday, October 2</a:t>
            </a:r>
            <a:r>
              <a:rPr lang="en-US" dirty="0" smtClean="0"/>
              <a:t/>
            </a:r>
            <a:br>
              <a:rPr lang="en-US" dirty="0" smtClean="0"/>
            </a:br>
            <a:r>
              <a:rPr lang="en-US" dirty="0" smtClean="0"/>
              <a:t>Due</a:t>
            </a:r>
            <a:r>
              <a:rPr lang="en-US" dirty="0" smtClean="0"/>
              <a:t>: Tuesday, October 3</a:t>
            </a:r>
            <a:r>
              <a:rPr lang="en-US" dirty="0" smtClean="0"/>
              <a:t/>
            </a:r>
            <a:br>
              <a:rPr lang="en-US" dirty="0" smtClean="0"/>
            </a:br>
            <a:r>
              <a:rPr lang="en-US" dirty="0" smtClean="0"/>
              <a:t>Due on Separate Piece of Paper</a:t>
            </a:r>
          </a:p>
        </p:txBody>
      </p:sp>
      <p:sp>
        <p:nvSpPr>
          <p:cNvPr id="4" name="Content Placeholder 2"/>
          <p:cNvSpPr txBox="1">
            <a:spLocks/>
          </p:cNvSpPr>
          <p:nvPr/>
        </p:nvSpPr>
        <p:spPr>
          <a:xfrm>
            <a:off x="0" y="1136073"/>
            <a:ext cx="12192000" cy="577734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lvl="1" indent="-342900">
              <a:buClr>
                <a:srgbClr val="B31166">
                  <a:lumMod val="60000"/>
                  <a:lumOff val="40000"/>
                </a:srgbClr>
              </a:buClr>
              <a:buAutoNum type="arabicPeriod"/>
            </a:pPr>
            <a:r>
              <a:rPr lang="en-US" altLang="en-US" dirty="0" smtClean="0">
                <a:latin typeface="Arial Narrow" panose="020B0606020202030204" pitchFamily="34" charset="0"/>
              </a:rPr>
              <a:t>Use a diagram to illustrate each term for a wave/</a:t>
            </a:r>
            <a:br>
              <a:rPr lang="en-US" altLang="en-US" dirty="0" smtClean="0">
                <a:latin typeface="Arial Narrow" panose="020B0606020202030204" pitchFamily="34" charset="0"/>
              </a:rPr>
            </a:br>
            <a:r>
              <a:rPr lang="en-US" altLang="en-US" dirty="0" smtClean="0">
                <a:latin typeface="Arial Narrow" panose="020B0606020202030204" pitchFamily="34" charset="0"/>
              </a:rPr>
              <a:t>a. wavelength</a:t>
            </a:r>
            <a:br>
              <a:rPr lang="en-US" altLang="en-US" dirty="0" smtClean="0">
                <a:latin typeface="Arial Narrow" panose="020B0606020202030204" pitchFamily="34" charset="0"/>
              </a:rPr>
            </a:br>
            <a:r>
              <a:rPr lang="en-US" altLang="en-US" dirty="0" smtClean="0">
                <a:latin typeface="Arial Narrow" panose="020B0606020202030204" pitchFamily="34" charset="0"/>
              </a:rPr>
              <a:t>b. amplitude</a:t>
            </a:r>
            <a:br>
              <a:rPr lang="en-US" altLang="en-US" dirty="0" smtClean="0">
                <a:latin typeface="Arial Narrow" panose="020B0606020202030204" pitchFamily="34" charset="0"/>
              </a:rPr>
            </a:br>
            <a:r>
              <a:rPr lang="en-US" altLang="en-US" dirty="0" smtClean="0">
                <a:latin typeface="Arial Narrow" panose="020B0606020202030204" pitchFamily="34" charset="0"/>
              </a:rPr>
              <a:t>c. frequency</a:t>
            </a:r>
          </a:p>
          <a:p>
            <a:pPr lvl="1" indent="-342900">
              <a:buClr>
                <a:srgbClr val="B31166">
                  <a:lumMod val="60000"/>
                  <a:lumOff val="40000"/>
                </a:srgbClr>
              </a:buClr>
              <a:buAutoNum type="arabicPeriod"/>
            </a:pPr>
            <a:r>
              <a:rPr lang="en-US" altLang="en-US" dirty="0" smtClean="0">
                <a:latin typeface="Arial Narrow" panose="020B0606020202030204" pitchFamily="34" charset="0"/>
              </a:rPr>
              <a:t>Consider the following regions of the electromagnetic spectrum (</a:t>
            </a:r>
            <a:r>
              <a:rPr lang="en-US" altLang="en-US" dirty="0" err="1" smtClean="0">
                <a:latin typeface="Arial Narrow" panose="020B0606020202030204" pitchFamily="34" charset="0"/>
              </a:rPr>
              <a:t>i</a:t>
            </a:r>
            <a:r>
              <a:rPr lang="en-US" altLang="en-US" dirty="0" smtClean="0">
                <a:latin typeface="Arial Narrow" panose="020B0606020202030204" pitchFamily="34" charset="0"/>
              </a:rPr>
              <a:t>) ultraviolet, (ii) X-ray, (iii) visible, (iv) infrared, (v) radio wave, (vi) microwave.</a:t>
            </a:r>
            <a:br>
              <a:rPr lang="en-US" altLang="en-US" dirty="0" smtClean="0">
                <a:latin typeface="Arial Narrow" panose="020B0606020202030204" pitchFamily="34" charset="0"/>
              </a:rPr>
            </a:br>
            <a:r>
              <a:rPr lang="en-US" altLang="en-US" dirty="0" smtClean="0">
                <a:latin typeface="Arial Narrow" panose="020B0606020202030204" pitchFamily="34" charset="0"/>
              </a:rPr>
              <a:t>a. Arrange them in order of decreasing wavelength.</a:t>
            </a:r>
            <a:br>
              <a:rPr lang="en-US" altLang="en-US" dirty="0" smtClean="0">
                <a:latin typeface="Arial Narrow" panose="020B0606020202030204" pitchFamily="34" charset="0"/>
              </a:rPr>
            </a:br>
            <a:r>
              <a:rPr lang="en-US" altLang="en-US" dirty="0" smtClean="0">
                <a:latin typeface="Arial Narrow" panose="020B0606020202030204" pitchFamily="34" charset="0"/>
              </a:rPr>
              <a:t>b. Arrange them in order of decreasing frequency.</a:t>
            </a:r>
          </a:p>
          <a:p>
            <a:pPr lvl="1" indent="-342900">
              <a:buClr>
                <a:srgbClr val="B31166">
                  <a:lumMod val="60000"/>
                  <a:lumOff val="40000"/>
                </a:srgbClr>
              </a:buClr>
              <a:buAutoNum type="arabicPeriod"/>
            </a:pPr>
            <a:r>
              <a:rPr lang="en-US" altLang="en-US" dirty="0" smtClean="0">
                <a:latin typeface="Arial Narrow" panose="020B0606020202030204" pitchFamily="34" charset="0"/>
              </a:rPr>
              <a:t>List the colors of the visible spectrum in order of increasing wavelength.</a:t>
            </a:r>
          </a:p>
          <a:p>
            <a:pPr lvl="1" indent="-342900">
              <a:buClr>
                <a:srgbClr val="B31166">
                  <a:lumMod val="60000"/>
                  <a:lumOff val="40000"/>
                </a:srgbClr>
              </a:buClr>
              <a:buAutoNum type="arabicPeriod"/>
            </a:pPr>
            <a:r>
              <a:rPr lang="en-US" altLang="en-US" dirty="0" smtClean="0">
                <a:latin typeface="Arial Narrow" panose="020B0606020202030204" pitchFamily="34" charset="0"/>
              </a:rPr>
              <a:t>What has more energy, a photon of infrared light or a photon of ultraviolet light?</a:t>
            </a:r>
          </a:p>
          <a:p>
            <a:pPr lvl="1" indent="-342900">
              <a:buClr>
                <a:srgbClr val="B31166">
                  <a:lumMod val="60000"/>
                  <a:lumOff val="40000"/>
                </a:srgbClr>
              </a:buClr>
              <a:buAutoNum type="arabicPeriod"/>
            </a:pPr>
            <a:r>
              <a:rPr lang="en-US" altLang="en-US" dirty="0" smtClean="0">
                <a:latin typeface="Arial Narrow" panose="020B0606020202030204" pitchFamily="34" charset="0"/>
              </a:rPr>
              <a:t>What is the energy of green light with a frequency of 5.80x10</a:t>
            </a:r>
            <a:r>
              <a:rPr lang="en-US" altLang="en-US" baseline="30000" dirty="0" smtClean="0">
                <a:latin typeface="Arial Narrow" panose="020B0606020202030204" pitchFamily="34" charset="0"/>
              </a:rPr>
              <a:t>14</a:t>
            </a:r>
            <a:r>
              <a:rPr lang="en-US" altLang="en-US" dirty="0" smtClean="0">
                <a:latin typeface="Arial Narrow" panose="020B0606020202030204" pitchFamily="34" charset="0"/>
              </a:rPr>
              <a:t> 1/s?</a:t>
            </a:r>
          </a:p>
          <a:p>
            <a:pPr lvl="1" indent="-342900">
              <a:buClr>
                <a:srgbClr val="B31166">
                  <a:lumMod val="60000"/>
                  <a:lumOff val="40000"/>
                </a:srgbClr>
              </a:buClr>
              <a:buAutoNum type="arabicPeriod"/>
            </a:pPr>
            <a:r>
              <a:rPr lang="en-US" altLang="en-US" dirty="0" smtClean="0">
                <a:latin typeface="Arial Narrow" panose="020B0606020202030204" pitchFamily="34" charset="0"/>
              </a:rPr>
              <a:t>What happens when a hydrogen atom absorbs a quantum of energy?</a:t>
            </a:r>
          </a:p>
          <a:p>
            <a:pPr lvl="1" indent="-342900">
              <a:buClr>
                <a:srgbClr val="B31166">
                  <a:lumMod val="60000"/>
                  <a:lumOff val="40000"/>
                </a:srgbClr>
              </a:buClr>
              <a:buAutoNum type="arabicPeriod"/>
            </a:pPr>
            <a:r>
              <a:rPr lang="en-US" altLang="en-US" dirty="0" smtClean="0">
                <a:latin typeface="Arial Narrow" panose="020B0606020202030204" pitchFamily="34" charset="0"/>
              </a:rPr>
              <a:t>Suppose your favorite AM radio station broadcasts at a frequency of 1150 kHz. What is the wavelength, in centimeters, of the radiation from the station?</a:t>
            </a:r>
          </a:p>
          <a:p>
            <a:pPr lvl="1" indent="-342900">
              <a:buClr>
                <a:srgbClr val="B31166">
                  <a:lumMod val="60000"/>
                  <a:lumOff val="40000"/>
                </a:srgbClr>
              </a:buClr>
              <a:buAutoNum type="arabicPeriod"/>
            </a:pPr>
            <a:r>
              <a:rPr lang="en-US" altLang="en-US" dirty="0" smtClean="0">
                <a:latin typeface="Arial Narrow" panose="020B0606020202030204" pitchFamily="34" charset="0"/>
              </a:rPr>
              <a:t>A mercury lamp emits radiation with a wavelength of 4.36x10</a:t>
            </a:r>
            <a:r>
              <a:rPr lang="en-US" altLang="en-US" baseline="30000" dirty="0" smtClean="0">
                <a:latin typeface="Arial Narrow" panose="020B0606020202030204" pitchFamily="34" charset="0"/>
              </a:rPr>
              <a:t>-7 </a:t>
            </a:r>
            <a:r>
              <a:rPr lang="en-US" altLang="en-US" dirty="0" smtClean="0">
                <a:latin typeface="Arial Narrow" panose="020B0606020202030204" pitchFamily="34" charset="0"/>
              </a:rPr>
              <a:t>m. </a:t>
            </a:r>
            <a:br>
              <a:rPr lang="en-US" altLang="en-US" dirty="0" smtClean="0">
                <a:latin typeface="Arial Narrow" panose="020B0606020202030204" pitchFamily="34" charset="0"/>
              </a:rPr>
            </a:br>
            <a:r>
              <a:rPr lang="en-US" altLang="en-US" dirty="0" smtClean="0">
                <a:latin typeface="Arial Narrow" panose="020B0606020202030204" pitchFamily="34" charset="0"/>
              </a:rPr>
              <a:t>a. What is the wavelength of this radiation in cm?</a:t>
            </a:r>
            <a:br>
              <a:rPr lang="en-US" altLang="en-US" dirty="0" smtClean="0">
                <a:latin typeface="Arial Narrow" panose="020B0606020202030204" pitchFamily="34" charset="0"/>
              </a:rPr>
            </a:br>
            <a:r>
              <a:rPr lang="en-US" altLang="en-US" dirty="0" smtClean="0">
                <a:latin typeface="Arial Narrow" panose="020B0606020202030204" pitchFamily="34" charset="0"/>
              </a:rPr>
              <a:t>b. In what region of the electromagnetic spectrum is this radiation?</a:t>
            </a:r>
            <a:br>
              <a:rPr lang="en-US" altLang="en-US" dirty="0" smtClean="0">
                <a:latin typeface="Arial Narrow" panose="020B0606020202030204" pitchFamily="34" charset="0"/>
              </a:rPr>
            </a:br>
            <a:r>
              <a:rPr lang="en-US" altLang="en-US" dirty="0" smtClean="0">
                <a:latin typeface="Arial Narrow" panose="020B0606020202030204" pitchFamily="34" charset="0"/>
              </a:rPr>
              <a:t>c. Calculate the frequency of this radiation.</a:t>
            </a:r>
            <a:endParaRPr lang="en-US" altLang="en-US" dirty="0">
              <a:latin typeface="Arial Narrow" panose="020B0606020202030204" pitchFamily="34" charset="0"/>
            </a:endParaRPr>
          </a:p>
          <a:p>
            <a:pPr marL="400050" lvl="1" indent="0">
              <a:buClr>
                <a:srgbClr val="B31166">
                  <a:lumMod val="60000"/>
                  <a:lumOff val="40000"/>
                </a:srgbClr>
              </a:buClr>
              <a:buNone/>
            </a:pPr>
            <a:endParaRPr lang="en-US" altLang="en-US" dirty="0" smtClean="0">
              <a:latin typeface="Arial Narrow" panose="020B0606020202030204" pitchFamily="34" charset="0"/>
            </a:endParaRPr>
          </a:p>
          <a:p>
            <a:pPr marL="457200" lvl="0" indent="-457200">
              <a:buClr>
                <a:srgbClr val="B31166">
                  <a:lumMod val="60000"/>
                  <a:lumOff val="40000"/>
                </a:srgbClr>
              </a:buClr>
              <a:buFont typeface="Wingdings 3" charset="2"/>
              <a:buAutoNum type="arabicPeriod"/>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016104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50" y="120209"/>
            <a:ext cx="2110944" cy="627938"/>
          </a:xfrm>
        </p:spPr>
        <p:txBody>
          <a:bodyPr/>
          <a:lstStyle/>
          <a:p>
            <a:r>
              <a:rPr lang="en-US" dirty="0" smtClean="0"/>
              <a:t>HW 4.4</a:t>
            </a:r>
            <a:endParaRPr lang="en-US" dirty="0"/>
          </a:p>
        </p:txBody>
      </p:sp>
      <p:sp>
        <p:nvSpPr>
          <p:cNvPr id="3" name="Content Placeholder 2"/>
          <p:cNvSpPr>
            <a:spLocks noGrp="1"/>
          </p:cNvSpPr>
          <p:nvPr>
            <p:ph idx="1"/>
          </p:nvPr>
        </p:nvSpPr>
        <p:spPr>
          <a:xfrm>
            <a:off x="2045423" y="120209"/>
            <a:ext cx="4230688" cy="1080654"/>
          </a:xfrm>
        </p:spPr>
        <p:txBody>
          <a:bodyPr/>
          <a:lstStyle/>
          <a:p>
            <a:pPr marL="0" indent="0">
              <a:buNone/>
            </a:pPr>
            <a:r>
              <a:rPr lang="en-US" dirty="0" err="1" smtClean="0"/>
              <a:t>Con’t</a:t>
            </a:r>
            <a:endParaRPr lang="en-US" dirty="0" smtClean="0"/>
          </a:p>
        </p:txBody>
      </p:sp>
      <p:sp>
        <p:nvSpPr>
          <p:cNvPr id="4" name="Content Placeholder 2"/>
          <p:cNvSpPr txBox="1">
            <a:spLocks/>
          </p:cNvSpPr>
          <p:nvPr/>
        </p:nvSpPr>
        <p:spPr>
          <a:xfrm>
            <a:off x="0" y="1136073"/>
            <a:ext cx="12192000" cy="57773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400050" lvl="1" indent="0">
              <a:buClr>
                <a:srgbClr val="B31166">
                  <a:lumMod val="60000"/>
                  <a:lumOff val="40000"/>
                </a:srgbClr>
              </a:buClr>
              <a:buNone/>
            </a:pPr>
            <a:r>
              <a:rPr lang="en-US" altLang="en-US" dirty="0" smtClean="0">
                <a:latin typeface="Arial Narrow" panose="020B0606020202030204" pitchFamily="34" charset="0"/>
              </a:rPr>
              <a:t>9. Of yellow, green, x-ray, and radio waves, what has:</a:t>
            </a:r>
            <a:br>
              <a:rPr lang="en-US" altLang="en-US" dirty="0" smtClean="0">
                <a:latin typeface="Arial Narrow" panose="020B0606020202030204" pitchFamily="34" charset="0"/>
              </a:rPr>
            </a:br>
            <a:r>
              <a:rPr lang="en-US" altLang="en-US" dirty="0" smtClean="0">
                <a:latin typeface="Arial Narrow" panose="020B0606020202030204" pitchFamily="34" charset="0"/>
              </a:rPr>
              <a:t>a. The longest wavelength</a:t>
            </a:r>
            <a:br>
              <a:rPr lang="en-US" altLang="en-US" dirty="0" smtClean="0">
                <a:latin typeface="Arial Narrow" panose="020B0606020202030204" pitchFamily="34" charset="0"/>
              </a:rPr>
            </a:br>
            <a:r>
              <a:rPr lang="en-US" altLang="en-US" dirty="0" smtClean="0">
                <a:latin typeface="Arial Narrow" panose="020B0606020202030204" pitchFamily="34" charset="0"/>
              </a:rPr>
              <a:t>b. the highest frequency?</a:t>
            </a:r>
            <a:br>
              <a:rPr lang="en-US" altLang="en-US" dirty="0" smtClean="0">
                <a:latin typeface="Arial Narrow" panose="020B0606020202030204" pitchFamily="34" charset="0"/>
              </a:rPr>
            </a:br>
            <a:r>
              <a:rPr lang="en-US" altLang="en-US" dirty="0" smtClean="0">
                <a:latin typeface="Arial Narrow" panose="020B0606020202030204" pitchFamily="34" charset="0"/>
              </a:rPr>
              <a:t>c. the smallest energy per photon?</a:t>
            </a:r>
          </a:p>
          <a:p>
            <a:pPr marL="400050" lvl="1" indent="0">
              <a:buClr>
                <a:srgbClr val="B31166">
                  <a:lumMod val="60000"/>
                  <a:lumOff val="40000"/>
                </a:srgbClr>
              </a:buClr>
              <a:buNone/>
            </a:pPr>
            <a:r>
              <a:rPr lang="en-US" altLang="en-US" dirty="0" smtClean="0">
                <a:latin typeface="Arial Narrow" panose="020B0606020202030204" pitchFamily="34" charset="0"/>
              </a:rPr>
              <a:t>10. What equation shows the relationship of wavelength and frequency?</a:t>
            </a:r>
          </a:p>
          <a:p>
            <a:pPr marL="400050" lvl="1" indent="0">
              <a:buClr>
                <a:srgbClr val="B31166">
                  <a:lumMod val="60000"/>
                  <a:lumOff val="40000"/>
                </a:srgbClr>
              </a:buClr>
              <a:buNone/>
            </a:pPr>
            <a:r>
              <a:rPr lang="en-US" altLang="en-US" dirty="0" smtClean="0">
                <a:latin typeface="Arial Narrow" panose="020B0606020202030204" pitchFamily="34" charset="0"/>
              </a:rPr>
              <a:t>11. What equation shows the relationship of wavelength and energy?</a:t>
            </a:r>
          </a:p>
          <a:p>
            <a:pPr marL="400050" lvl="1" indent="0">
              <a:buClr>
                <a:srgbClr val="B31166">
                  <a:lumMod val="60000"/>
                  <a:lumOff val="40000"/>
                </a:srgbClr>
              </a:buClr>
              <a:buNone/>
            </a:pPr>
            <a:r>
              <a:rPr lang="en-US" altLang="en-US" dirty="0" smtClean="0">
                <a:latin typeface="Arial Narrow" panose="020B0606020202030204" pitchFamily="34" charset="0"/>
              </a:rPr>
              <a:t>12. Calculate the wavelength and energy for electromagnetic radiation with a frequency of 4.50x1014 Hz. In what region of the electromagnetic spectrum is this radiation located?</a:t>
            </a:r>
          </a:p>
          <a:p>
            <a:pPr marL="400050" lvl="1" indent="0">
              <a:buClr>
                <a:srgbClr val="B31166">
                  <a:lumMod val="60000"/>
                  <a:lumOff val="40000"/>
                </a:srgbClr>
              </a:buClr>
              <a:buNone/>
            </a:pPr>
            <a:r>
              <a:rPr lang="en-US" altLang="en-US" dirty="0" smtClean="0">
                <a:latin typeface="Arial Narrow" panose="020B0606020202030204" pitchFamily="34" charset="0"/>
              </a:rPr>
              <a:t>13. Determine the energy associated with light with a wavelength of 100. nm. What portion of the electromagnetic spectrum will it be located?</a:t>
            </a:r>
          </a:p>
          <a:p>
            <a:pPr marL="400050" lvl="1" indent="0">
              <a:buClr>
                <a:srgbClr val="B31166">
                  <a:lumMod val="60000"/>
                  <a:lumOff val="40000"/>
                </a:srgbClr>
              </a:buClr>
              <a:buNone/>
            </a:pPr>
            <a:r>
              <a:rPr lang="en-US" altLang="en-US" dirty="0" smtClean="0">
                <a:latin typeface="Arial Narrow" panose="020B0606020202030204" pitchFamily="34" charset="0"/>
              </a:rPr>
              <a:t>14. Explain why black lines appear on an absorption spectrum (using the terms ground state and excited state). Draw on the atomic scale what is happening in absorption.</a:t>
            </a:r>
          </a:p>
          <a:p>
            <a:pPr marL="400050" lvl="1" indent="0">
              <a:buClr>
                <a:srgbClr val="B31166">
                  <a:lumMod val="60000"/>
                  <a:lumOff val="40000"/>
                </a:srgbClr>
              </a:buClr>
              <a:buNone/>
            </a:pPr>
            <a:r>
              <a:rPr lang="en-US" altLang="en-US" dirty="0" smtClean="0">
                <a:latin typeface="Arial Narrow" panose="020B0606020202030204" pitchFamily="34" charset="0"/>
              </a:rPr>
              <a:t>15. Explain why colored lines appear on an emission spectrum (using the terms ground state and excited state). Draw on the atomic scale what is happening in emission.</a:t>
            </a:r>
          </a:p>
          <a:p>
            <a:pPr marL="400050" lvl="1" indent="0">
              <a:buClr>
                <a:srgbClr val="B31166">
                  <a:lumMod val="60000"/>
                  <a:lumOff val="40000"/>
                </a:srgbClr>
              </a:buClr>
              <a:buNone/>
            </a:pPr>
            <a:r>
              <a:rPr lang="en-US" altLang="en-US" dirty="0" smtClean="0">
                <a:latin typeface="Arial Narrow" panose="020B0606020202030204" pitchFamily="34" charset="0"/>
              </a:rPr>
              <a:t>Bonus: How many seconds will it take light to travel a distance of 2.39x10</a:t>
            </a:r>
            <a:r>
              <a:rPr lang="en-US" altLang="en-US" baseline="30000" dirty="0" smtClean="0">
                <a:latin typeface="Arial Narrow" panose="020B0606020202030204" pitchFamily="34" charset="0"/>
              </a:rPr>
              <a:t>6</a:t>
            </a:r>
            <a:r>
              <a:rPr lang="en-US" altLang="en-US" dirty="0" smtClean="0">
                <a:latin typeface="Arial Narrow" panose="020B0606020202030204" pitchFamily="34" charset="0"/>
              </a:rPr>
              <a:t> miles from earth to the moon? (use factor label method)</a:t>
            </a:r>
          </a:p>
          <a:p>
            <a:pPr marL="457200" lvl="0" indent="-457200">
              <a:buClr>
                <a:srgbClr val="B31166">
                  <a:lumMod val="60000"/>
                  <a:lumOff val="40000"/>
                </a:srgbClr>
              </a:buClr>
              <a:buFont typeface="Wingdings 3" charset="2"/>
              <a:buAutoNum type="arabicPeriod"/>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765338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85716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solidFill>
                  <a:srgbClr val="0033CC"/>
                </a:solidFill>
              </a:rPr>
              <a:t>Emission Spectrum</a:t>
            </a:r>
          </a:p>
        </p:txBody>
      </p:sp>
      <p:sp>
        <p:nvSpPr>
          <p:cNvPr id="19459" name="Oval 3"/>
          <p:cNvSpPr>
            <a:spLocks noChangeAspect="1" noChangeArrowheads="1"/>
          </p:cNvSpPr>
          <p:nvPr/>
        </p:nvSpPr>
        <p:spPr bwMode="auto">
          <a:xfrm rot="6121883" flipH="1">
            <a:off x="3571875" y="3711575"/>
            <a:ext cx="827088" cy="82708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19460" name="Oval 4"/>
          <p:cNvSpPr>
            <a:spLocks noChangeAspect="1" noChangeArrowheads="1"/>
          </p:cNvSpPr>
          <p:nvPr/>
        </p:nvSpPr>
        <p:spPr bwMode="auto">
          <a:xfrm rot="6121883" flipH="1">
            <a:off x="2870995" y="3010695"/>
            <a:ext cx="2233613" cy="22320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19461" name="Oval 5"/>
          <p:cNvSpPr>
            <a:spLocks noChangeAspect="1" noChangeArrowheads="1"/>
          </p:cNvSpPr>
          <p:nvPr/>
        </p:nvSpPr>
        <p:spPr bwMode="auto">
          <a:xfrm rot="6121883" flipH="1">
            <a:off x="2397919" y="2539207"/>
            <a:ext cx="3179763" cy="31750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19462" name="Oval 6"/>
          <p:cNvSpPr>
            <a:spLocks noChangeAspect="1" noChangeArrowheads="1"/>
          </p:cNvSpPr>
          <p:nvPr/>
        </p:nvSpPr>
        <p:spPr bwMode="auto">
          <a:xfrm rot="6121883" flipH="1">
            <a:off x="2084388" y="2225676"/>
            <a:ext cx="3806825" cy="38036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19463" name="Oval 7"/>
          <p:cNvSpPr>
            <a:spLocks noChangeAspect="1" noChangeArrowheads="1"/>
          </p:cNvSpPr>
          <p:nvPr/>
        </p:nvSpPr>
        <p:spPr bwMode="auto">
          <a:xfrm rot="6121883" flipH="1">
            <a:off x="1862138" y="1985963"/>
            <a:ext cx="4246562" cy="427831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19464" name="Oval 8"/>
          <p:cNvSpPr>
            <a:spLocks noChangeAspect="1" noChangeArrowheads="1"/>
          </p:cNvSpPr>
          <p:nvPr/>
        </p:nvSpPr>
        <p:spPr bwMode="auto">
          <a:xfrm rot="6121883" flipH="1">
            <a:off x="1683544" y="1805782"/>
            <a:ext cx="4608513" cy="46418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15369" name="Line 9"/>
          <p:cNvSpPr>
            <a:spLocks noChangeShapeType="1"/>
          </p:cNvSpPr>
          <p:nvPr/>
        </p:nvSpPr>
        <p:spPr bwMode="auto">
          <a:xfrm rot="8883596">
            <a:off x="4589464" y="3906838"/>
            <a:ext cx="981075" cy="1116012"/>
          </a:xfrm>
          <a:prstGeom prst="line">
            <a:avLst/>
          </a:prstGeom>
          <a:noFill/>
          <a:ln w="38100">
            <a:solidFill>
              <a:schemeClr val="tx1"/>
            </a:solidFill>
            <a:round/>
            <a:headEnd/>
            <a:tailEnd type="stealth" w="med" len="sm"/>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panose="020B0604020202020204" pitchFamily="34" charset="0"/>
            </a:endParaRPr>
          </a:p>
        </p:txBody>
      </p:sp>
      <p:sp>
        <p:nvSpPr>
          <p:cNvPr id="15370" name="Line 10"/>
          <p:cNvSpPr>
            <a:spLocks noChangeShapeType="1"/>
          </p:cNvSpPr>
          <p:nvPr/>
        </p:nvSpPr>
        <p:spPr bwMode="auto">
          <a:xfrm rot="8883596" flipV="1">
            <a:off x="4321176" y="2638426"/>
            <a:ext cx="722313" cy="327025"/>
          </a:xfrm>
          <a:prstGeom prst="line">
            <a:avLst/>
          </a:prstGeom>
          <a:noFill/>
          <a:ln w="38100">
            <a:solidFill>
              <a:schemeClr val="tx1"/>
            </a:solidFill>
            <a:round/>
            <a:headEnd/>
            <a:tailEnd type="stealth"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en-US">
              <a:solidFill>
                <a:srgbClr val="000000"/>
              </a:solidFill>
              <a:latin typeface="Arial" panose="020B0604020202020204" pitchFamily="34" charset="0"/>
            </a:endParaRPr>
          </a:p>
        </p:txBody>
      </p:sp>
      <p:sp>
        <p:nvSpPr>
          <p:cNvPr id="15371" name="Line 11"/>
          <p:cNvSpPr>
            <a:spLocks noChangeShapeType="1"/>
          </p:cNvSpPr>
          <p:nvPr/>
        </p:nvSpPr>
        <p:spPr bwMode="auto">
          <a:xfrm rot="8883596" flipV="1">
            <a:off x="3370264" y="2689226"/>
            <a:ext cx="1587" cy="504825"/>
          </a:xfrm>
          <a:prstGeom prst="line">
            <a:avLst/>
          </a:prstGeom>
          <a:noFill/>
          <a:ln w="38100">
            <a:solidFill>
              <a:schemeClr val="tx1"/>
            </a:solidFill>
            <a:round/>
            <a:headEnd/>
            <a:tailEnd type="stealth"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en-US">
              <a:solidFill>
                <a:srgbClr val="000000"/>
              </a:solidFill>
              <a:latin typeface="Arial" panose="020B0604020202020204" pitchFamily="34" charset="0"/>
            </a:endParaRPr>
          </a:p>
        </p:txBody>
      </p:sp>
      <p:sp>
        <p:nvSpPr>
          <p:cNvPr id="15372" name="Line 12"/>
          <p:cNvSpPr>
            <a:spLocks noChangeShapeType="1"/>
          </p:cNvSpPr>
          <p:nvPr/>
        </p:nvSpPr>
        <p:spPr bwMode="auto">
          <a:xfrm rot="8883596" flipH="1">
            <a:off x="3111501" y="4743451"/>
            <a:ext cx="1236663" cy="1420813"/>
          </a:xfrm>
          <a:prstGeom prst="line">
            <a:avLst/>
          </a:prstGeom>
          <a:noFill/>
          <a:ln w="38100">
            <a:solidFill>
              <a:schemeClr val="tx1"/>
            </a:solidFill>
            <a:round/>
            <a:headEnd/>
            <a:tailEnd type="stealth" w="med" len="sm"/>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a:solidFill>
                <a:srgbClr val="000000"/>
              </a:solidFill>
              <a:latin typeface="Arial" panose="020B0604020202020204" pitchFamily="34" charset="0"/>
            </a:endParaRPr>
          </a:p>
        </p:txBody>
      </p:sp>
      <p:pic>
        <p:nvPicPr>
          <p:cNvPr id="15373" name="Picture 13" descr="H spectrum"/>
          <p:cNvPicPr>
            <a:picLocks noChangeAspect="1" noChangeArrowheads="1"/>
          </p:cNvPicPr>
          <p:nvPr/>
        </p:nvPicPr>
        <p:blipFill>
          <a:blip r:embed="rId2">
            <a:lum bright="12000" contrast="42000"/>
            <a:extLst>
              <a:ext uri="{28A0092B-C50C-407E-A947-70E740481C1C}">
                <a14:useLocalDpi xmlns:a14="http://schemas.microsoft.com/office/drawing/2010/main" val="0"/>
              </a:ext>
            </a:extLst>
          </a:blip>
          <a:srcRect l="587" t="4683"/>
          <a:stretch>
            <a:fillRect/>
          </a:stretch>
        </p:blipFill>
        <p:spPr bwMode="auto">
          <a:xfrm>
            <a:off x="6010275" y="1187450"/>
            <a:ext cx="45720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0" name="Text Box 14"/>
          <p:cNvSpPr txBox="1">
            <a:spLocks noChangeArrowheads="1"/>
          </p:cNvSpPr>
          <p:nvPr/>
        </p:nvSpPr>
        <p:spPr bwMode="auto">
          <a:xfrm>
            <a:off x="3362325" y="3590925"/>
            <a:ext cx="3254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lnSpc>
                <a:spcPct val="130000"/>
              </a:lnSpc>
              <a:spcBef>
                <a:spcPct val="20000"/>
              </a:spcBef>
              <a:spcAft>
                <a:spcPct val="0"/>
              </a:spcAft>
              <a:buClr>
                <a:srgbClr val="333399"/>
              </a:buClr>
            </a:pPr>
            <a:r>
              <a:rPr kumimoji="1" lang="en-US" altLang="en-US" sz="2000">
                <a:solidFill>
                  <a:srgbClr val="000066"/>
                </a:solidFill>
              </a:rPr>
              <a:t>1</a:t>
            </a:r>
          </a:p>
        </p:txBody>
      </p:sp>
      <p:sp>
        <p:nvSpPr>
          <p:cNvPr id="19471" name="Text Box 15"/>
          <p:cNvSpPr txBox="1">
            <a:spLocks noChangeArrowheads="1"/>
          </p:cNvSpPr>
          <p:nvPr/>
        </p:nvSpPr>
        <p:spPr bwMode="auto">
          <a:xfrm>
            <a:off x="2735264" y="3260726"/>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2000">
                <a:solidFill>
                  <a:srgbClr val="000066"/>
                </a:solidFill>
              </a:rPr>
              <a:t>2</a:t>
            </a:r>
          </a:p>
        </p:txBody>
      </p:sp>
      <p:sp>
        <p:nvSpPr>
          <p:cNvPr id="19472" name="Text Box 16"/>
          <p:cNvSpPr txBox="1">
            <a:spLocks noChangeArrowheads="1"/>
          </p:cNvSpPr>
          <p:nvPr/>
        </p:nvSpPr>
        <p:spPr bwMode="auto">
          <a:xfrm>
            <a:off x="2355850" y="3017839"/>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2000">
                <a:solidFill>
                  <a:srgbClr val="000066"/>
                </a:solidFill>
              </a:rPr>
              <a:t>3</a:t>
            </a:r>
          </a:p>
        </p:txBody>
      </p:sp>
      <p:sp>
        <p:nvSpPr>
          <p:cNvPr id="19473" name="Text Box 17"/>
          <p:cNvSpPr txBox="1">
            <a:spLocks noChangeArrowheads="1"/>
          </p:cNvSpPr>
          <p:nvPr/>
        </p:nvSpPr>
        <p:spPr bwMode="auto">
          <a:xfrm>
            <a:off x="2111375" y="2836864"/>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2000">
                <a:solidFill>
                  <a:srgbClr val="000066"/>
                </a:solidFill>
              </a:rPr>
              <a:t>4</a:t>
            </a:r>
          </a:p>
        </p:txBody>
      </p:sp>
      <p:sp>
        <p:nvSpPr>
          <p:cNvPr id="19474" name="Text Box 18"/>
          <p:cNvSpPr txBox="1">
            <a:spLocks noChangeArrowheads="1"/>
          </p:cNvSpPr>
          <p:nvPr/>
        </p:nvSpPr>
        <p:spPr bwMode="auto">
          <a:xfrm>
            <a:off x="1927225" y="2700339"/>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2000">
                <a:solidFill>
                  <a:srgbClr val="000066"/>
                </a:solidFill>
              </a:rPr>
              <a:t>5</a:t>
            </a:r>
          </a:p>
        </p:txBody>
      </p:sp>
      <p:sp>
        <p:nvSpPr>
          <p:cNvPr id="19475" name="Text Box 19"/>
          <p:cNvSpPr txBox="1">
            <a:spLocks noChangeArrowheads="1"/>
          </p:cNvSpPr>
          <p:nvPr/>
        </p:nvSpPr>
        <p:spPr bwMode="auto">
          <a:xfrm>
            <a:off x="1752600" y="2514601"/>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2000">
                <a:solidFill>
                  <a:srgbClr val="000066"/>
                </a:solidFill>
              </a:rPr>
              <a:t>6</a:t>
            </a:r>
          </a:p>
        </p:txBody>
      </p:sp>
      <p:sp>
        <p:nvSpPr>
          <p:cNvPr id="15380" name="Rectangle 20"/>
          <p:cNvSpPr>
            <a:spLocks noGrp="1" noChangeArrowheads="1"/>
          </p:cNvSpPr>
          <p:nvPr>
            <p:ph type="body" sz="half" idx="2"/>
          </p:nvPr>
        </p:nvSpPr>
        <p:spPr>
          <a:xfrm>
            <a:off x="6698416" y="2551114"/>
            <a:ext cx="4100512" cy="4306887"/>
          </a:xfrm>
        </p:spPr>
        <p:txBody>
          <a:bodyPr/>
          <a:lstStyle/>
          <a:p>
            <a:pPr marL="227013" indent="-227013" eaLnBrk="1" hangingPunct="1">
              <a:lnSpc>
                <a:spcPct val="90000"/>
              </a:lnSpc>
            </a:pPr>
            <a:r>
              <a:rPr lang="en-US" altLang="en-US" sz="3200" dirty="0">
                <a:solidFill>
                  <a:srgbClr val="0033CC"/>
                </a:solidFill>
              </a:rPr>
              <a:t>Energy of photon depends on the difference in energy levels</a:t>
            </a:r>
          </a:p>
          <a:p>
            <a:pPr marL="227013" indent="-227013" eaLnBrk="1" hangingPunct="1">
              <a:lnSpc>
                <a:spcPct val="90000"/>
              </a:lnSpc>
            </a:pPr>
            <a:r>
              <a:rPr lang="en-US" altLang="en-US" sz="3200" dirty="0">
                <a:solidFill>
                  <a:srgbClr val="0033CC"/>
                </a:solidFill>
              </a:rPr>
              <a:t>Bohr’s calculated energies matched the IR, visible, and UV lines for the H atom</a:t>
            </a:r>
          </a:p>
        </p:txBody>
      </p:sp>
      <p:sp>
        <p:nvSpPr>
          <p:cNvPr id="15451" name="Freeform 91"/>
          <p:cNvSpPr>
            <a:spLocks/>
          </p:cNvSpPr>
          <p:nvPr/>
        </p:nvSpPr>
        <p:spPr bwMode="auto">
          <a:xfrm>
            <a:off x="3298826" y="2009776"/>
            <a:ext cx="2505075" cy="784225"/>
          </a:xfrm>
          <a:custGeom>
            <a:avLst/>
            <a:gdLst>
              <a:gd name="T0" fmla="*/ 0 w 672"/>
              <a:gd name="T1" fmla="*/ 2147483647 h 296"/>
              <a:gd name="T2" fmla="*/ 2147483647 w 672"/>
              <a:gd name="T3" fmla="*/ 2147483647 h 296"/>
              <a:gd name="T4" fmla="*/ 2147483647 w 672"/>
              <a:gd name="T5" fmla="*/ 2147483647 h 296"/>
              <a:gd name="T6" fmla="*/ 2147483647 w 672"/>
              <a:gd name="T7" fmla="*/ 2147483647 h 296"/>
              <a:gd name="T8" fmla="*/ 2147483647 w 672"/>
              <a:gd name="T9" fmla="*/ 2147483647 h 296"/>
              <a:gd name="T10" fmla="*/ 2147483647 w 672"/>
              <a:gd name="T11" fmla="*/ 2147483647 h 296"/>
              <a:gd name="T12" fmla="*/ 2147483647 w 672"/>
              <a:gd name="T13" fmla="*/ 2147483647 h 296"/>
              <a:gd name="T14" fmla="*/ 2147483647 w 672"/>
              <a:gd name="T15" fmla="*/ 2147483647 h 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2" h="296">
                <a:moveTo>
                  <a:pt x="0" y="296"/>
                </a:moveTo>
                <a:cubicBezTo>
                  <a:pt x="8" y="204"/>
                  <a:pt x="16" y="112"/>
                  <a:pt x="48" y="104"/>
                </a:cubicBezTo>
                <a:cubicBezTo>
                  <a:pt x="80" y="96"/>
                  <a:pt x="160" y="256"/>
                  <a:pt x="192" y="248"/>
                </a:cubicBezTo>
                <a:cubicBezTo>
                  <a:pt x="224" y="240"/>
                  <a:pt x="208" y="64"/>
                  <a:pt x="240" y="56"/>
                </a:cubicBezTo>
                <a:cubicBezTo>
                  <a:pt x="272" y="48"/>
                  <a:pt x="352" y="208"/>
                  <a:pt x="384" y="200"/>
                </a:cubicBezTo>
                <a:cubicBezTo>
                  <a:pt x="416" y="192"/>
                  <a:pt x="400" y="16"/>
                  <a:pt x="432" y="8"/>
                </a:cubicBezTo>
                <a:cubicBezTo>
                  <a:pt x="464" y="0"/>
                  <a:pt x="536" y="152"/>
                  <a:pt x="576" y="152"/>
                </a:cubicBezTo>
                <a:cubicBezTo>
                  <a:pt x="616" y="152"/>
                  <a:pt x="656" y="24"/>
                  <a:pt x="672" y="8"/>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latin typeface="Arial" panose="020B0604020202020204" pitchFamily="34" charset="0"/>
            </a:endParaRPr>
          </a:p>
        </p:txBody>
      </p:sp>
      <p:sp>
        <p:nvSpPr>
          <p:cNvPr id="15452" name="Freeform 92"/>
          <p:cNvSpPr>
            <a:spLocks/>
          </p:cNvSpPr>
          <p:nvPr/>
        </p:nvSpPr>
        <p:spPr bwMode="auto">
          <a:xfrm rot="2188966">
            <a:off x="4781551" y="2427289"/>
            <a:ext cx="1674813" cy="1106487"/>
          </a:xfrm>
          <a:custGeom>
            <a:avLst/>
            <a:gdLst>
              <a:gd name="T0" fmla="*/ 0 w 672"/>
              <a:gd name="T1" fmla="*/ 2147483647 h 296"/>
              <a:gd name="T2" fmla="*/ 2147483647 w 672"/>
              <a:gd name="T3" fmla="*/ 2147483647 h 296"/>
              <a:gd name="T4" fmla="*/ 2147483647 w 672"/>
              <a:gd name="T5" fmla="*/ 2147483647 h 296"/>
              <a:gd name="T6" fmla="*/ 2147483647 w 672"/>
              <a:gd name="T7" fmla="*/ 2147483647 h 296"/>
              <a:gd name="T8" fmla="*/ 2147483647 w 672"/>
              <a:gd name="T9" fmla="*/ 2147483647 h 296"/>
              <a:gd name="T10" fmla="*/ 2147483647 w 672"/>
              <a:gd name="T11" fmla="*/ 2147483647 h 296"/>
              <a:gd name="T12" fmla="*/ 2147483647 w 672"/>
              <a:gd name="T13" fmla="*/ 2147483647 h 296"/>
              <a:gd name="T14" fmla="*/ 2147483647 w 672"/>
              <a:gd name="T15" fmla="*/ 2147483647 h 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2" h="296">
                <a:moveTo>
                  <a:pt x="0" y="296"/>
                </a:moveTo>
                <a:cubicBezTo>
                  <a:pt x="8" y="204"/>
                  <a:pt x="16" y="112"/>
                  <a:pt x="48" y="104"/>
                </a:cubicBezTo>
                <a:cubicBezTo>
                  <a:pt x="80" y="96"/>
                  <a:pt x="160" y="256"/>
                  <a:pt x="192" y="248"/>
                </a:cubicBezTo>
                <a:cubicBezTo>
                  <a:pt x="224" y="240"/>
                  <a:pt x="208" y="64"/>
                  <a:pt x="240" y="56"/>
                </a:cubicBezTo>
                <a:cubicBezTo>
                  <a:pt x="272" y="48"/>
                  <a:pt x="352" y="208"/>
                  <a:pt x="384" y="200"/>
                </a:cubicBezTo>
                <a:cubicBezTo>
                  <a:pt x="416" y="192"/>
                  <a:pt x="400" y="16"/>
                  <a:pt x="432" y="8"/>
                </a:cubicBezTo>
                <a:cubicBezTo>
                  <a:pt x="464" y="0"/>
                  <a:pt x="536" y="152"/>
                  <a:pt x="576" y="152"/>
                </a:cubicBezTo>
                <a:cubicBezTo>
                  <a:pt x="616" y="152"/>
                  <a:pt x="656" y="24"/>
                  <a:pt x="672" y="8"/>
                </a:cubicBezTo>
              </a:path>
            </a:pathLst>
          </a:custGeom>
          <a:noFill/>
          <a:ln w="9525">
            <a:solidFill>
              <a:srgbClr val="33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latin typeface="Arial" panose="020B0604020202020204" pitchFamily="34" charset="0"/>
            </a:endParaRPr>
          </a:p>
        </p:txBody>
      </p:sp>
      <p:sp>
        <p:nvSpPr>
          <p:cNvPr id="15453" name="Freeform 93"/>
          <p:cNvSpPr>
            <a:spLocks/>
          </p:cNvSpPr>
          <p:nvPr/>
        </p:nvSpPr>
        <p:spPr bwMode="auto">
          <a:xfrm rot="1580601">
            <a:off x="5413376" y="3825876"/>
            <a:ext cx="1247775" cy="1012825"/>
          </a:xfrm>
          <a:custGeom>
            <a:avLst/>
            <a:gdLst>
              <a:gd name="T0" fmla="*/ 0 w 672"/>
              <a:gd name="T1" fmla="*/ 2147483647 h 296"/>
              <a:gd name="T2" fmla="*/ 2147483647 w 672"/>
              <a:gd name="T3" fmla="*/ 2147483647 h 296"/>
              <a:gd name="T4" fmla="*/ 2147483647 w 672"/>
              <a:gd name="T5" fmla="*/ 2147483647 h 296"/>
              <a:gd name="T6" fmla="*/ 2147483647 w 672"/>
              <a:gd name="T7" fmla="*/ 2147483647 h 296"/>
              <a:gd name="T8" fmla="*/ 2147483647 w 672"/>
              <a:gd name="T9" fmla="*/ 2147483647 h 296"/>
              <a:gd name="T10" fmla="*/ 2147483647 w 672"/>
              <a:gd name="T11" fmla="*/ 2147483647 h 296"/>
              <a:gd name="T12" fmla="*/ 2147483647 w 672"/>
              <a:gd name="T13" fmla="*/ 2147483647 h 296"/>
              <a:gd name="T14" fmla="*/ 2147483647 w 672"/>
              <a:gd name="T15" fmla="*/ 2147483647 h 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2" h="296">
                <a:moveTo>
                  <a:pt x="0" y="296"/>
                </a:moveTo>
                <a:cubicBezTo>
                  <a:pt x="8" y="204"/>
                  <a:pt x="16" y="112"/>
                  <a:pt x="48" y="104"/>
                </a:cubicBezTo>
                <a:cubicBezTo>
                  <a:pt x="80" y="96"/>
                  <a:pt x="160" y="256"/>
                  <a:pt x="192" y="248"/>
                </a:cubicBezTo>
                <a:cubicBezTo>
                  <a:pt x="224" y="240"/>
                  <a:pt x="208" y="64"/>
                  <a:pt x="240" y="56"/>
                </a:cubicBezTo>
                <a:cubicBezTo>
                  <a:pt x="272" y="48"/>
                  <a:pt x="352" y="208"/>
                  <a:pt x="384" y="200"/>
                </a:cubicBezTo>
                <a:cubicBezTo>
                  <a:pt x="416" y="192"/>
                  <a:pt x="400" y="16"/>
                  <a:pt x="432" y="8"/>
                </a:cubicBezTo>
                <a:cubicBezTo>
                  <a:pt x="464" y="0"/>
                  <a:pt x="536" y="152"/>
                  <a:pt x="576" y="152"/>
                </a:cubicBezTo>
                <a:cubicBezTo>
                  <a:pt x="616" y="152"/>
                  <a:pt x="656" y="24"/>
                  <a:pt x="672" y="8"/>
                </a:cubicBezTo>
              </a:path>
            </a:pathLst>
          </a:cu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latin typeface="Arial" panose="020B0604020202020204" pitchFamily="34" charset="0"/>
            </a:endParaRPr>
          </a:p>
        </p:txBody>
      </p:sp>
      <p:sp>
        <p:nvSpPr>
          <p:cNvPr id="15456" name="Freeform 96"/>
          <p:cNvSpPr>
            <a:spLocks/>
          </p:cNvSpPr>
          <p:nvPr/>
        </p:nvSpPr>
        <p:spPr bwMode="auto">
          <a:xfrm rot="4154826">
            <a:off x="3657601" y="6010276"/>
            <a:ext cx="919163" cy="646113"/>
          </a:xfrm>
          <a:custGeom>
            <a:avLst/>
            <a:gdLst>
              <a:gd name="T0" fmla="*/ 0 w 672"/>
              <a:gd name="T1" fmla="*/ 2147483647 h 296"/>
              <a:gd name="T2" fmla="*/ 2147483647 w 672"/>
              <a:gd name="T3" fmla="*/ 2147483647 h 296"/>
              <a:gd name="T4" fmla="*/ 2147483647 w 672"/>
              <a:gd name="T5" fmla="*/ 2147483647 h 296"/>
              <a:gd name="T6" fmla="*/ 2147483647 w 672"/>
              <a:gd name="T7" fmla="*/ 2147483647 h 296"/>
              <a:gd name="T8" fmla="*/ 2147483647 w 672"/>
              <a:gd name="T9" fmla="*/ 2147483647 h 296"/>
              <a:gd name="T10" fmla="*/ 2147483647 w 672"/>
              <a:gd name="T11" fmla="*/ 2147483647 h 296"/>
              <a:gd name="T12" fmla="*/ 2147483647 w 672"/>
              <a:gd name="T13" fmla="*/ 2147483647 h 296"/>
              <a:gd name="T14" fmla="*/ 2147483647 w 672"/>
              <a:gd name="T15" fmla="*/ 2147483647 h 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2" h="296">
                <a:moveTo>
                  <a:pt x="0" y="296"/>
                </a:moveTo>
                <a:cubicBezTo>
                  <a:pt x="8" y="204"/>
                  <a:pt x="16" y="112"/>
                  <a:pt x="48" y="104"/>
                </a:cubicBezTo>
                <a:cubicBezTo>
                  <a:pt x="80" y="96"/>
                  <a:pt x="160" y="256"/>
                  <a:pt x="192" y="248"/>
                </a:cubicBezTo>
                <a:cubicBezTo>
                  <a:pt x="224" y="240"/>
                  <a:pt x="208" y="64"/>
                  <a:pt x="240" y="56"/>
                </a:cubicBezTo>
                <a:cubicBezTo>
                  <a:pt x="272" y="48"/>
                  <a:pt x="352" y="208"/>
                  <a:pt x="384" y="200"/>
                </a:cubicBezTo>
                <a:cubicBezTo>
                  <a:pt x="416" y="192"/>
                  <a:pt x="400" y="16"/>
                  <a:pt x="432" y="8"/>
                </a:cubicBezTo>
                <a:cubicBezTo>
                  <a:pt x="464" y="0"/>
                  <a:pt x="536" y="152"/>
                  <a:pt x="576" y="152"/>
                </a:cubicBezTo>
                <a:cubicBezTo>
                  <a:pt x="616" y="152"/>
                  <a:pt x="656" y="24"/>
                  <a:pt x="672" y="8"/>
                </a:cubicBezTo>
              </a:path>
            </a:pathLst>
          </a:custGeom>
          <a:noFill/>
          <a:ln w="9525">
            <a:solidFill>
              <a:srgbClr val="99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latin typeface="Arial" panose="020B0604020202020204" pitchFamily="34" charset="0"/>
            </a:endParaRPr>
          </a:p>
        </p:txBody>
      </p:sp>
      <p:sp>
        <p:nvSpPr>
          <p:cNvPr id="19481" name="Oval 98"/>
          <p:cNvSpPr>
            <a:spLocks noChangeArrowheads="1"/>
          </p:cNvSpPr>
          <p:nvPr/>
        </p:nvSpPr>
        <p:spPr bwMode="auto">
          <a:xfrm>
            <a:off x="3886201" y="4052888"/>
            <a:ext cx="180975" cy="15716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fontAlgn="base" hangingPunct="1">
              <a:spcBef>
                <a:spcPct val="0"/>
              </a:spcBef>
              <a:spcAft>
                <a:spcPct val="0"/>
              </a:spcAft>
            </a:pPr>
            <a:endParaRPr lang="en-US" altLang="en-US">
              <a:solidFill>
                <a:srgbClr val="000000"/>
              </a:solidFill>
            </a:endParaRPr>
          </a:p>
        </p:txBody>
      </p:sp>
      <p:sp>
        <p:nvSpPr>
          <p:cNvPr id="15459" name="Line 99"/>
          <p:cNvSpPr>
            <a:spLocks noChangeShapeType="1"/>
          </p:cNvSpPr>
          <p:nvPr/>
        </p:nvSpPr>
        <p:spPr bwMode="auto">
          <a:xfrm rot="8883596" flipH="1" flipV="1">
            <a:off x="2530476" y="2362201"/>
            <a:ext cx="23813" cy="188913"/>
          </a:xfrm>
          <a:prstGeom prst="line">
            <a:avLst/>
          </a:prstGeom>
          <a:noFill/>
          <a:ln w="38100">
            <a:solidFill>
              <a:schemeClr val="tx1"/>
            </a:solidFill>
            <a:round/>
            <a:headEnd/>
            <a:tailEnd type="stealth"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fontAlgn="base">
              <a:spcBef>
                <a:spcPct val="0"/>
              </a:spcBef>
              <a:spcAft>
                <a:spcPct val="0"/>
              </a:spcAft>
            </a:pPr>
            <a:endParaRPr lang="en-US">
              <a:solidFill>
                <a:srgbClr val="000000"/>
              </a:solidFill>
              <a:latin typeface="Arial" panose="020B0604020202020204" pitchFamily="34" charset="0"/>
            </a:endParaRPr>
          </a:p>
        </p:txBody>
      </p:sp>
      <p:sp>
        <p:nvSpPr>
          <p:cNvPr id="15460" name="Freeform 100"/>
          <p:cNvSpPr>
            <a:spLocks/>
          </p:cNvSpPr>
          <p:nvPr/>
        </p:nvSpPr>
        <p:spPr bwMode="auto">
          <a:xfrm rot="20662357">
            <a:off x="2366963" y="1406526"/>
            <a:ext cx="3217862" cy="574675"/>
          </a:xfrm>
          <a:custGeom>
            <a:avLst/>
            <a:gdLst>
              <a:gd name="T0" fmla="*/ 0 w 672"/>
              <a:gd name="T1" fmla="*/ 2147483647 h 296"/>
              <a:gd name="T2" fmla="*/ 2147483647 w 672"/>
              <a:gd name="T3" fmla="*/ 2147483647 h 296"/>
              <a:gd name="T4" fmla="*/ 2147483647 w 672"/>
              <a:gd name="T5" fmla="*/ 2147483647 h 296"/>
              <a:gd name="T6" fmla="*/ 2147483647 w 672"/>
              <a:gd name="T7" fmla="*/ 2147483647 h 296"/>
              <a:gd name="T8" fmla="*/ 2147483647 w 672"/>
              <a:gd name="T9" fmla="*/ 2147483647 h 296"/>
              <a:gd name="T10" fmla="*/ 2147483647 w 672"/>
              <a:gd name="T11" fmla="*/ 2147483647 h 296"/>
              <a:gd name="T12" fmla="*/ 2147483647 w 672"/>
              <a:gd name="T13" fmla="*/ 2147483647 h 296"/>
              <a:gd name="T14" fmla="*/ 2147483647 w 672"/>
              <a:gd name="T15" fmla="*/ 2147483647 h 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2" h="296">
                <a:moveTo>
                  <a:pt x="0" y="296"/>
                </a:moveTo>
                <a:cubicBezTo>
                  <a:pt x="8" y="204"/>
                  <a:pt x="16" y="112"/>
                  <a:pt x="48" y="104"/>
                </a:cubicBezTo>
                <a:cubicBezTo>
                  <a:pt x="80" y="96"/>
                  <a:pt x="160" y="256"/>
                  <a:pt x="192" y="248"/>
                </a:cubicBezTo>
                <a:cubicBezTo>
                  <a:pt x="224" y="240"/>
                  <a:pt x="208" y="64"/>
                  <a:pt x="240" y="56"/>
                </a:cubicBezTo>
                <a:cubicBezTo>
                  <a:pt x="272" y="48"/>
                  <a:pt x="352" y="208"/>
                  <a:pt x="384" y="200"/>
                </a:cubicBezTo>
                <a:cubicBezTo>
                  <a:pt x="416" y="192"/>
                  <a:pt x="400" y="16"/>
                  <a:pt x="432" y="8"/>
                </a:cubicBezTo>
                <a:cubicBezTo>
                  <a:pt x="464" y="0"/>
                  <a:pt x="536" y="152"/>
                  <a:pt x="576" y="152"/>
                </a:cubicBezTo>
                <a:cubicBezTo>
                  <a:pt x="616" y="152"/>
                  <a:pt x="656" y="24"/>
                  <a:pt x="672" y="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000000"/>
              </a:solidFill>
              <a:latin typeface="Arial" panose="020B0604020202020204" pitchFamily="34" charset="0"/>
            </a:endParaRPr>
          </a:p>
        </p:txBody>
      </p:sp>
      <p:sp>
        <p:nvSpPr>
          <p:cNvPr id="15461" name="Text Box 101"/>
          <p:cNvSpPr txBox="1">
            <a:spLocks noChangeArrowheads="1"/>
          </p:cNvSpPr>
          <p:nvPr/>
        </p:nvSpPr>
        <p:spPr bwMode="auto">
          <a:xfrm>
            <a:off x="3048000" y="1371601"/>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2000">
                <a:solidFill>
                  <a:srgbClr val="000066"/>
                </a:solidFill>
              </a:rPr>
              <a:t>IR</a:t>
            </a:r>
          </a:p>
        </p:txBody>
      </p:sp>
    </p:spTree>
    <p:extLst>
      <p:ext uri="{BB962C8B-B14F-4D97-AF65-F5344CB8AC3E}">
        <p14:creationId xmlns:p14="http://schemas.microsoft.com/office/powerpoint/2010/main" val="4124060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dissolve">
                                      <p:cBhvr>
                                        <p:cTn id="7" dur="500"/>
                                        <p:tgtEl>
                                          <p:spTgt spid="153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80">
                                            <p:txEl>
                                              <p:pRg st="0" end="0"/>
                                            </p:txEl>
                                          </p:spTgt>
                                        </p:tgtEl>
                                        <p:attrNameLst>
                                          <p:attrName>style.visibility</p:attrName>
                                        </p:attrNameLst>
                                      </p:cBhvr>
                                      <p:to>
                                        <p:strVal val="visible"/>
                                      </p:to>
                                    </p:set>
                                    <p:animEffect transition="in" filter="wipe(left)">
                                      <p:cBhvr>
                                        <p:cTn id="12" dur="500"/>
                                        <p:tgtEl>
                                          <p:spTgt spid="1538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80">
                                            <p:txEl>
                                              <p:pRg st="1" end="1"/>
                                            </p:txEl>
                                          </p:spTgt>
                                        </p:tgtEl>
                                        <p:attrNameLst>
                                          <p:attrName>style.visibility</p:attrName>
                                        </p:attrNameLst>
                                      </p:cBhvr>
                                      <p:to>
                                        <p:strVal val="visible"/>
                                      </p:to>
                                    </p:set>
                                    <p:animEffect transition="in" filter="wipe(left)">
                                      <p:cBhvr>
                                        <p:cTn id="17" dur="500"/>
                                        <p:tgtEl>
                                          <p:spTgt spid="1538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5371"/>
                                        </p:tgtEl>
                                        <p:attrNameLst>
                                          <p:attrName>style.visibility</p:attrName>
                                        </p:attrNameLst>
                                      </p:cBhvr>
                                      <p:to>
                                        <p:strVal val="visible"/>
                                      </p:to>
                                    </p:set>
                                    <p:animEffect transition="in" filter="wipe(up)">
                                      <p:cBhvr>
                                        <p:cTn id="22" dur="500"/>
                                        <p:tgtEl>
                                          <p:spTgt spid="153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5451"/>
                                        </p:tgtEl>
                                        <p:attrNameLst>
                                          <p:attrName>style.visibility</p:attrName>
                                        </p:attrNameLst>
                                      </p:cBhvr>
                                      <p:to>
                                        <p:strVal val="visible"/>
                                      </p:to>
                                    </p:set>
                                    <p:animEffect transition="in" filter="dissolve">
                                      <p:cBhvr>
                                        <p:cTn id="27" dur="500"/>
                                        <p:tgtEl>
                                          <p:spTgt spid="154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5370"/>
                                        </p:tgtEl>
                                        <p:attrNameLst>
                                          <p:attrName>style.visibility</p:attrName>
                                        </p:attrNameLst>
                                      </p:cBhvr>
                                      <p:to>
                                        <p:strVal val="visible"/>
                                      </p:to>
                                    </p:set>
                                    <p:animEffect transition="in" filter="wipe(up)">
                                      <p:cBhvr>
                                        <p:cTn id="32" dur="500"/>
                                        <p:tgtEl>
                                          <p:spTgt spid="153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5452"/>
                                        </p:tgtEl>
                                        <p:attrNameLst>
                                          <p:attrName>style.visibility</p:attrName>
                                        </p:attrNameLst>
                                      </p:cBhvr>
                                      <p:to>
                                        <p:strVal val="visible"/>
                                      </p:to>
                                    </p:set>
                                    <p:animEffect transition="in" filter="dissolve">
                                      <p:cBhvr>
                                        <p:cTn id="37" dur="500"/>
                                        <p:tgtEl>
                                          <p:spTgt spid="154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5369"/>
                                        </p:tgtEl>
                                        <p:attrNameLst>
                                          <p:attrName>style.visibility</p:attrName>
                                        </p:attrNameLst>
                                      </p:cBhvr>
                                      <p:to>
                                        <p:strVal val="visible"/>
                                      </p:to>
                                    </p:set>
                                    <p:animEffect transition="in" filter="wipe(up)">
                                      <p:cBhvr>
                                        <p:cTn id="42" dur="500"/>
                                        <p:tgtEl>
                                          <p:spTgt spid="1536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5453"/>
                                        </p:tgtEl>
                                        <p:attrNameLst>
                                          <p:attrName>style.visibility</p:attrName>
                                        </p:attrNameLst>
                                      </p:cBhvr>
                                      <p:to>
                                        <p:strVal val="visible"/>
                                      </p:to>
                                    </p:set>
                                    <p:animEffect transition="in" filter="dissolve">
                                      <p:cBhvr>
                                        <p:cTn id="47" dur="500"/>
                                        <p:tgtEl>
                                          <p:spTgt spid="1545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15372"/>
                                        </p:tgtEl>
                                        <p:attrNameLst>
                                          <p:attrName>style.visibility</p:attrName>
                                        </p:attrNameLst>
                                      </p:cBhvr>
                                      <p:to>
                                        <p:strVal val="visible"/>
                                      </p:to>
                                    </p:set>
                                    <p:animEffect transition="in" filter="wipe(up)">
                                      <p:cBhvr>
                                        <p:cTn id="52" dur="500"/>
                                        <p:tgtEl>
                                          <p:spTgt spid="1537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15456"/>
                                        </p:tgtEl>
                                        <p:attrNameLst>
                                          <p:attrName>style.visibility</p:attrName>
                                        </p:attrNameLst>
                                      </p:cBhvr>
                                      <p:to>
                                        <p:strVal val="visible"/>
                                      </p:to>
                                    </p:set>
                                    <p:animEffect transition="in" filter="dissolve">
                                      <p:cBhvr>
                                        <p:cTn id="57" dur="500"/>
                                        <p:tgtEl>
                                          <p:spTgt spid="1545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nodeType="clickEffect">
                                  <p:stCondLst>
                                    <p:cond delay="0"/>
                                  </p:stCondLst>
                                  <p:childTnLst>
                                    <p:set>
                                      <p:cBhvr>
                                        <p:cTn id="61" dur="1" fill="hold">
                                          <p:stCondLst>
                                            <p:cond delay="0"/>
                                          </p:stCondLst>
                                        </p:cTn>
                                        <p:tgtEl>
                                          <p:spTgt spid="15459"/>
                                        </p:tgtEl>
                                        <p:attrNameLst>
                                          <p:attrName>style.visibility</p:attrName>
                                        </p:attrNameLst>
                                      </p:cBhvr>
                                      <p:to>
                                        <p:strVal val="visible"/>
                                      </p:to>
                                    </p:set>
                                    <p:animEffect transition="in" filter="wipe(up)">
                                      <p:cBhvr>
                                        <p:cTn id="62" dur="500"/>
                                        <p:tgtEl>
                                          <p:spTgt spid="1545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15460"/>
                                        </p:tgtEl>
                                        <p:attrNameLst>
                                          <p:attrName>style.visibility</p:attrName>
                                        </p:attrNameLst>
                                      </p:cBhvr>
                                      <p:to>
                                        <p:strVal val="visible"/>
                                      </p:to>
                                    </p:set>
                                    <p:animEffect transition="in" filter="dissolve">
                                      <p:cBhvr>
                                        <p:cTn id="67" dur="500"/>
                                        <p:tgtEl>
                                          <p:spTgt spid="1546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5461"/>
                                        </p:tgtEl>
                                        <p:attrNameLst>
                                          <p:attrName>style.visibility</p:attrName>
                                        </p:attrNameLst>
                                      </p:cBhvr>
                                      <p:to>
                                        <p:strVal val="visible"/>
                                      </p:to>
                                    </p:set>
                                    <p:animEffect transition="in" filter="dissolve">
                                      <p:cBhvr>
                                        <p:cTn id="72" dur="500"/>
                                        <p:tgtEl>
                                          <p:spTgt spid="15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0" grpId="0" build="p" autoUpdateAnimBg="0"/>
      <p:bldP spid="154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Light</a:t>
            </a:r>
            <a:endParaRPr lang="en-US" dirty="0"/>
          </a:p>
        </p:txBody>
      </p:sp>
      <p:sp>
        <p:nvSpPr>
          <p:cNvPr id="3" name="Content Placeholder 2"/>
          <p:cNvSpPr>
            <a:spLocks noGrp="1"/>
          </p:cNvSpPr>
          <p:nvPr>
            <p:ph idx="1"/>
          </p:nvPr>
        </p:nvSpPr>
        <p:spPr>
          <a:xfrm>
            <a:off x="266008" y="1374372"/>
            <a:ext cx="11709862" cy="886690"/>
          </a:xfrm>
        </p:spPr>
        <p:txBody>
          <a:bodyPr/>
          <a:lstStyle/>
          <a:p>
            <a:r>
              <a:rPr lang="en-US" dirty="0" smtClean="0"/>
              <a:t>Light acts as a wave when propagating through space and as a particle when interacting with matter.</a:t>
            </a:r>
            <a:endParaRPr lang="en-US" dirty="0"/>
          </a:p>
        </p:txBody>
      </p:sp>
      <p:pic>
        <p:nvPicPr>
          <p:cNvPr id="4" name="Picture 3"/>
          <p:cNvPicPr>
            <a:picLocks noChangeAspect="1"/>
          </p:cNvPicPr>
          <p:nvPr/>
        </p:nvPicPr>
        <p:blipFill>
          <a:blip r:embed="rId2"/>
          <a:stretch>
            <a:fillRect/>
          </a:stretch>
        </p:blipFill>
        <p:spPr>
          <a:xfrm>
            <a:off x="485399" y="2324100"/>
            <a:ext cx="5208330" cy="1826721"/>
          </a:xfrm>
          <a:prstGeom prst="rect">
            <a:avLst/>
          </a:prstGeom>
        </p:spPr>
      </p:pic>
      <p:sp>
        <p:nvSpPr>
          <p:cNvPr id="5" name="Content Placeholder 2"/>
          <p:cNvSpPr txBox="1">
            <a:spLocks/>
          </p:cNvSpPr>
          <p:nvPr/>
        </p:nvSpPr>
        <p:spPr>
          <a:xfrm>
            <a:off x="5846617" y="1917469"/>
            <a:ext cx="5855678" cy="1183179"/>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Wavelength (</a:t>
            </a:r>
            <a:r>
              <a:rPr lang="el-GR" dirty="0" smtClean="0"/>
              <a:t>λ</a:t>
            </a:r>
            <a:r>
              <a:rPr lang="en-US" dirty="0" smtClean="0"/>
              <a:t>) – distance between two identical points on a wave. </a:t>
            </a:r>
          </a:p>
          <a:p>
            <a:pPr marL="0" indent="0">
              <a:buNone/>
            </a:pPr>
            <a:r>
              <a:rPr lang="en-US" dirty="0" smtClean="0"/>
              <a:t>This is measured in units of distance (m, nm, etc.)</a:t>
            </a:r>
            <a:endParaRPr lang="en-US" dirty="0"/>
          </a:p>
        </p:txBody>
      </p:sp>
      <p:sp>
        <p:nvSpPr>
          <p:cNvPr id="6" name="Content Placeholder 2"/>
          <p:cNvSpPr txBox="1">
            <a:spLocks/>
          </p:cNvSpPr>
          <p:nvPr/>
        </p:nvSpPr>
        <p:spPr>
          <a:xfrm>
            <a:off x="5907577" y="4022869"/>
            <a:ext cx="5855678" cy="18288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Frequency (</a:t>
            </a:r>
            <a:r>
              <a:rPr lang="el-GR" dirty="0" smtClean="0"/>
              <a:t>ν</a:t>
            </a:r>
            <a:r>
              <a:rPr lang="en-US" dirty="0" smtClean="0"/>
              <a:t>) – how many wave cycles (the distance of one wavelength) pass a point in a certain amount of time. </a:t>
            </a:r>
          </a:p>
          <a:p>
            <a:pPr marL="0" indent="0">
              <a:buNone/>
            </a:pPr>
            <a:r>
              <a:rPr lang="en-US" dirty="0" smtClean="0"/>
              <a:t>This is measured in cycles per second called hertz (Hz or 1/s)</a:t>
            </a:r>
            <a:endParaRPr lang="en-US" dirty="0"/>
          </a:p>
        </p:txBody>
      </p:sp>
      <p:sp>
        <p:nvSpPr>
          <p:cNvPr id="7" name="Content Placeholder 2"/>
          <p:cNvSpPr txBox="1">
            <a:spLocks/>
          </p:cNvSpPr>
          <p:nvPr/>
        </p:nvSpPr>
        <p:spPr>
          <a:xfrm>
            <a:off x="5846617" y="3136179"/>
            <a:ext cx="5855678" cy="8866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Amplitude (A) – The displacement of the wave from the equilibrium position.</a:t>
            </a:r>
            <a:endParaRPr lang="en-US" dirty="0"/>
          </a:p>
        </p:txBody>
      </p:sp>
      <p:pic>
        <p:nvPicPr>
          <p:cNvPr id="8" name="Picture 7"/>
          <p:cNvPicPr>
            <a:picLocks noChangeAspect="1"/>
          </p:cNvPicPr>
          <p:nvPr/>
        </p:nvPicPr>
        <p:blipFill>
          <a:blip r:embed="rId3"/>
          <a:stretch>
            <a:fillRect/>
          </a:stretch>
        </p:blipFill>
        <p:spPr>
          <a:xfrm>
            <a:off x="485399" y="4322099"/>
            <a:ext cx="5167100" cy="1906906"/>
          </a:xfrm>
          <a:prstGeom prst="rect">
            <a:avLst/>
          </a:prstGeom>
        </p:spPr>
      </p:pic>
      <p:sp>
        <p:nvSpPr>
          <p:cNvPr id="9" name="Rectangle 8"/>
          <p:cNvSpPr/>
          <p:nvPr/>
        </p:nvSpPr>
        <p:spPr>
          <a:xfrm>
            <a:off x="286623" y="4213859"/>
            <a:ext cx="2802941" cy="25908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89564" y="4213859"/>
            <a:ext cx="2802941" cy="25908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3253656" y="6271953"/>
            <a:ext cx="2234750" cy="48975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High Frequency</a:t>
            </a:r>
            <a:endParaRPr lang="en-US" dirty="0"/>
          </a:p>
        </p:txBody>
      </p:sp>
      <p:sp>
        <p:nvSpPr>
          <p:cNvPr id="12" name="Content Placeholder 2"/>
          <p:cNvSpPr txBox="1">
            <a:spLocks/>
          </p:cNvSpPr>
          <p:nvPr/>
        </p:nvSpPr>
        <p:spPr>
          <a:xfrm>
            <a:off x="701214" y="6292043"/>
            <a:ext cx="2234750" cy="48975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Low Frequency</a:t>
            </a:r>
            <a:endParaRPr lang="en-US" dirty="0"/>
          </a:p>
        </p:txBody>
      </p:sp>
    </p:spTree>
    <p:extLst>
      <p:ext uri="{BB962C8B-B14F-4D97-AF65-F5344CB8AC3E}">
        <p14:creationId xmlns:p14="http://schemas.microsoft.com/office/powerpoint/2010/main" val="294374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Electromagnetic Spectrum</a:t>
            </a:r>
            <a:endParaRPr lang="en-US" dirty="0"/>
          </a:p>
        </p:txBody>
      </p:sp>
      <p:sp>
        <p:nvSpPr>
          <p:cNvPr id="3" name="Content Placeholder 2"/>
          <p:cNvSpPr>
            <a:spLocks noGrp="1"/>
          </p:cNvSpPr>
          <p:nvPr>
            <p:ph idx="1"/>
          </p:nvPr>
        </p:nvSpPr>
        <p:spPr>
          <a:xfrm>
            <a:off x="1103312" y="1155700"/>
            <a:ext cx="8946541" cy="5092699"/>
          </a:xfrm>
        </p:spPr>
        <p:txBody>
          <a:bodyPr/>
          <a:lstStyle/>
          <a:p>
            <a:r>
              <a:rPr lang="en-US" dirty="0" smtClean="0"/>
              <a:t>You are responsible to memorize the relative positions of each of bands of the electromagnetic spectrum. (This includes the order of the colors of visible light: ROYGBIV).</a:t>
            </a:r>
            <a:endParaRPr lang="en-US" dirty="0"/>
          </a:p>
        </p:txBody>
      </p:sp>
      <p:pic>
        <p:nvPicPr>
          <p:cNvPr id="1026" name="Picture 2" descr="Image result for electromagnetic spectrum multiple w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2461615"/>
            <a:ext cx="9798050" cy="3724146"/>
          </a:xfrm>
          <a:prstGeom prst="rect">
            <a:avLst/>
          </a:prstGeom>
          <a:solidFill>
            <a:schemeClr val="tx1"/>
          </a:solidFill>
        </p:spPr>
      </p:pic>
    </p:spTree>
    <p:extLst>
      <p:ext uri="{BB962C8B-B14F-4D97-AF65-F5344CB8AC3E}">
        <p14:creationId xmlns:p14="http://schemas.microsoft.com/office/powerpoint/2010/main" val="198774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93482"/>
          </a:xfrm>
        </p:spPr>
        <p:txBody>
          <a:bodyPr/>
          <a:lstStyle/>
          <a:p>
            <a:r>
              <a:rPr lang="en-US" dirty="0" smtClean="0"/>
              <a:t>The Speed of Light</a:t>
            </a:r>
            <a:endParaRPr lang="en-US" dirty="0"/>
          </a:p>
        </p:txBody>
      </p:sp>
      <p:sp>
        <p:nvSpPr>
          <p:cNvPr id="3" name="Content Placeholder 2"/>
          <p:cNvSpPr>
            <a:spLocks noGrp="1"/>
          </p:cNvSpPr>
          <p:nvPr>
            <p:ph idx="1"/>
          </p:nvPr>
        </p:nvSpPr>
        <p:spPr>
          <a:xfrm>
            <a:off x="729643" y="5742622"/>
            <a:ext cx="10554799" cy="615950"/>
          </a:xfrm>
        </p:spPr>
        <p:txBody>
          <a:bodyPr>
            <a:normAutofit/>
          </a:bodyPr>
          <a:lstStyle/>
          <a:p>
            <a:r>
              <a:rPr lang="en-US" i="1" dirty="0" smtClean="0"/>
              <a:t>All Electromagnetic Waves</a:t>
            </a:r>
            <a:r>
              <a:rPr lang="en-US" dirty="0" smtClean="0"/>
              <a:t> travel at the same speed, the speed of light (c)</a:t>
            </a:r>
            <a:endParaRPr lang="en-US" dirty="0"/>
          </a:p>
        </p:txBody>
      </p:sp>
      <p:pic>
        <p:nvPicPr>
          <p:cNvPr id="4" name="Picture 3"/>
          <p:cNvPicPr>
            <a:picLocks noChangeAspect="1"/>
          </p:cNvPicPr>
          <p:nvPr/>
        </p:nvPicPr>
        <p:blipFill>
          <a:blip r:embed="rId2"/>
          <a:stretch>
            <a:fillRect/>
          </a:stretch>
        </p:blipFill>
        <p:spPr>
          <a:xfrm>
            <a:off x="73030" y="1646872"/>
            <a:ext cx="6921349" cy="3894615"/>
          </a:xfrm>
          <a:prstGeom prst="rect">
            <a:avLst/>
          </a:prstGeom>
        </p:spPr>
      </p:pic>
      <p:sp>
        <p:nvSpPr>
          <p:cNvPr id="5" name="Content Placeholder 2"/>
          <p:cNvSpPr txBox="1">
            <a:spLocks/>
          </p:cNvSpPr>
          <p:nvPr/>
        </p:nvSpPr>
        <p:spPr>
          <a:xfrm>
            <a:off x="1798205" y="6136234"/>
            <a:ext cx="1746249" cy="5333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800" b="1" dirty="0" smtClean="0"/>
              <a:t>c = </a:t>
            </a:r>
            <a:r>
              <a:rPr lang="el-GR" sz="2800" b="1" dirty="0" smtClean="0"/>
              <a:t>λ </a:t>
            </a:r>
            <a:r>
              <a:rPr lang="en-US" sz="2800" b="1" dirty="0"/>
              <a:t>· </a:t>
            </a:r>
            <a:r>
              <a:rPr lang="el-GR" sz="2800" b="1" dirty="0" smtClean="0"/>
              <a:t>ν</a:t>
            </a:r>
            <a:r>
              <a:rPr lang="en-US" sz="2800" b="1" dirty="0" smtClean="0"/>
              <a:t> </a:t>
            </a:r>
            <a:endParaRPr lang="en-US" sz="2800" b="1" dirty="0"/>
          </a:p>
        </p:txBody>
      </p:sp>
      <p:sp>
        <p:nvSpPr>
          <p:cNvPr id="6" name="Content Placeholder 2"/>
          <p:cNvSpPr txBox="1">
            <a:spLocks/>
          </p:cNvSpPr>
          <p:nvPr/>
        </p:nvSpPr>
        <p:spPr>
          <a:xfrm>
            <a:off x="729643" y="1145222"/>
            <a:ext cx="8946541" cy="5016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r>
              <a:rPr lang="en-US" dirty="0" smtClean="0"/>
              <a:t>Frequency and wavelength are inversely proportional.</a:t>
            </a:r>
            <a:endParaRPr lang="en-US" dirty="0"/>
          </a:p>
        </p:txBody>
      </p:sp>
      <p:sp>
        <p:nvSpPr>
          <p:cNvPr id="7" name="Content Placeholder 2"/>
          <p:cNvSpPr txBox="1">
            <a:spLocks/>
          </p:cNvSpPr>
          <p:nvPr/>
        </p:nvSpPr>
        <p:spPr>
          <a:xfrm>
            <a:off x="7001134" y="1751648"/>
            <a:ext cx="4164384" cy="37898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Recall: wavelength (</a:t>
            </a:r>
            <a:r>
              <a:rPr lang="el-GR" dirty="0" smtClean="0"/>
              <a:t>λ</a:t>
            </a:r>
            <a:r>
              <a:rPr lang="en-US" dirty="0" smtClean="0"/>
              <a:t>) is measured in distance (m) and frequency (</a:t>
            </a:r>
            <a:r>
              <a:rPr lang="el-GR" dirty="0" smtClean="0"/>
              <a:t>ν</a:t>
            </a:r>
            <a:r>
              <a:rPr lang="en-US" dirty="0" smtClean="0"/>
              <a:t>) is measured in 1/s.</a:t>
            </a:r>
          </a:p>
          <a:p>
            <a:pPr marL="0" indent="0">
              <a:buNone/>
            </a:pPr>
            <a:endParaRPr lang="en-US" dirty="0"/>
          </a:p>
          <a:p>
            <a:pPr marL="0" indent="0">
              <a:buNone/>
            </a:pPr>
            <a:r>
              <a:rPr lang="en-US" dirty="0" smtClean="0"/>
              <a:t>Thus multiplying wavelength and frequency would result in: m · 1/s = m/s</a:t>
            </a:r>
          </a:p>
          <a:p>
            <a:pPr marL="0" indent="0">
              <a:buNone/>
            </a:pPr>
            <a:endParaRPr lang="en-US" dirty="0"/>
          </a:p>
          <a:p>
            <a:pPr marL="0" indent="0">
              <a:buNone/>
            </a:pPr>
            <a:r>
              <a:rPr lang="en-US" dirty="0" smtClean="0"/>
              <a:t>That’s a speed.</a:t>
            </a:r>
          </a:p>
          <a:p>
            <a:pPr marL="0" indent="0">
              <a:buNone/>
            </a:pPr>
            <a:r>
              <a:rPr lang="en-US" dirty="0" smtClean="0"/>
              <a:t>Thus, </a:t>
            </a:r>
            <a:r>
              <a:rPr lang="el-GR" dirty="0"/>
              <a:t>λ </a:t>
            </a:r>
            <a:r>
              <a:rPr lang="en-US" dirty="0"/>
              <a:t>· </a:t>
            </a:r>
            <a:r>
              <a:rPr lang="el-GR" dirty="0"/>
              <a:t>ν</a:t>
            </a:r>
            <a:r>
              <a:rPr lang="en-US" dirty="0"/>
              <a:t> </a:t>
            </a:r>
            <a:r>
              <a:rPr lang="en-US" dirty="0" smtClean="0"/>
              <a:t>= speed.</a:t>
            </a:r>
            <a:endParaRPr lang="en-US" dirty="0"/>
          </a:p>
        </p:txBody>
      </p:sp>
      <p:sp>
        <p:nvSpPr>
          <p:cNvPr id="8" name="Content Placeholder 2"/>
          <p:cNvSpPr txBox="1">
            <a:spLocks/>
          </p:cNvSpPr>
          <p:nvPr/>
        </p:nvSpPr>
        <p:spPr>
          <a:xfrm>
            <a:off x="5348472" y="6136234"/>
            <a:ext cx="3030103" cy="5333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800" b="1" dirty="0" smtClean="0"/>
              <a:t>c = 3.00x10</a:t>
            </a:r>
            <a:r>
              <a:rPr lang="en-US" sz="2800" b="1" baseline="30000" dirty="0" smtClean="0"/>
              <a:t>8</a:t>
            </a:r>
            <a:r>
              <a:rPr lang="en-US" sz="2800" b="1" dirty="0" smtClean="0"/>
              <a:t> m/s </a:t>
            </a:r>
            <a:endParaRPr lang="en-US" sz="2800" b="1" dirty="0"/>
          </a:p>
        </p:txBody>
      </p:sp>
    </p:spTree>
    <p:extLst>
      <p:ext uri="{BB962C8B-B14F-4D97-AF65-F5344CB8AC3E}">
        <p14:creationId xmlns:p14="http://schemas.microsoft.com/office/powerpoint/2010/main" val="402021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fade">
                                      <p:cBhvr>
                                        <p:cTn id="25" dur="500"/>
                                        <p:tgtEl>
                                          <p:spTgt spid="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329" y="0"/>
            <a:ext cx="9404723" cy="1400530"/>
          </a:xfrm>
        </p:spPr>
        <p:txBody>
          <a:bodyPr/>
          <a:lstStyle/>
          <a:p>
            <a:r>
              <a:rPr lang="en-US" dirty="0" smtClean="0"/>
              <a:t>Practice Problems</a:t>
            </a:r>
            <a:endParaRPr lang="en-US" dirty="0"/>
          </a:p>
        </p:txBody>
      </p:sp>
      <p:sp>
        <p:nvSpPr>
          <p:cNvPr id="3" name="Content Placeholder 2"/>
          <p:cNvSpPr>
            <a:spLocks noGrp="1"/>
          </p:cNvSpPr>
          <p:nvPr>
            <p:ph idx="1"/>
          </p:nvPr>
        </p:nvSpPr>
        <p:spPr>
          <a:xfrm>
            <a:off x="193964" y="4724399"/>
            <a:ext cx="11790217" cy="840795"/>
          </a:xfrm>
        </p:spPr>
        <p:txBody>
          <a:bodyPr>
            <a:normAutofit/>
          </a:bodyPr>
          <a:lstStyle/>
          <a:p>
            <a:pPr marL="0" indent="0">
              <a:buNone/>
            </a:pPr>
            <a:r>
              <a:rPr lang="en-US" dirty="0" smtClean="0"/>
              <a:t>3. Determine the frequency of light whose wavelength is 0.500 nm. In what region of the electromagnetic spectrum is this radiation located? </a:t>
            </a:r>
            <a:endParaRPr lang="en-US" dirty="0"/>
          </a:p>
        </p:txBody>
      </p:sp>
      <p:sp>
        <p:nvSpPr>
          <p:cNvPr id="4" name="Content Placeholder 2"/>
          <p:cNvSpPr txBox="1">
            <a:spLocks/>
          </p:cNvSpPr>
          <p:nvPr/>
        </p:nvSpPr>
        <p:spPr>
          <a:xfrm>
            <a:off x="962892" y="3383972"/>
            <a:ext cx="1143000" cy="4918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c = </a:t>
            </a:r>
            <a:r>
              <a:rPr lang="el-GR" dirty="0" smtClean="0"/>
              <a:t>λ·ν</a:t>
            </a:r>
            <a:endParaRPr lang="en-US" dirty="0"/>
          </a:p>
        </p:txBody>
      </p:sp>
      <p:sp>
        <p:nvSpPr>
          <p:cNvPr id="8" name="Content Placeholder 2"/>
          <p:cNvSpPr txBox="1">
            <a:spLocks/>
          </p:cNvSpPr>
          <p:nvPr/>
        </p:nvSpPr>
        <p:spPr>
          <a:xfrm>
            <a:off x="2452256" y="4133140"/>
            <a:ext cx="2189017" cy="526471"/>
          </a:xfrm>
          <a:prstGeom prst="rect">
            <a:avLst/>
          </a:prstGeom>
          <a:ln>
            <a:solidFill>
              <a:srgbClr val="FF0000"/>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l-GR" dirty="0"/>
              <a:t>λ</a:t>
            </a:r>
            <a:r>
              <a:rPr lang="en-US" dirty="0" smtClean="0"/>
              <a:t> =5.88x10</a:t>
            </a:r>
            <a:r>
              <a:rPr lang="en-US" baseline="30000" dirty="0" smtClean="0"/>
              <a:t>-7</a:t>
            </a:r>
            <a:r>
              <a:rPr lang="en-US" dirty="0" smtClean="0"/>
              <a:t> m</a:t>
            </a:r>
            <a:endParaRPr lang="en-US" dirty="0"/>
          </a:p>
        </p:txBody>
      </p:sp>
      <p:sp>
        <p:nvSpPr>
          <p:cNvPr id="9" name="Content Placeholder 2"/>
          <p:cNvSpPr txBox="1">
            <a:spLocks/>
          </p:cNvSpPr>
          <p:nvPr/>
        </p:nvSpPr>
        <p:spPr>
          <a:xfrm>
            <a:off x="5077689" y="3453145"/>
            <a:ext cx="5126184" cy="7932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5.88x10</a:t>
            </a:r>
            <a:r>
              <a:rPr lang="en-US" baseline="30000" dirty="0" smtClean="0"/>
              <a:t>-7</a:t>
            </a:r>
            <a:r>
              <a:rPr lang="en-US" dirty="0" smtClean="0"/>
              <a:t> m    10</a:t>
            </a:r>
            <a:r>
              <a:rPr lang="en-US" baseline="30000" dirty="0" smtClean="0"/>
              <a:t>9</a:t>
            </a:r>
            <a:r>
              <a:rPr lang="en-US" dirty="0" smtClean="0"/>
              <a:t> nm  = 588 nm</a:t>
            </a:r>
            <a:br>
              <a:rPr lang="en-US" dirty="0" smtClean="0"/>
            </a:br>
            <a:r>
              <a:rPr lang="en-US" dirty="0" smtClean="0"/>
              <a:t>				1 m</a:t>
            </a:r>
          </a:p>
        </p:txBody>
      </p:sp>
      <p:sp>
        <p:nvSpPr>
          <p:cNvPr id="10" name="Content Placeholder 2"/>
          <p:cNvSpPr txBox="1">
            <a:spLocks/>
          </p:cNvSpPr>
          <p:nvPr/>
        </p:nvSpPr>
        <p:spPr>
          <a:xfrm>
            <a:off x="7945585" y="3911821"/>
            <a:ext cx="3865415" cy="515061"/>
          </a:xfrm>
          <a:prstGeom prst="rect">
            <a:avLst/>
          </a:prstGeom>
          <a:ln>
            <a:solidFill>
              <a:srgbClr val="FF0000"/>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588 nm = visible light, (green)</a:t>
            </a:r>
          </a:p>
        </p:txBody>
      </p:sp>
      <p:sp>
        <p:nvSpPr>
          <p:cNvPr id="11" name="Content Placeholder 2"/>
          <p:cNvSpPr txBox="1">
            <a:spLocks/>
          </p:cNvSpPr>
          <p:nvPr/>
        </p:nvSpPr>
        <p:spPr>
          <a:xfrm>
            <a:off x="297873" y="644236"/>
            <a:ext cx="11790217" cy="32004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1.a. Which has  a longer wavelength, </a:t>
            </a:r>
            <a:r>
              <a:rPr lang="en-US" dirty="0" err="1" smtClean="0"/>
              <a:t>radiowaves</a:t>
            </a:r>
            <a:r>
              <a:rPr lang="en-US" dirty="0" smtClean="0"/>
              <a:t> or gamma rays?</a:t>
            </a:r>
          </a:p>
          <a:p>
            <a:pPr marL="0" indent="0">
              <a:buFont typeface="Wingdings 3" charset="2"/>
              <a:buNone/>
            </a:pPr>
            <a:r>
              <a:rPr lang="en-US" dirty="0" smtClean="0"/>
              <a:t>   b.  Which has a higher frequency, </a:t>
            </a:r>
            <a:r>
              <a:rPr lang="en-US" dirty="0" err="1" smtClean="0"/>
              <a:t>radiowaves</a:t>
            </a:r>
            <a:r>
              <a:rPr lang="en-US" dirty="0" smtClean="0"/>
              <a:t> or gamma rays?</a:t>
            </a:r>
          </a:p>
          <a:p>
            <a:pPr marL="0" indent="0">
              <a:buFont typeface="Wingdings 3" charset="2"/>
              <a:buNone/>
            </a:pPr>
            <a:r>
              <a:rPr lang="en-US" dirty="0" smtClean="0"/>
              <a:t>   c. Which travels faster, </a:t>
            </a:r>
            <a:r>
              <a:rPr lang="en-US" dirty="0" err="1" smtClean="0"/>
              <a:t>radiowaves</a:t>
            </a:r>
            <a:r>
              <a:rPr lang="en-US" dirty="0" smtClean="0"/>
              <a:t> or gamma rays?</a:t>
            </a:r>
          </a:p>
          <a:p>
            <a:pPr marL="0" indent="0">
              <a:buFont typeface="Wingdings 3" charset="2"/>
              <a:buNone/>
            </a:pPr>
            <a:endParaRPr lang="en-US" dirty="0" smtClean="0"/>
          </a:p>
          <a:p>
            <a:pPr marL="0" indent="0">
              <a:buFont typeface="Wingdings 3" charset="2"/>
              <a:buNone/>
            </a:pPr>
            <a:r>
              <a:rPr lang="en-US" dirty="0" smtClean="0"/>
              <a:t>2. Determine the wavelength of the light emitted by a sodium vapor lamp if the frequency of the radiation is 5.10x10</a:t>
            </a:r>
            <a:r>
              <a:rPr lang="en-US" baseline="30000" dirty="0" smtClean="0"/>
              <a:t>14</a:t>
            </a:r>
            <a:r>
              <a:rPr lang="en-US" dirty="0" smtClean="0"/>
              <a:t> </a:t>
            </a:r>
            <a:r>
              <a:rPr lang="en-US" dirty="0" err="1" smtClean="0"/>
              <a:t>hz</a:t>
            </a:r>
            <a:r>
              <a:rPr lang="en-US" dirty="0" smtClean="0"/>
              <a:t>. In what region of the electromagnetic spectrum does this light exist?</a:t>
            </a:r>
            <a:endParaRPr lang="en-US" dirty="0"/>
          </a:p>
        </p:txBody>
      </p:sp>
      <p:sp>
        <p:nvSpPr>
          <p:cNvPr id="12" name="Content Placeholder 2"/>
          <p:cNvSpPr txBox="1">
            <a:spLocks/>
          </p:cNvSpPr>
          <p:nvPr/>
        </p:nvSpPr>
        <p:spPr>
          <a:xfrm>
            <a:off x="886692" y="5534022"/>
            <a:ext cx="1143000" cy="4918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c = </a:t>
            </a:r>
            <a:r>
              <a:rPr lang="el-GR" dirty="0" smtClean="0"/>
              <a:t>λ·ν</a:t>
            </a:r>
            <a:endParaRPr lang="en-US" dirty="0"/>
          </a:p>
        </p:txBody>
      </p:sp>
      <p:sp>
        <p:nvSpPr>
          <p:cNvPr id="14" name="Content Placeholder 2"/>
          <p:cNvSpPr txBox="1">
            <a:spLocks/>
          </p:cNvSpPr>
          <p:nvPr/>
        </p:nvSpPr>
        <p:spPr>
          <a:xfrm>
            <a:off x="6681358" y="5435917"/>
            <a:ext cx="2528453" cy="7365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l-GR" dirty="0"/>
              <a:t>ν</a:t>
            </a:r>
            <a:r>
              <a:rPr lang="en-US" dirty="0" smtClean="0"/>
              <a:t> = 3.00x10</a:t>
            </a:r>
            <a:r>
              <a:rPr lang="en-US" baseline="30000" dirty="0" smtClean="0"/>
              <a:t>8</a:t>
            </a:r>
            <a:r>
              <a:rPr lang="en-US" dirty="0" smtClean="0"/>
              <a:t>m/s </a:t>
            </a:r>
            <a:br>
              <a:rPr lang="en-US" dirty="0" smtClean="0"/>
            </a:br>
            <a:r>
              <a:rPr lang="en-US" dirty="0" smtClean="0"/>
              <a:t>      5.00x10</a:t>
            </a:r>
            <a:r>
              <a:rPr lang="en-US" baseline="30000" dirty="0" smtClean="0"/>
              <a:t>-10</a:t>
            </a:r>
            <a:r>
              <a:rPr lang="en-US" dirty="0" smtClean="0"/>
              <a:t> m</a:t>
            </a:r>
            <a:endParaRPr lang="en-US" dirty="0"/>
          </a:p>
        </p:txBody>
      </p:sp>
      <p:sp>
        <p:nvSpPr>
          <p:cNvPr id="15" name="Content Placeholder 2"/>
          <p:cNvSpPr txBox="1">
            <a:spLocks/>
          </p:cNvSpPr>
          <p:nvPr/>
        </p:nvSpPr>
        <p:spPr>
          <a:xfrm>
            <a:off x="2369128" y="5494443"/>
            <a:ext cx="5126184" cy="7932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0.500 nm    1 m     = 5.00x10</a:t>
            </a:r>
            <a:r>
              <a:rPr lang="en-US" baseline="30000" dirty="0" smtClean="0"/>
              <a:t>-10</a:t>
            </a:r>
            <a:r>
              <a:rPr lang="en-US" dirty="0" smtClean="0"/>
              <a:t> m</a:t>
            </a:r>
            <a:br>
              <a:rPr lang="en-US" dirty="0" smtClean="0"/>
            </a:br>
            <a:r>
              <a:rPr lang="en-US" dirty="0" smtClean="0"/>
              <a:t>		</a:t>
            </a:r>
            <a:r>
              <a:rPr lang="en-US" dirty="0"/>
              <a:t> </a:t>
            </a:r>
            <a:r>
              <a:rPr lang="en-US" dirty="0" smtClean="0"/>
              <a:t>	</a:t>
            </a:r>
            <a:r>
              <a:rPr lang="en-US" smtClean="0"/>
              <a:t>10</a:t>
            </a:r>
            <a:r>
              <a:rPr lang="en-US" baseline="30000" smtClean="0"/>
              <a:t>9</a:t>
            </a:r>
            <a:r>
              <a:rPr lang="en-US" smtClean="0"/>
              <a:t> nm</a:t>
            </a:r>
            <a:endParaRPr lang="en-US" dirty="0" smtClean="0"/>
          </a:p>
        </p:txBody>
      </p:sp>
      <p:sp>
        <p:nvSpPr>
          <p:cNvPr id="16" name="Content Placeholder 2"/>
          <p:cNvSpPr txBox="1">
            <a:spLocks/>
          </p:cNvSpPr>
          <p:nvPr/>
        </p:nvSpPr>
        <p:spPr>
          <a:xfrm>
            <a:off x="6033655" y="6141468"/>
            <a:ext cx="3190013" cy="425588"/>
          </a:xfrm>
          <a:prstGeom prst="rect">
            <a:avLst/>
          </a:prstGeom>
          <a:ln>
            <a:solidFill>
              <a:srgbClr val="FF0000"/>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l-GR" dirty="0"/>
              <a:t>ν</a:t>
            </a:r>
            <a:r>
              <a:rPr lang="en-US" dirty="0" smtClean="0"/>
              <a:t> = 6.00x10</a:t>
            </a:r>
            <a:r>
              <a:rPr lang="en-US" baseline="30000" dirty="0" smtClean="0"/>
              <a:t>17</a:t>
            </a:r>
            <a:r>
              <a:rPr lang="en-US" dirty="0" smtClean="0"/>
              <a:t> </a:t>
            </a:r>
            <a:r>
              <a:rPr lang="en-US" dirty="0" err="1" smtClean="0"/>
              <a:t>hz</a:t>
            </a:r>
            <a:r>
              <a:rPr lang="en-US" dirty="0"/>
              <a:t> </a:t>
            </a:r>
            <a:r>
              <a:rPr lang="en-US" dirty="0" smtClean="0"/>
              <a:t>or 1/s</a:t>
            </a:r>
            <a:endParaRPr lang="en-US" dirty="0"/>
          </a:p>
        </p:txBody>
      </p:sp>
      <p:sp>
        <p:nvSpPr>
          <p:cNvPr id="17" name="Content Placeholder 2"/>
          <p:cNvSpPr txBox="1">
            <a:spLocks/>
          </p:cNvSpPr>
          <p:nvPr/>
        </p:nvSpPr>
        <p:spPr>
          <a:xfrm>
            <a:off x="9275618" y="5197238"/>
            <a:ext cx="2812472" cy="1660762"/>
          </a:xfrm>
          <a:prstGeom prst="rect">
            <a:avLst/>
          </a:prstGeom>
          <a:ln>
            <a:solidFill>
              <a:srgbClr val="FF0000"/>
            </a:solidFill>
          </a:ln>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A light with wavelength 0.500 nm would fall between 0.01 nm and 10 nm making it an x-ray.</a:t>
            </a:r>
            <a:endParaRPr lang="en-US" dirty="0"/>
          </a:p>
        </p:txBody>
      </p:sp>
      <p:sp>
        <p:nvSpPr>
          <p:cNvPr id="18" name="Content Placeholder 2"/>
          <p:cNvSpPr txBox="1">
            <a:spLocks/>
          </p:cNvSpPr>
          <p:nvPr/>
        </p:nvSpPr>
        <p:spPr>
          <a:xfrm>
            <a:off x="8808127" y="94141"/>
            <a:ext cx="2615296" cy="813444"/>
          </a:xfrm>
          <a:prstGeom prst="rect">
            <a:avLst/>
          </a:prstGeom>
          <a:solidFill>
            <a:schemeClr val="accent5"/>
          </a:solidFill>
          <a:ln>
            <a:solidFill>
              <a:srgbClr val="FF0000"/>
            </a:solidFill>
          </a:ln>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err="1" smtClean="0"/>
              <a:t>Radiowaves</a:t>
            </a:r>
            <a:r>
              <a:rPr lang="en-US" dirty="0" smtClean="0"/>
              <a:t> have a longer wavelength.</a:t>
            </a:r>
            <a:endParaRPr lang="en-US" dirty="0"/>
          </a:p>
        </p:txBody>
      </p:sp>
      <p:sp>
        <p:nvSpPr>
          <p:cNvPr id="19" name="Content Placeholder 2"/>
          <p:cNvSpPr txBox="1">
            <a:spLocks/>
          </p:cNvSpPr>
          <p:nvPr/>
        </p:nvSpPr>
        <p:spPr>
          <a:xfrm>
            <a:off x="8808127" y="960199"/>
            <a:ext cx="2615296" cy="813444"/>
          </a:xfrm>
          <a:prstGeom prst="rect">
            <a:avLst/>
          </a:prstGeom>
          <a:solidFill>
            <a:schemeClr val="accent5"/>
          </a:solidFill>
          <a:ln>
            <a:solidFill>
              <a:srgbClr val="FF0000"/>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Gamma Rays have a higher frequency.</a:t>
            </a:r>
            <a:endParaRPr lang="en-US" dirty="0"/>
          </a:p>
        </p:txBody>
      </p:sp>
      <p:sp>
        <p:nvSpPr>
          <p:cNvPr id="20" name="Content Placeholder 2"/>
          <p:cNvSpPr txBox="1">
            <a:spLocks/>
          </p:cNvSpPr>
          <p:nvPr/>
        </p:nvSpPr>
        <p:spPr>
          <a:xfrm>
            <a:off x="8808126" y="1811472"/>
            <a:ext cx="3383873" cy="646864"/>
          </a:xfrm>
          <a:prstGeom prst="rect">
            <a:avLst/>
          </a:prstGeom>
          <a:solidFill>
            <a:schemeClr val="accent5"/>
          </a:solidFill>
          <a:ln>
            <a:solidFill>
              <a:srgbClr val="FF0000"/>
            </a:solidFill>
          </a:ln>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They travel at the same speed! 3.00x10</a:t>
            </a:r>
            <a:r>
              <a:rPr lang="en-US" baseline="30000" dirty="0" smtClean="0"/>
              <a:t>8</a:t>
            </a:r>
            <a:r>
              <a:rPr lang="en-US" dirty="0" smtClean="0"/>
              <a:t> m/s</a:t>
            </a:r>
            <a:endParaRPr lang="en-US" dirty="0"/>
          </a:p>
        </p:txBody>
      </p:sp>
      <p:grpSp>
        <p:nvGrpSpPr>
          <p:cNvPr id="22" name="Group 21"/>
          <p:cNvGrpSpPr/>
          <p:nvPr/>
        </p:nvGrpSpPr>
        <p:grpSpPr>
          <a:xfrm>
            <a:off x="1046020" y="3797876"/>
            <a:ext cx="1143000" cy="742953"/>
            <a:chOff x="1046020" y="3797876"/>
            <a:chExt cx="1143000" cy="742953"/>
          </a:xfrm>
        </p:grpSpPr>
        <p:sp>
          <p:nvSpPr>
            <p:cNvPr id="6" name="Content Placeholder 2"/>
            <p:cNvSpPr txBox="1">
              <a:spLocks/>
            </p:cNvSpPr>
            <p:nvPr/>
          </p:nvSpPr>
          <p:spPr>
            <a:xfrm>
              <a:off x="1046020" y="3797876"/>
              <a:ext cx="1143000" cy="7429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l-GR" dirty="0"/>
                <a:t>λ</a:t>
              </a:r>
              <a:r>
                <a:rPr lang="en-US" dirty="0" smtClean="0"/>
                <a:t> = c</a:t>
              </a:r>
              <a:br>
                <a:rPr lang="en-US" dirty="0" smtClean="0"/>
              </a:br>
              <a:r>
                <a:rPr lang="en-US" dirty="0" smtClean="0"/>
                <a:t>      </a:t>
              </a:r>
              <a:r>
                <a:rPr lang="el-GR" dirty="0" smtClean="0"/>
                <a:t>ν</a:t>
              </a:r>
              <a:endParaRPr lang="en-US" dirty="0"/>
            </a:p>
          </p:txBody>
        </p:sp>
        <p:cxnSp>
          <p:nvCxnSpPr>
            <p:cNvPr id="21" name="Straight Connector 20"/>
            <p:cNvCxnSpPr/>
            <p:nvPr/>
          </p:nvCxnSpPr>
          <p:spPr>
            <a:xfrm>
              <a:off x="1386739" y="4133140"/>
              <a:ext cx="545973"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369128" y="3383971"/>
            <a:ext cx="2528453" cy="736535"/>
            <a:chOff x="2369128" y="3383971"/>
            <a:chExt cx="2528453" cy="736535"/>
          </a:xfrm>
        </p:grpSpPr>
        <p:sp>
          <p:nvSpPr>
            <p:cNvPr id="7" name="Content Placeholder 2"/>
            <p:cNvSpPr txBox="1">
              <a:spLocks/>
            </p:cNvSpPr>
            <p:nvPr/>
          </p:nvSpPr>
          <p:spPr>
            <a:xfrm>
              <a:off x="2369128" y="3383971"/>
              <a:ext cx="2528453" cy="7365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l-GR" dirty="0"/>
                <a:t>λ</a:t>
              </a:r>
              <a:r>
                <a:rPr lang="en-US" dirty="0" smtClean="0"/>
                <a:t> = 3.00x10</a:t>
              </a:r>
              <a:r>
                <a:rPr lang="en-US" baseline="30000" dirty="0" smtClean="0"/>
                <a:t>8</a:t>
              </a:r>
              <a:r>
                <a:rPr lang="en-US" dirty="0" smtClean="0"/>
                <a:t>m/s </a:t>
              </a:r>
              <a:br>
                <a:rPr lang="en-US" dirty="0" smtClean="0"/>
              </a:br>
              <a:r>
                <a:rPr lang="en-US" dirty="0" smtClean="0"/>
                <a:t>      5.10x10</a:t>
              </a:r>
              <a:r>
                <a:rPr lang="en-US" baseline="30000" dirty="0" smtClean="0"/>
                <a:t>14</a:t>
              </a:r>
              <a:r>
                <a:rPr lang="en-US" dirty="0" smtClean="0"/>
                <a:t> 1/s</a:t>
              </a:r>
              <a:endParaRPr lang="en-US" dirty="0"/>
            </a:p>
          </p:txBody>
        </p:sp>
        <p:cxnSp>
          <p:nvCxnSpPr>
            <p:cNvPr id="23" name="Straight Connector 22"/>
            <p:cNvCxnSpPr/>
            <p:nvPr/>
          </p:nvCxnSpPr>
          <p:spPr>
            <a:xfrm flipV="1">
              <a:off x="2847155" y="3706045"/>
              <a:ext cx="1603732" cy="1026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077689" y="3492312"/>
            <a:ext cx="2708561" cy="535895"/>
            <a:chOff x="5077689" y="3492312"/>
            <a:chExt cx="2708561" cy="535895"/>
          </a:xfrm>
        </p:grpSpPr>
        <p:cxnSp>
          <p:nvCxnSpPr>
            <p:cNvPr id="26" name="Straight Connector 25"/>
            <p:cNvCxnSpPr/>
            <p:nvPr/>
          </p:nvCxnSpPr>
          <p:spPr>
            <a:xfrm flipV="1">
              <a:off x="5077689" y="3797876"/>
              <a:ext cx="2708561" cy="34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681358" y="3492312"/>
              <a:ext cx="0" cy="53589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962892" y="6043174"/>
            <a:ext cx="1530932" cy="1005518"/>
            <a:chOff x="962892" y="6043174"/>
            <a:chExt cx="1530932" cy="1005518"/>
          </a:xfrm>
        </p:grpSpPr>
        <p:sp>
          <p:nvSpPr>
            <p:cNvPr id="13" name="Content Placeholder 2"/>
            <p:cNvSpPr txBox="1">
              <a:spLocks/>
            </p:cNvSpPr>
            <p:nvPr/>
          </p:nvSpPr>
          <p:spPr>
            <a:xfrm>
              <a:off x="962892" y="6043174"/>
              <a:ext cx="1530932" cy="10055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l-GR" dirty="0" smtClean="0"/>
                <a:t>ν</a:t>
              </a:r>
              <a:r>
                <a:rPr lang="en-US" dirty="0" smtClean="0"/>
                <a:t> = c</a:t>
              </a:r>
              <a:br>
                <a:rPr lang="en-US" dirty="0" smtClean="0"/>
              </a:br>
              <a:r>
                <a:rPr lang="en-US" dirty="0" smtClean="0"/>
                <a:t>      </a:t>
              </a:r>
              <a:r>
                <a:rPr lang="el-GR" dirty="0" smtClean="0"/>
                <a:t>λ</a:t>
              </a:r>
              <a:endParaRPr lang="en-US" dirty="0"/>
            </a:p>
          </p:txBody>
        </p:sp>
        <p:cxnSp>
          <p:nvCxnSpPr>
            <p:cNvPr id="32" name="Straight Connector 31"/>
            <p:cNvCxnSpPr/>
            <p:nvPr/>
          </p:nvCxnSpPr>
          <p:spPr>
            <a:xfrm>
              <a:off x="1261405" y="6423177"/>
              <a:ext cx="545973"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a:stCxn id="15" idx="1"/>
          </p:cNvCxnSpPr>
          <p:nvPr/>
        </p:nvCxnSpPr>
        <p:spPr>
          <a:xfrm flipV="1">
            <a:off x="2369128" y="5835903"/>
            <a:ext cx="2254832" cy="55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715109" y="5598787"/>
            <a:ext cx="0" cy="535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105639" y="5804184"/>
            <a:ext cx="1610958" cy="351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85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fade">
                                      <p:cBhvr>
                                        <p:cTn id="62" dur="500"/>
                                        <p:tgtEl>
                                          <p:spTgt spid="9">
                                            <p:txEl>
                                              <p:pRg st="0" end="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
                                            <p:txEl>
                                              <p:pRg st="0" end="0"/>
                                            </p:txEl>
                                          </p:spTgt>
                                        </p:tgtEl>
                                        <p:attrNameLst>
                                          <p:attrName>style.visibility</p:attrName>
                                        </p:attrNameLst>
                                      </p:cBhvr>
                                      <p:to>
                                        <p:strVal val="visible"/>
                                      </p:to>
                                    </p:set>
                                    <p:animEffect transition="in" filter="fade">
                                      <p:cBhvr>
                                        <p:cTn id="75" dur="500"/>
                                        <p:tgtEl>
                                          <p:spTgt spid="3">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0"/>
                                        <p:tgtEl>
                                          <p:spTgt spid="1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fade">
                                      <p:cBhvr>
                                        <p:cTn id="115" dur="500"/>
                                        <p:tgtEl>
                                          <p:spTgt spid="16"/>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fade">
                                      <p:cBhvr>
                                        <p:cTn id="1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animBg="1"/>
      <p:bldP spid="10" grpId="0" animBg="1"/>
      <p:bldP spid="12" grpId="0"/>
      <p:bldP spid="14" grpId="0"/>
      <p:bldP spid="15" grpId="0"/>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50" y="120209"/>
            <a:ext cx="2110944" cy="627938"/>
          </a:xfrm>
        </p:spPr>
        <p:txBody>
          <a:bodyPr/>
          <a:lstStyle/>
          <a:p>
            <a:r>
              <a:rPr lang="en-US" dirty="0" smtClean="0"/>
              <a:t>HW 4.1</a:t>
            </a:r>
            <a:endParaRPr lang="en-US" dirty="0"/>
          </a:p>
        </p:txBody>
      </p:sp>
      <p:sp>
        <p:nvSpPr>
          <p:cNvPr id="3" name="Content Placeholder 2"/>
          <p:cNvSpPr>
            <a:spLocks noGrp="1"/>
          </p:cNvSpPr>
          <p:nvPr>
            <p:ph idx="1"/>
          </p:nvPr>
        </p:nvSpPr>
        <p:spPr>
          <a:xfrm>
            <a:off x="2045423" y="120209"/>
            <a:ext cx="4230688" cy="1080654"/>
          </a:xfrm>
        </p:spPr>
        <p:txBody>
          <a:bodyPr/>
          <a:lstStyle/>
          <a:p>
            <a:pPr marL="0" indent="0">
              <a:buNone/>
            </a:pPr>
            <a:r>
              <a:rPr lang="en-US" dirty="0" smtClean="0"/>
              <a:t>Assigned: Monday, Sep 25</a:t>
            </a:r>
            <a:br>
              <a:rPr lang="en-US" dirty="0" smtClean="0"/>
            </a:br>
            <a:r>
              <a:rPr lang="en-US" dirty="0" smtClean="0"/>
              <a:t>Due: Tuesday, Sep 26</a:t>
            </a:r>
            <a:br>
              <a:rPr lang="en-US" dirty="0" smtClean="0"/>
            </a:br>
            <a:r>
              <a:rPr lang="en-US" dirty="0" smtClean="0"/>
              <a:t>Due on Separate Piece of Paper</a:t>
            </a:r>
          </a:p>
        </p:txBody>
      </p:sp>
      <p:sp>
        <p:nvSpPr>
          <p:cNvPr id="4" name="Content Placeholder 2"/>
          <p:cNvSpPr txBox="1">
            <a:spLocks/>
          </p:cNvSpPr>
          <p:nvPr/>
        </p:nvSpPr>
        <p:spPr>
          <a:xfrm>
            <a:off x="0" y="1136073"/>
            <a:ext cx="12192000" cy="577734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457200" indent="-457200">
              <a:buFont typeface="Wingdings 3" charset="2"/>
              <a:buAutoNum type="arabicPeriod"/>
            </a:pPr>
            <a:r>
              <a:rPr lang="en-US" dirty="0" smtClean="0"/>
              <a:t>Arrange the following in order of decreasing wavelength.</a:t>
            </a:r>
            <a:r>
              <a:rPr lang="en-US" dirty="0"/>
              <a:t/>
            </a:r>
            <a:br>
              <a:rPr lang="en-US" dirty="0"/>
            </a:br>
            <a:r>
              <a:rPr lang="en-US" dirty="0" smtClean="0"/>
              <a:t>a. infrared radiation from a heat lamp, b. dental x-rays, c. signal from a shortwave radio station.</a:t>
            </a:r>
          </a:p>
          <a:p>
            <a:pPr marL="457200" indent="-457200">
              <a:buFont typeface="Wingdings 3" charset="2"/>
              <a:buAutoNum type="arabicPeriod"/>
            </a:pPr>
            <a:r>
              <a:rPr lang="en-US" dirty="0" smtClean="0"/>
              <a:t>Draw a diagram and label each term:</a:t>
            </a:r>
            <a:br>
              <a:rPr lang="en-US" dirty="0" smtClean="0"/>
            </a:br>
            <a:r>
              <a:rPr lang="en-US" dirty="0" smtClean="0"/>
              <a:t>a. wavelength, b. amplitude, c. cycle.</a:t>
            </a:r>
          </a:p>
          <a:p>
            <a:pPr marL="457200" indent="-457200">
              <a:buFont typeface="Wingdings 3" charset="2"/>
              <a:buAutoNum type="arabicPeriod"/>
            </a:pPr>
            <a:r>
              <a:rPr lang="en-US" dirty="0" smtClean="0"/>
              <a:t>What is </a:t>
            </a:r>
            <a:r>
              <a:rPr lang="en-US" smtClean="0"/>
              <a:t>meant by </a:t>
            </a:r>
            <a:r>
              <a:rPr lang="en-US" dirty="0" smtClean="0"/>
              <a:t>the frequency of a wave? What are the units of frequency? Describe the relationship between frequency and wavelength.</a:t>
            </a:r>
          </a:p>
          <a:p>
            <a:pPr marL="457200" indent="-457200">
              <a:buFont typeface="Wingdings 3" charset="2"/>
              <a:buAutoNum type="arabicPeriod"/>
            </a:pPr>
            <a:r>
              <a:rPr lang="en-US" dirty="0" smtClean="0"/>
              <a:t>List the colors of the visible spectrum in order of increasing wavelength. </a:t>
            </a:r>
          </a:p>
          <a:p>
            <a:pPr marL="457200" indent="-457200">
              <a:buFont typeface="Wingdings 3" charset="2"/>
              <a:buAutoNum type="arabicPeriod"/>
            </a:pPr>
            <a:r>
              <a:rPr lang="en-US" dirty="0" smtClean="0"/>
              <a:t>Sodium vapor lamps are used to illuminate streets and highways. The very bright light emitted by these lamps is actually due to two closely spaced emission lines in the visible region of the electromagnetic spectrum. One of these lines has a wavelength of 5.890x10</a:t>
            </a:r>
            <a:r>
              <a:rPr lang="en-US" baseline="30000" dirty="0" smtClean="0"/>
              <a:t>-7</a:t>
            </a:r>
            <a:r>
              <a:rPr lang="en-US" dirty="0" smtClean="0"/>
              <a:t>m, and the other line has a wavelength of 5.896x10</a:t>
            </a:r>
            <a:r>
              <a:rPr lang="en-US" baseline="30000" dirty="0" smtClean="0"/>
              <a:t>-7</a:t>
            </a:r>
            <a:r>
              <a:rPr lang="en-US" dirty="0" smtClean="0"/>
              <a:t>m. </a:t>
            </a:r>
            <a:r>
              <a:rPr lang="en-US" dirty="0"/>
              <a:t/>
            </a:r>
            <a:br>
              <a:rPr lang="en-US" dirty="0"/>
            </a:br>
            <a:r>
              <a:rPr lang="en-US" dirty="0" smtClean="0"/>
              <a:t>a. Calculate the frequencies of these radiations.</a:t>
            </a:r>
            <a:br>
              <a:rPr lang="en-US" dirty="0" smtClean="0"/>
            </a:br>
            <a:r>
              <a:rPr lang="en-US" dirty="0" smtClean="0"/>
              <a:t>b. In what region of the visible spectrum do these lines appear?</a:t>
            </a:r>
          </a:p>
          <a:p>
            <a:pPr marL="457200" indent="-457200">
              <a:buFont typeface="Wingdings 3" charset="2"/>
              <a:buAutoNum type="arabicPeriod"/>
            </a:pPr>
            <a:r>
              <a:rPr lang="en-US" dirty="0" smtClean="0"/>
              <a:t>What is the wavelength of light with a frequency of 6.65x10</a:t>
            </a:r>
            <a:r>
              <a:rPr lang="en-US" baseline="30000" dirty="0" smtClean="0"/>
              <a:t>14</a:t>
            </a:r>
            <a:r>
              <a:rPr lang="en-US" dirty="0" smtClean="0"/>
              <a:t> Hz?</a:t>
            </a:r>
          </a:p>
          <a:p>
            <a:pPr marL="457200" indent="-457200">
              <a:buFont typeface="Wingdings 3" charset="2"/>
              <a:buAutoNum type="arabicPeriod"/>
            </a:pPr>
            <a:r>
              <a:rPr lang="en-US" dirty="0" smtClean="0"/>
              <a:t>What is the frequency of light if its wavelength is 695 nm?</a:t>
            </a:r>
          </a:p>
          <a:p>
            <a:pPr marL="0" indent="0">
              <a:buNone/>
            </a:pPr>
            <a:r>
              <a:rPr lang="en-US" dirty="0" smtClean="0"/>
              <a:t>Bonus: The average distance between Earth and Mars is about 2.08x10</a:t>
            </a:r>
            <a:r>
              <a:rPr lang="en-US" baseline="30000" dirty="0" smtClean="0"/>
              <a:t>8</a:t>
            </a:r>
            <a:r>
              <a:rPr lang="en-US" dirty="0" smtClean="0"/>
              <a:t> km. How long would it take to transmit television pictures from Mars to Earth?</a:t>
            </a:r>
          </a:p>
        </p:txBody>
      </p:sp>
    </p:spTree>
    <p:extLst>
      <p:ext uri="{BB962C8B-B14F-4D97-AF65-F5344CB8AC3E}">
        <p14:creationId xmlns:p14="http://schemas.microsoft.com/office/powerpoint/2010/main" val="33063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Planck’s Constant</a:t>
            </a:r>
            <a:endParaRPr lang="en-US" dirty="0"/>
          </a:p>
        </p:txBody>
      </p:sp>
      <p:sp>
        <p:nvSpPr>
          <p:cNvPr id="3" name="Content Placeholder 2"/>
          <p:cNvSpPr>
            <a:spLocks noGrp="1"/>
          </p:cNvSpPr>
          <p:nvPr>
            <p:ph idx="1"/>
          </p:nvPr>
        </p:nvSpPr>
        <p:spPr>
          <a:xfrm>
            <a:off x="207818" y="1219200"/>
            <a:ext cx="11783291" cy="5846618"/>
          </a:xfrm>
        </p:spPr>
        <p:txBody>
          <a:bodyPr>
            <a:normAutofit/>
          </a:bodyPr>
          <a:lstStyle/>
          <a:p>
            <a:r>
              <a:rPr lang="en-US" dirty="0" smtClean="0"/>
              <a:t>In 1900, German physicist Max Planck determined that energy (light) was radiated in packets or bundles of energy he named </a:t>
            </a:r>
            <a:r>
              <a:rPr lang="en-US" u="sng" dirty="0" smtClean="0"/>
              <a:t>quanta</a:t>
            </a:r>
            <a:r>
              <a:rPr lang="en-US" dirty="0" smtClean="0"/>
              <a:t>. (singular quantum).</a:t>
            </a:r>
          </a:p>
          <a:p>
            <a:pPr lvl="1"/>
            <a:r>
              <a:rPr lang="en-US" dirty="0" smtClean="0"/>
              <a:t>Light particles (called photons) contain specific amounts of energy.</a:t>
            </a:r>
          </a:p>
          <a:p>
            <a:r>
              <a:rPr lang="en-US" dirty="0" smtClean="0"/>
              <a:t>Planck found a direct relationship between energy and frequency of a photon.</a:t>
            </a:r>
          </a:p>
          <a:p>
            <a:pPr lvl="1"/>
            <a:r>
              <a:rPr lang="en-US" dirty="0" smtClean="0"/>
              <a:t>As frequency increases of a radiant particle, the energy of the photon also </a:t>
            </a:r>
            <a:r>
              <a:rPr lang="en-US" u="sng" dirty="0" smtClean="0"/>
              <a:t>increases</a:t>
            </a:r>
            <a:r>
              <a:rPr lang="en-US" dirty="0" smtClean="0"/>
              <a:t>.</a:t>
            </a:r>
          </a:p>
          <a:p>
            <a:pPr marL="457200" lvl="1" indent="0">
              <a:buNone/>
            </a:pPr>
            <a:endParaRPr lang="en-US" b="1" dirty="0" smtClean="0"/>
          </a:p>
          <a:p>
            <a:pPr marL="457200" lvl="1" indent="0">
              <a:buNone/>
            </a:pPr>
            <a:r>
              <a:rPr lang="en-US" sz="2800" b="1" dirty="0" smtClean="0"/>
              <a:t>		E </a:t>
            </a:r>
            <a:r>
              <a:rPr lang="en-US" sz="2800" b="1" dirty="0"/>
              <a:t>= h ∙ </a:t>
            </a:r>
            <a:r>
              <a:rPr lang="el-GR" sz="2800" b="1" dirty="0"/>
              <a:t>ν</a:t>
            </a:r>
            <a:endParaRPr lang="en-US" sz="2800" b="1" dirty="0"/>
          </a:p>
          <a:p>
            <a:pPr marL="457200" lvl="1" indent="0">
              <a:buNone/>
            </a:pPr>
            <a:endParaRPr lang="en-US" dirty="0" smtClean="0"/>
          </a:p>
          <a:p>
            <a:pPr lvl="1"/>
            <a:r>
              <a:rPr lang="en-US" dirty="0" smtClean="0"/>
              <a:t>Since x-rays have high frequencies, they have large energies. Since radio waves have low frequencies, they have small energies.</a:t>
            </a:r>
          </a:p>
        </p:txBody>
      </p:sp>
      <p:sp>
        <p:nvSpPr>
          <p:cNvPr id="4" name="Content Placeholder 2"/>
          <p:cNvSpPr txBox="1">
            <a:spLocks/>
          </p:cNvSpPr>
          <p:nvPr/>
        </p:nvSpPr>
        <p:spPr>
          <a:xfrm>
            <a:off x="5084619" y="3371949"/>
            <a:ext cx="5347854" cy="96289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E = Energy</a:t>
            </a:r>
            <a:br>
              <a:rPr lang="en-US" dirty="0" smtClean="0"/>
            </a:br>
            <a:r>
              <a:rPr lang="en-US" dirty="0" smtClean="0"/>
              <a:t>h = </a:t>
            </a:r>
            <a:r>
              <a:rPr lang="en-US" dirty="0" err="1" smtClean="0"/>
              <a:t>Plancks</a:t>
            </a:r>
            <a:r>
              <a:rPr lang="en-US" dirty="0" smtClean="0"/>
              <a:t>’ constant = 6.63x10</a:t>
            </a:r>
            <a:r>
              <a:rPr lang="en-US" baseline="30000" dirty="0" smtClean="0"/>
              <a:t>-34</a:t>
            </a:r>
            <a:r>
              <a:rPr lang="en-US" dirty="0" smtClean="0"/>
              <a:t> </a:t>
            </a:r>
            <a:r>
              <a:rPr lang="en-US" dirty="0" err="1" smtClean="0"/>
              <a:t>Js</a:t>
            </a:r>
            <a:r>
              <a:rPr lang="en-US" dirty="0"/>
              <a:t/>
            </a:r>
            <a:br>
              <a:rPr lang="en-US" dirty="0"/>
            </a:br>
            <a:r>
              <a:rPr lang="el-GR" dirty="0" smtClean="0"/>
              <a:t>ν</a:t>
            </a:r>
            <a:r>
              <a:rPr lang="en-US" dirty="0" smtClean="0"/>
              <a:t> = frequency</a:t>
            </a:r>
          </a:p>
        </p:txBody>
      </p:sp>
    </p:spTree>
    <p:extLst>
      <p:ext uri="{BB962C8B-B14F-4D97-AF65-F5344CB8AC3E}">
        <p14:creationId xmlns:p14="http://schemas.microsoft.com/office/powerpoint/2010/main" val="53942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5418"/>
            <a:ext cx="9404723" cy="1236723"/>
          </a:xfrm>
        </p:spPr>
        <p:txBody>
          <a:bodyPr/>
          <a:lstStyle/>
          <a:p>
            <a:r>
              <a:rPr lang="en-US" dirty="0" smtClean="0"/>
              <a:t>Practice Problems</a:t>
            </a:r>
            <a:endParaRPr lang="en-US" dirty="0"/>
          </a:p>
        </p:txBody>
      </p:sp>
      <p:sp>
        <p:nvSpPr>
          <p:cNvPr id="3" name="Content Placeholder 2"/>
          <p:cNvSpPr>
            <a:spLocks noGrp="1"/>
          </p:cNvSpPr>
          <p:nvPr>
            <p:ph idx="1"/>
          </p:nvPr>
        </p:nvSpPr>
        <p:spPr>
          <a:xfrm>
            <a:off x="334386" y="3674511"/>
            <a:ext cx="4556269" cy="893007"/>
          </a:xfrm>
        </p:spPr>
        <p:txBody>
          <a:bodyPr>
            <a:normAutofit/>
          </a:bodyPr>
          <a:lstStyle/>
          <a:p>
            <a:pPr marL="0" indent="0">
              <a:buNone/>
            </a:pPr>
            <a:r>
              <a:rPr lang="en-US" dirty="0" smtClean="0"/>
              <a:t>What is the energy of a photon whose frequency is 5.00x10</a:t>
            </a:r>
            <a:r>
              <a:rPr lang="en-US" baseline="30000" dirty="0" smtClean="0"/>
              <a:t>15</a:t>
            </a:r>
            <a:r>
              <a:rPr lang="en-US" dirty="0" smtClean="0"/>
              <a:t> Hz.</a:t>
            </a:r>
          </a:p>
          <a:p>
            <a:pPr marL="0" indent="0">
              <a:buNone/>
            </a:pPr>
            <a:endParaRPr lang="en-US" dirty="0"/>
          </a:p>
        </p:txBody>
      </p:sp>
      <p:sp>
        <p:nvSpPr>
          <p:cNvPr id="4" name="Content Placeholder 2"/>
          <p:cNvSpPr txBox="1">
            <a:spLocks/>
          </p:cNvSpPr>
          <p:nvPr/>
        </p:nvSpPr>
        <p:spPr>
          <a:xfrm>
            <a:off x="500639" y="4606637"/>
            <a:ext cx="1127269" cy="5309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E = h∙</a:t>
            </a:r>
            <a:r>
              <a:rPr lang="el-GR" dirty="0" smtClean="0"/>
              <a:t>ν</a:t>
            </a:r>
            <a:endParaRPr lang="en-US" dirty="0" smtClean="0"/>
          </a:p>
          <a:p>
            <a:pPr marL="0" indent="0">
              <a:buFont typeface="Wingdings 3" charset="2"/>
              <a:buNone/>
            </a:pPr>
            <a:endParaRPr lang="en-US" dirty="0"/>
          </a:p>
        </p:txBody>
      </p:sp>
      <p:sp>
        <p:nvSpPr>
          <p:cNvPr id="5" name="Content Placeholder 2"/>
          <p:cNvSpPr txBox="1">
            <a:spLocks/>
          </p:cNvSpPr>
          <p:nvPr/>
        </p:nvSpPr>
        <p:spPr>
          <a:xfrm>
            <a:off x="500639" y="5098473"/>
            <a:ext cx="4798725" cy="5700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E = (6.63x10</a:t>
            </a:r>
            <a:r>
              <a:rPr lang="en-US" baseline="30000" dirty="0" smtClean="0"/>
              <a:t>-34</a:t>
            </a:r>
            <a:r>
              <a:rPr lang="en-US" dirty="0" smtClean="0"/>
              <a:t> </a:t>
            </a:r>
            <a:r>
              <a:rPr lang="en-US" dirty="0" err="1" smtClean="0"/>
              <a:t>Js</a:t>
            </a:r>
            <a:r>
              <a:rPr lang="en-US" dirty="0" smtClean="0"/>
              <a:t>) ∙ (5.00x10</a:t>
            </a:r>
            <a:r>
              <a:rPr lang="en-US" baseline="30000" dirty="0" smtClean="0"/>
              <a:t>15</a:t>
            </a:r>
            <a:r>
              <a:rPr lang="en-US" dirty="0" smtClean="0"/>
              <a:t> </a:t>
            </a:r>
            <a:r>
              <a:rPr lang="en-US" baseline="30000" dirty="0" smtClean="0"/>
              <a:t>1</a:t>
            </a:r>
            <a:r>
              <a:rPr lang="en-US" dirty="0" smtClean="0"/>
              <a:t>/</a:t>
            </a:r>
            <a:r>
              <a:rPr lang="en-US" baseline="-25000" dirty="0" smtClean="0"/>
              <a:t>s</a:t>
            </a:r>
            <a:r>
              <a:rPr lang="en-US" dirty="0" smtClean="0"/>
              <a:t>)</a:t>
            </a:r>
          </a:p>
          <a:p>
            <a:pPr marL="0" indent="0">
              <a:buFont typeface="Wingdings 3" charset="2"/>
              <a:buNone/>
            </a:pPr>
            <a:endParaRPr lang="en-US" dirty="0"/>
          </a:p>
        </p:txBody>
      </p:sp>
      <p:sp>
        <p:nvSpPr>
          <p:cNvPr id="7" name="Content Placeholder 2"/>
          <p:cNvSpPr txBox="1">
            <a:spLocks/>
          </p:cNvSpPr>
          <p:nvPr/>
        </p:nvSpPr>
        <p:spPr>
          <a:xfrm>
            <a:off x="505067" y="5609763"/>
            <a:ext cx="2291053" cy="5700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E = 3.315x10</a:t>
            </a:r>
            <a:r>
              <a:rPr lang="en-US" baseline="30000" dirty="0" smtClean="0"/>
              <a:t>-18</a:t>
            </a:r>
            <a:r>
              <a:rPr lang="en-US" dirty="0" smtClean="0"/>
              <a:t> J</a:t>
            </a:r>
            <a:endParaRPr lang="en-US" dirty="0"/>
          </a:p>
        </p:txBody>
      </p:sp>
      <p:sp>
        <p:nvSpPr>
          <p:cNvPr id="8" name="Content Placeholder 2"/>
          <p:cNvSpPr txBox="1">
            <a:spLocks/>
          </p:cNvSpPr>
          <p:nvPr/>
        </p:nvSpPr>
        <p:spPr>
          <a:xfrm>
            <a:off x="2751079" y="5609763"/>
            <a:ext cx="1849326" cy="431122"/>
          </a:xfrm>
          <a:prstGeom prst="rect">
            <a:avLst/>
          </a:prstGeom>
          <a:ln>
            <a:solidFill>
              <a:srgbClr val="FF0000"/>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 3.32x10</a:t>
            </a:r>
            <a:r>
              <a:rPr lang="en-US" baseline="30000" dirty="0" smtClean="0"/>
              <a:t>-18</a:t>
            </a:r>
            <a:r>
              <a:rPr lang="en-US" dirty="0" smtClean="0"/>
              <a:t> J</a:t>
            </a:r>
          </a:p>
          <a:p>
            <a:pPr marL="0" indent="0">
              <a:buFont typeface="Wingdings 3" charset="2"/>
              <a:buNone/>
            </a:pPr>
            <a:endParaRPr lang="en-US" dirty="0"/>
          </a:p>
        </p:txBody>
      </p:sp>
      <p:sp>
        <p:nvSpPr>
          <p:cNvPr id="9" name="Content Placeholder 2"/>
          <p:cNvSpPr txBox="1">
            <a:spLocks/>
          </p:cNvSpPr>
          <p:nvPr/>
        </p:nvSpPr>
        <p:spPr>
          <a:xfrm>
            <a:off x="230490" y="637850"/>
            <a:ext cx="5041178" cy="8961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Calculate the wavelength of radiation with a frequency of 8.43x10</a:t>
            </a:r>
            <a:r>
              <a:rPr lang="en-US" baseline="30000" dirty="0" smtClean="0"/>
              <a:t>9</a:t>
            </a:r>
            <a:r>
              <a:rPr lang="en-US" dirty="0" smtClean="0"/>
              <a:t> Hz.</a:t>
            </a:r>
          </a:p>
          <a:p>
            <a:pPr marL="0" indent="0">
              <a:buFont typeface="Wingdings 3" charset="2"/>
              <a:buNone/>
            </a:pPr>
            <a:endParaRPr lang="en-US" dirty="0"/>
          </a:p>
        </p:txBody>
      </p:sp>
      <p:sp>
        <p:nvSpPr>
          <p:cNvPr id="10" name="Content Placeholder 2"/>
          <p:cNvSpPr txBox="1">
            <a:spLocks/>
          </p:cNvSpPr>
          <p:nvPr/>
        </p:nvSpPr>
        <p:spPr>
          <a:xfrm>
            <a:off x="406181" y="1268402"/>
            <a:ext cx="1127269" cy="5309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c = </a:t>
            </a:r>
            <a:r>
              <a:rPr lang="el-GR" dirty="0" smtClean="0"/>
              <a:t>λ</a:t>
            </a:r>
            <a:r>
              <a:rPr lang="en-US" dirty="0" smtClean="0"/>
              <a:t>∙</a:t>
            </a:r>
            <a:r>
              <a:rPr lang="el-GR" dirty="0" smtClean="0"/>
              <a:t>ν</a:t>
            </a:r>
            <a:endParaRPr lang="en-US" dirty="0" smtClean="0"/>
          </a:p>
          <a:p>
            <a:pPr marL="0" indent="0">
              <a:buFont typeface="Wingdings 3" charset="2"/>
              <a:buNone/>
            </a:pPr>
            <a:endParaRPr lang="en-US" dirty="0"/>
          </a:p>
        </p:txBody>
      </p:sp>
      <p:sp>
        <p:nvSpPr>
          <p:cNvPr id="12" name="Content Placeholder 2"/>
          <p:cNvSpPr txBox="1">
            <a:spLocks/>
          </p:cNvSpPr>
          <p:nvPr/>
        </p:nvSpPr>
        <p:spPr>
          <a:xfrm>
            <a:off x="503779" y="3104437"/>
            <a:ext cx="2653148" cy="5700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l-GR" dirty="0"/>
              <a:t>λ</a:t>
            </a:r>
            <a:r>
              <a:rPr lang="en-US" dirty="0" smtClean="0"/>
              <a:t> = 3.55872x10</a:t>
            </a:r>
            <a:r>
              <a:rPr lang="en-US" baseline="30000" dirty="0" smtClean="0"/>
              <a:t>-2</a:t>
            </a:r>
            <a:r>
              <a:rPr lang="en-US" dirty="0" smtClean="0"/>
              <a:t> m</a:t>
            </a:r>
          </a:p>
          <a:p>
            <a:pPr marL="0" indent="0">
              <a:buFont typeface="Wingdings 3" charset="2"/>
              <a:buNone/>
            </a:pPr>
            <a:endParaRPr lang="en-US" dirty="0"/>
          </a:p>
        </p:txBody>
      </p:sp>
      <p:sp>
        <p:nvSpPr>
          <p:cNvPr id="14" name="Content Placeholder 2"/>
          <p:cNvSpPr txBox="1">
            <a:spLocks/>
          </p:cNvSpPr>
          <p:nvPr/>
        </p:nvSpPr>
        <p:spPr>
          <a:xfrm>
            <a:off x="2900001" y="3065318"/>
            <a:ext cx="1849326" cy="431122"/>
          </a:xfrm>
          <a:prstGeom prst="rect">
            <a:avLst/>
          </a:prstGeom>
          <a:ln>
            <a:solidFill>
              <a:srgbClr val="FF0000"/>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 3.56x10</a:t>
            </a:r>
            <a:r>
              <a:rPr lang="en-US" baseline="30000" dirty="0" smtClean="0"/>
              <a:t>-2</a:t>
            </a:r>
            <a:r>
              <a:rPr lang="en-US" dirty="0" smtClean="0"/>
              <a:t> </a:t>
            </a:r>
            <a:r>
              <a:rPr lang="en-US" dirty="0"/>
              <a:t>m</a:t>
            </a:r>
            <a:endParaRPr lang="en-US" dirty="0" smtClean="0"/>
          </a:p>
          <a:p>
            <a:pPr marL="0" indent="0">
              <a:buFont typeface="Wingdings 3" charset="2"/>
              <a:buNone/>
            </a:pPr>
            <a:endParaRPr lang="en-US" dirty="0"/>
          </a:p>
        </p:txBody>
      </p:sp>
      <p:sp>
        <p:nvSpPr>
          <p:cNvPr id="16" name="Content Placeholder 2"/>
          <p:cNvSpPr txBox="1">
            <a:spLocks/>
          </p:cNvSpPr>
          <p:nvPr/>
        </p:nvSpPr>
        <p:spPr>
          <a:xfrm>
            <a:off x="5934162" y="560529"/>
            <a:ext cx="5041178" cy="8961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Calculate the energy of a photon whose wavelength is 400. nm.</a:t>
            </a:r>
          </a:p>
          <a:p>
            <a:pPr marL="0" indent="0">
              <a:buFont typeface="Wingdings 3" charset="2"/>
              <a:buNone/>
            </a:pPr>
            <a:endParaRPr lang="en-US" dirty="0"/>
          </a:p>
        </p:txBody>
      </p:sp>
      <p:sp>
        <p:nvSpPr>
          <p:cNvPr id="17" name="Content Placeholder 2"/>
          <p:cNvSpPr txBox="1">
            <a:spLocks/>
          </p:cNvSpPr>
          <p:nvPr/>
        </p:nvSpPr>
        <p:spPr>
          <a:xfrm>
            <a:off x="6322072" y="1292141"/>
            <a:ext cx="1127269" cy="5309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c = </a:t>
            </a:r>
            <a:r>
              <a:rPr lang="el-GR" dirty="0" smtClean="0"/>
              <a:t>λ</a:t>
            </a:r>
            <a:r>
              <a:rPr lang="en-US" dirty="0" smtClean="0"/>
              <a:t>∙</a:t>
            </a:r>
            <a:r>
              <a:rPr lang="el-GR" dirty="0" smtClean="0"/>
              <a:t>ν</a:t>
            </a:r>
            <a:endParaRPr lang="en-US" dirty="0" smtClean="0"/>
          </a:p>
          <a:p>
            <a:pPr marL="0" indent="0">
              <a:buFont typeface="Wingdings 3" charset="2"/>
              <a:buNone/>
            </a:pPr>
            <a:endParaRPr lang="en-US" dirty="0"/>
          </a:p>
        </p:txBody>
      </p:sp>
      <p:sp>
        <p:nvSpPr>
          <p:cNvPr id="20" name="Content Placeholder 2"/>
          <p:cNvSpPr txBox="1">
            <a:spLocks/>
          </p:cNvSpPr>
          <p:nvPr/>
        </p:nvSpPr>
        <p:spPr>
          <a:xfrm>
            <a:off x="7429520" y="1280384"/>
            <a:ext cx="1464160" cy="5270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 </a:t>
            </a:r>
            <a:r>
              <a:rPr lang="el-GR" dirty="0" smtClean="0"/>
              <a:t>λ</a:t>
            </a:r>
            <a:r>
              <a:rPr lang="en-US" dirty="0" smtClean="0"/>
              <a:t> = ? m </a:t>
            </a:r>
            <a:endParaRPr lang="en-US" dirty="0"/>
          </a:p>
        </p:txBody>
      </p:sp>
      <p:sp>
        <p:nvSpPr>
          <p:cNvPr id="21" name="Content Placeholder 2"/>
          <p:cNvSpPr txBox="1">
            <a:spLocks/>
          </p:cNvSpPr>
          <p:nvPr/>
        </p:nvSpPr>
        <p:spPr>
          <a:xfrm>
            <a:off x="8446886" y="1301328"/>
            <a:ext cx="1413140" cy="5270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 400. nm </a:t>
            </a:r>
            <a:endParaRPr lang="en-US" dirty="0"/>
          </a:p>
        </p:txBody>
      </p:sp>
      <p:sp>
        <p:nvSpPr>
          <p:cNvPr id="22" name="Content Placeholder 2"/>
          <p:cNvSpPr txBox="1">
            <a:spLocks/>
          </p:cNvSpPr>
          <p:nvPr/>
        </p:nvSpPr>
        <p:spPr>
          <a:xfrm>
            <a:off x="9686230" y="1270450"/>
            <a:ext cx="974239" cy="7316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  1 m</a:t>
            </a:r>
            <a:br>
              <a:rPr lang="en-US" dirty="0" smtClean="0"/>
            </a:br>
            <a:r>
              <a:rPr lang="en-US" dirty="0" smtClean="0"/>
              <a:t>10</a:t>
            </a:r>
            <a:r>
              <a:rPr lang="en-US" baseline="30000" dirty="0" smtClean="0"/>
              <a:t>9</a:t>
            </a:r>
            <a:r>
              <a:rPr lang="en-US" dirty="0" smtClean="0"/>
              <a:t>nm</a:t>
            </a:r>
          </a:p>
          <a:p>
            <a:pPr marL="0" indent="0">
              <a:buFont typeface="Wingdings 3" charset="2"/>
              <a:buNone/>
            </a:pPr>
            <a:endParaRPr lang="en-US" dirty="0"/>
          </a:p>
        </p:txBody>
      </p:sp>
      <p:sp>
        <p:nvSpPr>
          <p:cNvPr id="23" name="Content Placeholder 2"/>
          <p:cNvSpPr txBox="1">
            <a:spLocks/>
          </p:cNvSpPr>
          <p:nvPr/>
        </p:nvSpPr>
        <p:spPr>
          <a:xfrm>
            <a:off x="10438744" y="1270450"/>
            <a:ext cx="1825674" cy="7316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 4.00x10</a:t>
            </a:r>
            <a:r>
              <a:rPr lang="en-US" baseline="30000" dirty="0" smtClean="0"/>
              <a:t>-7</a:t>
            </a:r>
            <a:r>
              <a:rPr lang="en-US" dirty="0" smtClean="0"/>
              <a:t>m</a:t>
            </a:r>
          </a:p>
          <a:p>
            <a:pPr marL="0" indent="0">
              <a:buFont typeface="Wingdings 3" charset="2"/>
              <a:buNone/>
            </a:pPr>
            <a:endParaRPr lang="en-US" dirty="0"/>
          </a:p>
        </p:txBody>
      </p:sp>
      <p:sp>
        <p:nvSpPr>
          <p:cNvPr id="24" name="Content Placeholder 2"/>
          <p:cNvSpPr txBox="1">
            <a:spLocks/>
          </p:cNvSpPr>
          <p:nvPr/>
        </p:nvSpPr>
        <p:spPr>
          <a:xfrm>
            <a:off x="6365222" y="3496440"/>
            <a:ext cx="2390851" cy="4798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l-GR" dirty="0" smtClean="0"/>
              <a:t>ν</a:t>
            </a:r>
            <a:r>
              <a:rPr lang="en-US" dirty="0" smtClean="0"/>
              <a:t> = 7.50x10</a:t>
            </a:r>
            <a:r>
              <a:rPr lang="en-US" baseline="30000" dirty="0" smtClean="0"/>
              <a:t>14</a:t>
            </a:r>
            <a:r>
              <a:rPr lang="en-US" dirty="0" smtClean="0"/>
              <a:t> </a:t>
            </a:r>
            <a:r>
              <a:rPr lang="en-US" baseline="30000" dirty="0" smtClean="0"/>
              <a:t>1</a:t>
            </a:r>
            <a:r>
              <a:rPr lang="en-US" dirty="0" smtClean="0"/>
              <a:t>/</a:t>
            </a:r>
            <a:r>
              <a:rPr lang="en-US" baseline="-25000" dirty="0" smtClean="0"/>
              <a:t>s</a:t>
            </a:r>
          </a:p>
          <a:p>
            <a:pPr marL="0" indent="0">
              <a:buFont typeface="Wingdings 3" charset="2"/>
              <a:buNone/>
            </a:pPr>
            <a:endParaRPr lang="en-US" dirty="0"/>
          </a:p>
        </p:txBody>
      </p:sp>
      <p:sp>
        <p:nvSpPr>
          <p:cNvPr id="25" name="Content Placeholder 2"/>
          <p:cNvSpPr txBox="1">
            <a:spLocks/>
          </p:cNvSpPr>
          <p:nvPr/>
        </p:nvSpPr>
        <p:spPr>
          <a:xfrm>
            <a:off x="6414655" y="4155254"/>
            <a:ext cx="1127269" cy="5309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E = h</a:t>
            </a:r>
            <a:r>
              <a:rPr lang="en-US" dirty="0"/>
              <a:t> ∙ </a:t>
            </a:r>
            <a:r>
              <a:rPr lang="el-GR" dirty="0" smtClean="0"/>
              <a:t>ν</a:t>
            </a:r>
            <a:endParaRPr lang="en-US" dirty="0" smtClean="0"/>
          </a:p>
          <a:p>
            <a:pPr marL="0" indent="0">
              <a:buFont typeface="Wingdings 3" charset="2"/>
              <a:buNone/>
            </a:pPr>
            <a:endParaRPr lang="en-US" dirty="0"/>
          </a:p>
        </p:txBody>
      </p:sp>
      <p:sp>
        <p:nvSpPr>
          <p:cNvPr id="26" name="Content Placeholder 2"/>
          <p:cNvSpPr txBox="1">
            <a:spLocks/>
          </p:cNvSpPr>
          <p:nvPr/>
        </p:nvSpPr>
        <p:spPr>
          <a:xfrm>
            <a:off x="6414654" y="4723108"/>
            <a:ext cx="4024090" cy="5309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E = 6.63x10</a:t>
            </a:r>
            <a:r>
              <a:rPr lang="en-US" baseline="30000" dirty="0" smtClean="0"/>
              <a:t>-34</a:t>
            </a:r>
            <a:r>
              <a:rPr lang="en-US" dirty="0" smtClean="0"/>
              <a:t>Js </a:t>
            </a:r>
            <a:r>
              <a:rPr lang="en-US" dirty="0"/>
              <a:t>∙ </a:t>
            </a:r>
            <a:r>
              <a:rPr lang="en-US" dirty="0" smtClean="0"/>
              <a:t>7.50x10</a:t>
            </a:r>
            <a:r>
              <a:rPr lang="en-US" baseline="30000" dirty="0" smtClean="0"/>
              <a:t>14 1</a:t>
            </a:r>
            <a:r>
              <a:rPr lang="en-US" dirty="0" smtClean="0"/>
              <a:t>/</a:t>
            </a:r>
            <a:r>
              <a:rPr lang="en-US" baseline="-25000" dirty="0" smtClean="0"/>
              <a:t>s</a:t>
            </a:r>
          </a:p>
          <a:p>
            <a:pPr marL="0" indent="0">
              <a:buFont typeface="Wingdings 3" charset="2"/>
              <a:buNone/>
            </a:pPr>
            <a:endParaRPr lang="en-US" dirty="0"/>
          </a:p>
        </p:txBody>
      </p:sp>
      <p:sp>
        <p:nvSpPr>
          <p:cNvPr id="27" name="Content Placeholder 2"/>
          <p:cNvSpPr txBox="1">
            <a:spLocks/>
          </p:cNvSpPr>
          <p:nvPr/>
        </p:nvSpPr>
        <p:spPr>
          <a:xfrm>
            <a:off x="6414654" y="5363950"/>
            <a:ext cx="2479026" cy="5309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E = 4.9725x10</a:t>
            </a:r>
            <a:r>
              <a:rPr lang="en-US" baseline="30000" dirty="0" smtClean="0"/>
              <a:t>-19</a:t>
            </a:r>
            <a:r>
              <a:rPr lang="en-US" dirty="0" smtClean="0"/>
              <a:t> J</a:t>
            </a:r>
            <a:endParaRPr lang="en-US" baseline="-25000" dirty="0" smtClean="0"/>
          </a:p>
        </p:txBody>
      </p:sp>
      <p:sp>
        <p:nvSpPr>
          <p:cNvPr id="28" name="Content Placeholder 2"/>
          <p:cNvSpPr txBox="1">
            <a:spLocks/>
          </p:cNvSpPr>
          <p:nvPr/>
        </p:nvSpPr>
        <p:spPr>
          <a:xfrm>
            <a:off x="8769457" y="5363949"/>
            <a:ext cx="2479026" cy="530955"/>
          </a:xfrm>
          <a:prstGeom prst="rect">
            <a:avLst/>
          </a:prstGeom>
          <a:ln>
            <a:solidFill>
              <a:srgbClr val="FF0000"/>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 = 4.97x10</a:t>
            </a:r>
            <a:r>
              <a:rPr lang="en-US" baseline="30000" dirty="0" smtClean="0"/>
              <a:t>-19</a:t>
            </a:r>
            <a:r>
              <a:rPr lang="en-US" dirty="0" smtClean="0"/>
              <a:t> J</a:t>
            </a:r>
            <a:endParaRPr lang="en-US" baseline="-25000" dirty="0" smtClean="0"/>
          </a:p>
        </p:txBody>
      </p:sp>
      <p:grpSp>
        <p:nvGrpSpPr>
          <p:cNvPr id="30" name="Group 29"/>
          <p:cNvGrpSpPr/>
          <p:nvPr/>
        </p:nvGrpSpPr>
        <p:grpSpPr>
          <a:xfrm>
            <a:off x="424439" y="1621187"/>
            <a:ext cx="958493" cy="709125"/>
            <a:chOff x="424439" y="1621187"/>
            <a:chExt cx="958493" cy="709125"/>
          </a:xfrm>
        </p:grpSpPr>
        <p:sp>
          <p:nvSpPr>
            <p:cNvPr id="15" name="Content Placeholder 2"/>
            <p:cNvSpPr txBox="1">
              <a:spLocks/>
            </p:cNvSpPr>
            <p:nvPr/>
          </p:nvSpPr>
          <p:spPr>
            <a:xfrm>
              <a:off x="424439" y="1621187"/>
              <a:ext cx="958493" cy="7091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l-GR" dirty="0"/>
                <a:t>λ </a:t>
              </a:r>
              <a:r>
                <a:rPr lang="en-US" dirty="0" smtClean="0"/>
                <a:t> = c</a:t>
              </a:r>
              <a:br>
                <a:rPr lang="en-US" dirty="0" smtClean="0"/>
              </a:br>
              <a:r>
                <a:rPr lang="en-US" dirty="0" smtClean="0"/>
                <a:t>       </a:t>
              </a:r>
              <a:r>
                <a:rPr lang="el-GR" dirty="0" smtClean="0"/>
                <a:t>ν</a:t>
              </a:r>
              <a:endParaRPr lang="en-US" dirty="0"/>
            </a:p>
          </p:txBody>
        </p:sp>
        <p:cxnSp>
          <p:nvCxnSpPr>
            <p:cNvPr id="29" name="Straight Connector 28"/>
            <p:cNvCxnSpPr/>
            <p:nvPr/>
          </p:nvCxnSpPr>
          <p:spPr>
            <a:xfrm>
              <a:off x="986118" y="2002062"/>
              <a:ext cx="26296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550110" y="2324276"/>
            <a:ext cx="2200969" cy="860134"/>
            <a:chOff x="550110" y="2324276"/>
            <a:chExt cx="2200969" cy="860134"/>
          </a:xfrm>
        </p:grpSpPr>
        <p:sp>
          <p:nvSpPr>
            <p:cNvPr id="11" name="Content Placeholder 2"/>
            <p:cNvSpPr txBox="1">
              <a:spLocks/>
            </p:cNvSpPr>
            <p:nvPr/>
          </p:nvSpPr>
          <p:spPr>
            <a:xfrm>
              <a:off x="550110" y="2324276"/>
              <a:ext cx="2200969" cy="8601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l-GR" dirty="0"/>
                <a:t>λ</a:t>
              </a:r>
              <a:r>
                <a:rPr lang="en-US" dirty="0" smtClean="0"/>
                <a:t> = 3.00x10</a:t>
              </a:r>
              <a:r>
                <a:rPr lang="en-US" baseline="30000" dirty="0" smtClean="0"/>
                <a:t>8</a:t>
              </a:r>
              <a:r>
                <a:rPr lang="en-US" dirty="0" smtClean="0"/>
                <a:t> m/s</a:t>
              </a:r>
              <a:br>
                <a:rPr lang="en-US" dirty="0" smtClean="0"/>
              </a:br>
              <a:r>
                <a:rPr lang="en-US" dirty="0" smtClean="0"/>
                <a:t>       8.43x10</a:t>
              </a:r>
              <a:r>
                <a:rPr lang="en-US" baseline="30000" dirty="0" smtClean="0"/>
                <a:t>9</a:t>
              </a:r>
              <a:r>
                <a:rPr lang="en-US" dirty="0" smtClean="0"/>
                <a:t> </a:t>
              </a:r>
              <a:r>
                <a:rPr lang="en-US" baseline="30000" dirty="0" smtClean="0"/>
                <a:t>1</a:t>
              </a:r>
              <a:r>
                <a:rPr lang="en-US" dirty="0" smtClean="0"/>
                <a:t>/</a:t>
              </a:r>
              <a:r>
                <a:rPr lang="en-US" baseline="-25000" dirty="0" smtClean="0"/>
                <a:t>s</a:t>
              </a:r>
              <a:endParaRPr lang="en-US" baseline="-25000" dirty="0"/>
            </a:p>
          </p:txBody>
        </p:sp>
        <p:cxnSp>
          <p:nvCxnSpPr>
            <p:cNvPr id="31" name="Straight Connector 30"/>
            <p:cNvCxnSpPr/>
            <p:nvPr/>
          </p:nvCxnSpPr>
          <p:spPr>
            <a:xfrm flipV="1">
              <a:off x="1138518" y="2683435"/>
              <a:ext cx="1455270" cy="890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a:off x="8769457" y="1621188"/>
            <a:ext cx="1749131" cy="1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9775705" y="1340022"/>
            <a:ext cx="1207" cy="671228"/>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373091" y="1823096"/>
            <a:ext cx="865909" cy="731612"/>
            <a:chOff x="6373091" y="1823096"/>
            <a:chExt cx="865909" cy="731612"/>
          </a:xfrm>
        </p:grpSpPr>
        <p:sp>
          <p:nvSpPr>
            <p:cNvPr id="18" name="Content Placeholder 2"/>
            <p:cNvSpPr txBox="1">
              <a:spLocks/>
            </p:cNvSpPr>
            <p:nvPr/>
          </p:nvSpPr>
          <p:spPr>
            <a:xfrm>
              <a:off x="6373091" y="1823096"/>
              <a:ext cx="865909" cy="7316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l-GR" dirty="0" smtClean="0"/>
                <a:t>ν</a:t>
              </a:r>
              <a:r>
                <a:rPr lang="en-US" dirty="0" smtClean="0"/>
                <a:t> = c</a:t>
              </a:r>
              <a:br>
                <a:rPr lang="en-US" dirty="0" smtClean="0"/>
              </a:br>
              <a:r>
                <a:rPr lang="en-US" dirty="0" smtClean="0"/>
                <a:t>       </a:t>
              </a:r>
              <a:r>
                <a:rPr lang="el-GR" dirty="0" smtClean="0"/>
                <a:t>λ</a:t>
              </a:r>
              <a:endParaRPr lang="en-US" dirty="0" smtClean="0"/>
            </a:p>
          </p:txBody>
        </p:sp>
        <p:cxnSp>
          <p:nvCxnSpPr>
            <p:cNvPr id="41" name="Straight Connector 40"/>
            <p:cNvCxnSpPr/>
            <p:nvPr/>
          </p:nvCxnSpPr>
          <p:spPr>
            <a:xfrm>
              <a:off x="6846807" y="2188902"/>
              <a:ext cx="26296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6373091" y="2554708"/>
            <a:ext cx="2168237" cy="853246"/>
            <a:chOff x="6373091" y="2554708"/>
            <a:chExt cx="2168237" cy="853246"/>
          </a:xfrm>
        </p:grpSpPr>
        <p:sp>
          <p:nvSpPr>
            <p:cNvPr id="19" name="Content Placeholder 2"/>
            <p:cNvSpPr txBox="1">
              <a:spLocks/>
            </p:cNvSpPr>
            <p:nvPr/>
          </p:nvSpPr>
          <p:spPr>
            <a:xfrm>
              <a:off x="6373091" y="2554708"/>
              <a:ext cx="2168237" cy="8532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l-GR" dirty="0" smtClean="0"/>
                <a:t>ν</a:t>
              </a:r>
              <a:r>
                <a:rPr lang="en-US" dirty="0" smtClean="0"/>
                <a:t> = 3.00x10</a:t>
              </a:r>
              <a:r>
                <a:rPr lang="en-US" baseline="30000" dirty="0" smtClean="0"/>
                <a:t>8</a:t>
              </a:r>
              <a:r>
                <a:rPr lang="en-US" dirty="0" smtClean="0"/>
                <a:t>m/s</a:t>
              </a:r>
              <a:br>
                <a:rPr lang="en-US" dirty="0" smtClean="0"/>
              </a:br>
              <a:r>
                <a:rPr lang="en-US" dirty="0" smtClean="0"/>
                <a:t>      4.00x10</a:t>
              </a:r>
              <a:r>
                <a:rPr lang="en-US" baseline="30000" dirty="0" smtClean="0"/>
                <a:t>-7</a:t>
              </a:r>
              <a:r>
                <a:rPr lang="en-US" dirty="0" smtClean="0"/>
                <a:t>m</a:t>
              </a:r>
              <a:endParaRPr lang="en-US" dirty="0"/>
            </a:p>
            <a:p>
              <a:pPr marL="0" indent="0">
                <a:buFont typeface="Wingdings 3" charset="2"/>
                <a:buNone/>
              </a:pPr>
              <a:endParaRPr lang="en-US" dirty="0"/>
            </a:p>
          </p:txBody>
        </p:sp>
        <p:cxnSp>
          <p:nvCxnSpPr>
            <p:cNvPr id="43" name="Straight Connector 42"/>
            <p:cNvCxnSpPr/>
            <p:nvPr/>
          </p:nvCxnSpPr>
          <p:spPr>
            <a:xfrm flipV="1">
              <a:off x="6926532" y="2919225"/>
              <a:ext cx="1455270" cy="890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569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5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fade">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animBg="1"/>
      <p:bldP spid="10" grpId="0"/>
      <p:bldP spid="12" grpId="0"/>
      <p:bldP spid="14" grpId="0" animBg="1"/>
      <p:bldP spid="17" grpId="0"/>
      <p:bldP spid="20" grpId="0"/>
      <p:bldP spid="21" grpId="0"/>
      <p:bldP spid="22" grpId="0"/>
      <p:bldP spid="23" grpId="0"/>
      <p:bldP spid="24" grpId="0"/>
      <p:bldP spid="25" grpId="0"/>
      <p:bldP spid="26" grpId="0"/>
      <p:bldP spid="27"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50" y="120209"/>
            <a:ext cx="2110944" cy="627938"/>
          </a:xfrm>
        </p:spPr>
        <p:txBody>
          <a:bodyPr/>
          <a:lstStyle/>
          <a:p>
            <a:r>
              <a:rPr lang="en-US" dirty="0" smtClean="0"/>
              <a:t>HW 4.2</a:t>
            </a:r>
            <a:endParaRPr lang="en-US" dirty="0"/>
          </a:p>
        </p:txBody>
      </p:sp>
      <p:sp>
        <p:nvSpPr>
          <p:cNvPr id="3" name="Content Placeholder 2"/>
          <p:cNvSpPr>
            <a:spLocks noGrp="1"/>
          </p:cNvSpPr>
          <p:nvPr>
            <p:ph idx="1"/>
          </p:nvPr>
        </p:nvSpPr>
        <p:spPr>
          <a:xfrm>
            <a:off x="2045423" y="120209"/>
            <a:ext cx="4230688" cy="1080654"/>
          </a:xfrm>
        </p:spPr>
        <p:txBody>
          <a:bodyPr/>
          <a:lstStyle/>
          <a:p>
            <a:pPr marL="0" indent="0">
              <a:buNone/>
            </a:pPr>
            <a:r>
              <a:rPr lang="en-US" dirty="0" smtClean="0"/>
              <a:t>Assigned: Tuesday, Sep 26</a:t>
            </a:r>
            <a:br>
              <a:rPr lang="en-US" dirty="0" smtClean="0"/>
            </a:br>
            <a:r>
              <a:rPr lang="en-US" dirty="0" smtClean="0"/>
              <a:t>Due: Wednesday, Sep 27</a:t>
            </a:r>
            <a:br>
              <a:rPr lang="en-US" dirty="0" smtClean="0"/>
            </a:br>
            <a:r>
              <a:rPr lang="en-US" dirty="0" smtClean="0"/>
              <a:t>Due on Separate Piece of Paper</a:t>
            </a:r>
          </a:p>
        </p:txBody>
      </p:sp>
      <p:sp>
        <p:nvSpPr>
          <p:cNvPr id="4" name="Content Placeholder 2"/>
          <p:cNvSpPr txBox="1">
            <a:spLocks/>
          </p:cNvSpPr>
          <p:nvPr/>
        </p:nvSpPr>
        <p:spPr>
          <a:xfrm>
            <a:off x="0" y="1136073"/>
            <a:ext cx="12192000" cy="5777345"/>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457200" marR="0" lvl="0" indent="-457200" algn="l" defTabSz="457200" rtl="0" eaLnBrk="1" fontAlgn="auto" latinLnBrk="0" hangingPunct="1">
              <a:lnSpc>
                <a:spcPct val="100000"/>
              </a:lnSpc>
              <a:spcBef>
                <a:spcPts val="1000"/>
              </a:spcBef>
              <a:spcAft>
                <a:spcPts val="0"/>
              </a:spcAft>
              <a:buClr>
                <a:srgbClr val="B31166">
                  <a:lumMod val="60000"/>
                  <a:lumOff val="40000"/>
                </a:srgbClr>
              </a:buClr>
              <a:buSzPct val="80000"/>
              <a:buFont typeface="Wingdings 3" charset="2"/>
              <a:buAutoNum type="arabicPeriod"/>
              <a:tabLst/>
              <a:defRPr/>
            </a:pPr>
            <a:r>
              <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rPr>
              <a:t>What has more energy,</a:t>
            </a:r>
            <a:r>
              <a:rPr kumimoji="0" lang="en-US" sz="2000" b="0" i="0" u="none" strike="noStrike" kern="1200" cap="none" spc="0" normalizeH="0" noProof="0" dirty="0" smtClean="0">
                <a:ln>
                  <a:noFill/>
                </a:ln>
                <a:solidFill>
                  <a:prstClr val="white"/>
                </a:solidFill>
                <a:effectLst/>
                <a:uLnTx/>
                <a:uFillTx/>
                <a:latin typeface="Century Gothic" panose="020B0502020202020204"/>
                <a:ea typeface="+mj-ea"/>
                <a:cs typeface="+mj-cs"/>
              </a:rPr>
              <a:t> a photon of infrared light, or a photon of ultraviolet light?</a:t>
            </a:r>
          </a:p>
          <a:p>
            <a:pPr marL="457200" marR="0" lvl="0" indent="-457200" algn="l" defTabSz="457200" rtl="0" eaLnBrk="1" fontAlgn="auto" latinLnBrk="0" hangingPunct="1">
              <a:lnSpc>
                <a:spcPct val="100000"/>
              </a:lnSpc>
              <a:spcBef>
                <a:spcPts val="1000"/>
              </a:spcBef>
              <a:spcAft>
                <a:spcPts val="0"/>
              </a:spcAft>
              <a:buClr>
                <a:srgbClr val="B31166">
                  <a:lumMod val="60000"/>
                  <a:lumOff val="40000"/>
                </a:srgbClr>
              </a:buClr>
              <a:buSzPct val="80000"/>
              <a:buFont typeface="Wingdings 3" charset="2"/>
              <a:buAutoNum type="arabicPeriod"/>
              <a:tabLst/>
              <a:defRPr/>
            </a:pPr>
            <a:r>
              <a:rPr lang="en-US" baseline="0" dirty="0" smtClean="0">
                <a:solidFill>
                  <a:prstClr val="white"/>
                </a:solidFill>
                <a:latin typeface="Century Gothic" panose="020B0502020202020204"/>
              </a:rPr>
              <a:t>What</a:t>
            </a:r>
            <a:r>
              <a:rPr lang="en-US" dirty="0" smtClean="0">
                <a:solidFill>
                  <a:prstClr val="white"/>
                </a:solidFill>
                <a:latin typeface="Century Gothic" panose="020B0502020202020204"/>
              </a:rPr>
              <a:t> is the energy of green light with a frequency of 5.80x10</a:t>
            </a:r>
            <a:r>
              <a:rPr lang="en-US" baseline="30000" dirty="0" smtClean="0">
                <a:solidFill>
                  <a:prstClr val="white"/>
                </a:solidFill>
                <a:latin typeface="Century Gothic" panose="020B0502020202020204"/>
              </a:rPr>
              <a:t>14</a:t>
            </a:r>
            <a:r>
              <a:rPr lang="en-US" dirty="0" smtClean="0">
                <a:solidFill>
                  <a:prstClr val="white"/>
                </a:solidFill>
                <a:latin typeface="Century Gothic" panose="020B0502020202020204"/>
              </a:rPr>
              <a:t> </a:t>
            </a:r>
            <a:r>
              <a:rPr lang="en-US" baseline="30000" dirty="0" smtClean="0">
                <a:solidFill>
                  <a:prstClr val="white"/>
                </a:solidFill>
                <a:latin typeface="Century Gothic" panose="020B0502020202020204"/>
              </a:rPr>
              <a:t>1</a:t>
            </a:r>
            <a:r>
              <a:rPr lang="en-US" dirty="0" smtClean="0">
                <a:solidFill>
                  <a:prstClr val="white"/>
                </a:solidFill>
                <a:latin typeface="Century Gothic" panose="020B0502020202020204"/>
              </a:rPr>
              <a:t>/</a:t>
            </a:r>
            <a:r>
              <a:rPr lang="en-US" baseline="-25000" dirty="0" smtClean="0">
                <a:solidFill>
                  <a:prstClr val="white"/>
                </a:solidFill>
                <a:latin typeface="Century Gothic" panose="020B0502020202020204"/>
              </a:rPr>
              <a:t>s</a:t>
            </a:r>
            <a:r>
              <a:rPr lang="en-US" dirty="0" smtClean="0">
                <a:solidFill>
                  <a:prstClr val="white"/>
                </a:solidFill>
                <a:latin typeface="Century Gothic" panose="020B0502020202020204"/>
              </a:rPr>
              <a:t>? </a:t>
            </a:r>
          </a:p>
          <a:p>
            <a:pPr marL="457200" indent="-457200">
              <a:buClr>
                <a:srgbClr val="B31166">
                  <a:lumMod val="60000"/>
                  <a:lumOff val="40000"/>
                </a:srgbClr>
              </a:buClr>
              <a:buFont typeface="Wingdings 3" charset="2"/>
              <a:buAutoNum type="arabicPeriod"/>
            </a:pPr>
            <a:r>
              <a:rPr lang="en-US" altLang="en-US" dirty="0">
                <a:latin typeface="+mn-lt"/>
              </a:rPr>
              <a:t>How much energy is in a photon of light with wavelength 580 nm?</a:t>
            </a:r>
          </a:p>
          <a:p>
            <a:pPr marL="457200" indent="-457200">
              <a:buClr>
                <a:srgbClr val="B31166">
                  <a:lumMod val="60000"/>
                  <a:lumOff val="40000"/>
                </a:srgbClr>
              </a:buClr>
              <a:buFont typeface="Wingdings 3" charset="2"/>
              <a:buAutoNum type="arabicPeriod"/>
            </a:pPr>
            <a:r>
              <a:rPr lang="en-US" altLang="en-US" dirty="0">
                <a:latin typeface="+mn-lt"/>
              </a:rPr>
              <a:t>How much energy is in a photon of light with a frequency of 5.47</a:t>
            </a:r>
            <a:r>
              <a:rPr lang="en-US" altLang="en-US" baseline="30000" dirty="0">
                <a:latin typeface="+mn-lt"/>
              </a:rPr>
              <a:t>.</a:t>
            </a:r>
            <a:r>
              <a:rPr lang="en-US" altLang="en-US" dirty="0">
                <a:latin typeface="+mn-lt"/>
              </a:rPr>
              <a:t>10</a:t>
            </a:r>
            <a:r>
              <a:rPr lang="en-US" altLang="en-US" baseline="30000" dirty="0">
                <a:latin typeface="+mn-lt"/>
              </a:rPr>
              <a:t>14</a:t>
            </a:r>
            <a:r>
              <a:rPr lang="en-US" altLang="en-US" dirty="0">
                <a:latin typeface="+mn-lt"/>
              </a:rPr>
              <a:t> Hz? </a:t>
            </a:r>
          </a:p>
          <a:p>
            <a:pPr marL="457200" indent="-457200">
              <a:buClr>
                <a:srgbClr val="B31166">
                  <a:lumMod val="60000"/>
                  <a:lumOff val="40000"/>
                </a:srgbClr>
              </a:buClr>
              <a:buFont typeface="Wingdings 3" charset="2"/>
              <a:buAutoNum type="arabicPeriod"/>
            </a:pPr>
            <a:r>
              <a:rPr lang="en-US" altLang="en-US" dirty="0">
                <a:latin typeface="+mn-lt"/>
              </a:rPr>
              <a:t>What is the frequency of light with energy of 4.05 x 10</a:t>
            </a:r>
            <a:r>
              <a:rPr lang="en-US" altLang="en-US" baseline="30000" dirty="0">
                <a:latin typeface="+mn-lt"/>
              </a:rPr>
              <a:t>-19</a:t>
            </a:r>
            <a:r>
              <a:rPr lang="en-US" altLang="en-US" dirty="0">
                <a:latin typeface="+mn-lt"/>
              </a:rPr>
              <a:t>J?</a:t>
            </a:r>
          </a:p>
          <a:p>
            <a:pPr marL="457200" indent="-457200">
              <a:buClr>
                <a:srgbClr val="B31166">
                  <a:lumMod val="60000"/>
                  <a:lumOff val="40000"/>
                </a:srgbClr>
              </a:buClr>
              <a:buFont typeface="Wingdings 3" charset="2"/>
              <a:buAutoNum type="arabicPeriod"/>
            </a:pPr>
            <a:r>
              <a:rPr lang="en-US" altLang="en-US" dirty="0">
                <a:latin typeface="+mn-lt"/>
              </a:rPr>
              <a:t>What is the frequency of light with wavelength of 423 nm?</a:t>
            </a:r>
          </a:p>
          <a:p>
            <a:pPr marL="457200" indent="-457200">
              <a:buClr>
                <a:srgbClr val="B31166">
                  <a:lumMod val="60000"/>
                  <a:lumOff val="40000"/>
                </a:srgbClr>
              </a:buClr>
              <a:buFont typeface="Wingdings 3" charset="2"/>
              <a:buAutoNum type="arabicPeriod"/>
            </a:pPr>
            <a:r>
              <a:rPr lang="en-US" altLang="en-US" dirty="0">
                <a:latin typeface="+mn-lt"/>
              </a:rPr>
              <a:t>Draw a diagram of 2 waves of different frequency and label the amplitude and wavelength on each</a:t>
            </a:r>
            <a:r>
              <a:rPr lang="en-US" altLang="en-US" dirty="0" smtClean="0">
                <a:latin typeface="+mn-lt"/>
              </a:rPr>
              <a:t>. </a:t>
            </a:r>
            <a:r>
              <a:rPr lang="en-US" altLang="en-US" dirty="0">
                <a:latin typeface="+mn-lt"/>
              </a:rPr>
              <a:t>Label one as high frequency and one as low frequency.</a:t>
            </a:r>
          </a:p>
          <a:p>
            <a:pPr marL="457200" indent="-457200">
              <a:buClr>
                <a:srgbClr val="B31166">
                  <a:lumMod val="60000"/>
                  <a:lumOff val="40000"/>
                </a:srgbClr>
              </a:buClr>
              <a:buFont typeface="Wingdings 3" charset="2"/>
              <a:buAutoNum type="arabicPeriod"/>
            </a:pPr>
            <a:r>
              <a:rPr lang="en-US" altLang="en-US" dirty="0">
                <a:latin typeface="+mn-lt"/>
              </a:rPr>
              <a:t> At what speed do all electromagnetic waves travel?</a:t>
            </a:r>
          </a:p>
          <a:p>
            <a:pPr marL="457200" indent="-457200">
              <a:buClr>
                <a:srgbClr val="B31166">
                  <a:lumMod val="60000"/>
                  <a:lumOff val="40000"/>
                </a:srgbClr>
              </a:buClr>
              <a:buFont typeface="Wingdings 3" charset="2"/>
              <a:buAutoNum type="arabicPeriod"/>
            </a:pPr>
            <a:r>
              <a:rPr lang="en-US" altLang="en-US" dirty="0">
                <a:latin typeface="+mn-lt"/>
              </a:rPr>
              <a:t>What scientist determined the relationship of frequency to energy of electromagnetic radiation</a:t>
            </a:r>
            <a:r>
              <a:rPr lang="en-US" altLang="en-US" dirty="0" smtClean="0">
                <a:latin typeface="+mn-lt"/>
              </a:rPr>
              <a:t>?</a:t>
            </a:r>
          </a:p>
          <a:p>
            <a:pPr marL="457200" indent="-457200">
              <a:buClr>
                <a:srgbClr val="B31166">
                  <a:lumMod val="60000"/>
                  <a:lumOff val="40000"/>
                </a:srgbClr>
              </a:buClr>
              <a:buFont typeface="Wingdings 3" charset="2"/>
              <a:buAutoNum type="arabicPeriod"/>
            </a:pPr>
            <a:r>
              <a:rPr lang="en-US" altLang="en-US" dirty="0" smtClean="0">
                <a:latin typeface="+mn-lt"/>
              </a:rPr>
              <a:t>Infrared radiation, </a:t>
            </a:r>
            <a:r>
              <a:rPr lang="en-US" altLang="en-US" dirty="0" err="1" smtClean="0">
                <a:latin typeface="+mn-lt"/>
              </a:rPr>
              <a:t>uv</a:t>
            </a:r>
            <a:r>
              <a:rPr lang="en-US" altLang="en-US" dirty="0" smtClean="0">
                <a:latin typeface="+mn-lt"/>
              </a:rPr>
              <a:t> radiation from the sun, a green traffic light, the signal from a radio tower, dental x-ray, microwaves.</a:t>
            </a:r>
          </a:p>
          <a:p>
            <a:pPr lvl="1" indent="-342900">
              <a:buClr>
                <a:srgbClr val="B31166">
                  <a:lumMod val="60000"/>
                  <a:lumOff val="40000"/>
                </a:srgbClr>
              </a:buClr>
              <a:buAutoNum type="alphaLcPeriod"/>
            </a:pPr>
            <a:r>
              <a:rPr lang="en-US" altLang="en-US" dirty="0" smtClean="0">
                <a:latin typeface="+mn-lt"/>
              </a:rPr>
              <a:t>Arrange the radiation shown above in order of increasing wavelength.</a:t>
            </a:r>
          </a:p>
          <a:p>
            <a:pPr lvl="1" indent="-342900">
              <a:buClr>
                <a:srgbClr val="B31166">
                  <a:lumMod val="60000"/>
                  <a:lumOff val="40000"/>
                </a:srgbClr>
              </a:buClr>
              <a:buAutoNum type="alphaLcPeriod"/>
            </a:pPr>
            <a:r>
              <a:rPr lang="en-US" altLang="en-US" dirty="0" smtClean="0">
                <a:latin typeface="+mn-lt"/>
              </a:rPr>
              <a:t>Arrange the radiation above in order of increasing frequency.</a:t>
            </a:r>
          </a:p>
          <a:p>
            <a:pPr lvl="1" indent="-342900">
              <a:buClr>
                <a:srgbClr val="B31166">
                  <a:lumMod val="60000"/>
                  <a:lumOff val="40000"/>
                </a:srgbClr>
              </a:buClr>
              <a:buAutoNum type="alphaLcPeriod"/>
            </a:pPr>
            <a:r>
              <a:rPr lang="en-US" altLang="en-US" dirty="0" smtClean="0">
                <a:latin typeface="+mn-lt"/>
              </a:rPr>
              <a:t>Which order (a or b) will be correct for increasing energy?</a:t>
            </a:r>
          </a:p>
          <a:p>
            <a:pPr marL="0" indent="0">
              <a:buNone/>
            </a:pPr>
            <a:r>
              <a:rPr lang="en-US" altLang="en-US" dirty="0" smtClean="0">
                <a:latin typeface="+mn-lt"/>
              </a:rPr>
              <a:t>Bonus: </a:t>
            </a:r>
            <a:r>
              <a:rPr lang="en-US" altLang="en-US" i="1" dirty="0">
                <a:latin typeface="+mn-lt"/>
              </a:rPr>
              <a:t>(must be solved as a factor-label conversion problem for credit)</a:t>
            </a:r>
            <a:endParaRPr lang="en-US" altLang="en-US" dirty="0">
              <a:latin typeface="+mn-lt"/>
            </a:endParaRPr>
          </a:p>
          <a:p>
            <a:pPr marL="0" indent="0">
              <a:buNone/>
            </a:pPr>
            <a:r>
              <a:rPr lang="en-US" altLang="en-US" dirty="0">
                <a:latin typeface="+mn-lt"/>
              </a:rPr>
              <a:t>Determine the amount of time in minutes that will be required for light to travel from Earth to Mars? </a:t>
            </a:r>
            <a:r>
              <a:rPr lang="en-US" altLang="en-US" dirty="0" smtClean="0">
                <a:latin typeface="+mn-lt"/>
              </a:rPr>
              <a:t>(</a:t>
            </a:r>
            <a:r>
              <a:rPr lang="en-US" altLang="en-US" dirty="0">
                <a:latin typeface="+mn-lt"/>
              </a:rPr>
              <a:t>the distance from Earth to Mars is 1.29</a:t>
            </a:r>
            <a:r>
              <a:rPr lang="en-US" altLang="en-US" baseline="30000" dirty="0">
                <a:latin typeface="+mn-lt"/>
              </a:rPr>
              <a:t>.</a:t>
            </a:r>
            <a:r>
              <a:rPr lang="en-US" altLang="en-US" dirty="0">
                <a:latin typeface="+mn-lt"/>
              </a:rPr>
              <a:t>10</a:t>
            </a:r>
            <a:r>
              <a:rPr lang="en-US" altLang="en-US" baseline="30000" dirty="0">
                <a:latin typeface="+mn-lt"/>
              </a:rPr>
              <a:t>5</a:t>
            </a:r>
            <a:r>
              <a:rPr lang="en-US" altLang="en-US" dirty="0">
                <a:latin typeface="+mn-lt"/>
              </a:rPr>
              <a:t> miles)</a:t>
            </a:r>
          </a:p>
          <a:p>
            <a:pPr marL="400050" lvl="1" indent="0">
              <a:buClr>
                <a:srgbClr val="B31166">
                  <a:lumMod val="60000"/>
                  <a:lumOff val="40000"/>
                </a:srgbClr>
              </a:buClr>
              <a:buNone/>
            </a:pPr>
            <a:endParaRPr lang="en-US" altLang="en-US" dirty="0" smtClean="0">
              <a:latin typeface="Arial Narrow" panose="020B0606020202030204" pitchFamily="34" charset="0"/>
            </a:endParaRPr>
          </a:p>
          <a:p>
            <a:pPr marL="457200" lvl="0" indent="-457200">
              <a:buClr>
                <a:srgbClr val="B31166">
                  <a:lumMod val="60000"/>
                  <a:lumOff val="40000"/>
                </a:srgbClr>
              </a:buClr>
              <a:buFont typeface="Wingdings 3" charset="2"/>
              <a:buAutoNum type="arabicPeriod"/>
            </a:pPr>
            <a:endParaRPr kumimoji="0" lang="en-US" sz="2000" b="0" i="0" u="none" strike="noStrike" kern="1200" cap="none" spc="0" normalizeH="0" baseline="0" noProof="0" dirty="0" smtClean="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7890426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11788</TotalTime>
  <Words>1374</Words>
  <Application>Microsoft Office PowerPoint</Application>
  <PresentationFormat>Widescreen</PresentationFormat>
  <Paragraphs>171</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Arial Narrow</vt:lpstr>
      <vt:lpstr>Calibri</vt:lpstr>
      <vt:lpstr>Century Gothic</vt:lpstr>
      <vt:lpstr>Wingdings 3</vt:lpstr>
      <vt:lpstr>Ion</vt:lpstr>
      <vt:lpstr>Default Design</vt:lpstr>
      <vt:lpstr>Electrons in Atoms</vt:lpstr>
      <vt:lpstr>Properties of Light</vt:lpstr>
      <vt:lpstr>The Electromagnetic Spectrum</vt:lpstr>
      <vt:lpstr>The Speed of Light</vt:lpstr>
      <vt:lpstr>Practice Problems</vt:lpstr>
      <vt:lpstr>HW 4.1</vt:lpstr>
      <vt:lpstr>Planck’s Constant</vt:lpstr>
      <vt:lpstr>Practice Problems</vt:lpstr>
      <vt:lpstr>HW 4.2</vt:lpstr>
      <vt:lpstr>Atomic Spectra of Elements</vt:lpstr>
      <vt:lpstr>Bohr Model</vt:lpstr>
      <vt:lpstr>An Explanation of Atomic Spectra</vt:lpstr>
      <vt:lpstr>The Photoelectric Effect</vt:lpstr>
      <vt:lpstr>HW 4.3</vt:lpstr>
      <vt:lpstr>HW 4.4</vt:lpstr>
      <vt:lpstr>HW 4.4</vt:lpstr>
      <vt:lpstr>PowerPoint Presentation</vt:lpstr>
      <vt:lpstr>Emission Spectrum</vt:lpstr>
    </vt:vector>
  </TitlesOfParts>
  <Company>Hamilton Southeastern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Electrons in Atoms</dc:title>
  <dc:creator>Richardson, Alan</dc:creator>
  <cp:lastModifiedBy>Richardson, Alan</cp:lastModifiedBy>
  <cp:revision>41</cp:revision>
  <dcterms:created xsi:type="dcterms:W3CDTF">2017-07-25T22:56:19Z</dcterms:created>
  <dcterms:modified xsi:type="dcterms:W3CDTF">2017-10-01T20:40:53Z</dcterms:modified>
</cp:coreProperties>
</file>