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1A732155-3326-473F-B156-4A0E37F697C2}" type="datetimeFigureOut">
              <a:rPr lang="en-US" smtClean="0"/>
              <a:t>9/20/2017</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97D1FEDE-D68E-4FAB-80F6-241F0205D90A}" type="slidenum">
              <a:rPr lang="en-US" smtClean="0"/>
              <a:t>‹#›</a:t>
            </a:fld>
            <a:endParaRPr lang="en-US"/>
          </a:p>
        </p:txBody>
      </p:sp>
    </p:spTree>
    <p:extLst>
      <p:ext uri="{BB962C8B-B14F-4D97-AF65-F5344CB8AC3E}">
        <p14:creationId xmlns:p14="http://schemas.microsoft.com/office/powerpoint/2010/main" val="20277184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65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84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860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38487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9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8954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111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18357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033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546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735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9588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413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664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618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9/20/2017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3438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341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9/20/2017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090713"/>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file:///D:\VIDEO_TS\VTS_01_4.VOB"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Atomic Structure</a:t>
            </a:r>
            <a:endParaRPr lang="en-US" dirty="0"/>
          </a:p>
        </p:txBody>
      </p:sp>
      <p:sp>
        <p:nvSpPr>
          <p:cNvPr id="3" name="Subtitle 2"/>
          <p:cNvSpPr>
            <a:spLocks noGrp="1"/>
          </p:cNvSpPr>
          <p:nvPr>
            <p:ph type="subTitle" idx="1"/>
          </p:nvPr>
        </p:nvSpPr>
        <p:spPr/>
        <p:txBody>
          <a:bodyPr/>
          <a:lstStyle/>
          <a:p>
            <a:r>
              <a:rPr lang="en-US" dirty="0" smtClean="0"/>
              <a:t>Unit 3</a:t>
            </a:r>
            <a:endParaRPr lang="en-US" dirty="0"/>
          </a:p>
        </p:txBody>
      </p:sp>
    </p:spTree>
    <p:extLst>
      <p:ext uri="{BB962C8B-B14F-4D97-AF65-F5344CB8AC3E}">
        <p14:creationId xmlns:p14="http://schemas.microsoft.com/office/powerpoint/2010/main" val="399465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46" y="52629"/>
            <a:ext cx="10466232" cy="1077229"/>
          </a:xfrm>
        </p:spPr>
        <p:txBody>
          <a:bodyPr>
            <a:normAutofit fontScale="90000"/>
          </a:bodyPr>
          <a:lstStyle/>
          <a:p>
            <a:r>
              <a:rPr lang="en-US" dirty="0" smtClean="0"/>
              <a:t>Properties of Subatomic Particles and Ions</a:t>
            </a:r>
            <a:endParaRPr lang="en-US" dirty="0"/>
          </a:p>
        </p:txBody>
      </p:sp>
      <p:sp>
        <p:nvSpPr>
          <p:cNvPr id="3" name="Content Placeholder 2"/>
          <p:cNvSpPr>
            <a:spLocks noGrp="1"/>
          </p:cNvSpPr>
          <p:nvPr>
            <p:ph idx="1"/>
          </p:nvPr>
        </p:nvSpPr>
        <p:spPr>
          <a:xfrm>
            <a:off x="415636" y="969818"/>
            <a:ext cx="8388047" cy="1535468"/>
          </a:xfrm>
        </p:spPr>
        <p:txBody>
          <a:bodyPr/>
          <a:lstStyle/>
          <a:p>
            <a:r>
              <a:rPr lang="en-US" dirty="0" smtClean="0"/>
              <a:t>Because mass of an atom is extremely small, chemists discuss the mass of atoms using the atomic mass unit (</a:t>
            </a:r>
            <a:r>
              <a:rPr lang="en-US" dirty="0" err="1" smtClean="0"/>
              <a:t>amu</a:t>
            </a:r>
            <a:r>
              <a:rPr lang="en-US" dirty="0" smtClean="0"/>
              <a:t>). </a:t>
            </a:r>
          </a:p>
          <a:p>
            <a:pPr lvl="1"/>
            <a:r>
              <a:rPr lang="en-US" dirty="0" smtClean="0"/>
              <a:t>One </a:t>
            </a:r>
            <a:r>
              <a:rPr lang="en-US" dirty="0" err="1" smtClean="0"/>
              <a:t>amu</a:t>
            </a:r>
            <a:r>
              <a:rPr lang="en-US" dirty="0"/>
              <a:t> </a:t>
            </a:r>
            <a:r>
              <a:rPr lang="en-US" dirty="0" smtClean="0"/>
              <a:t>is the mass of 1/12</a:t>
            </a:r>
            <a:r>
              <a:rPr lang="en-US" baseline="30000" dirty="0" smtClean="0"/>
              <a:t>th</a:t>
            </a:r>
            <a:r>
              <a:rPr lang="en-US" dirty="0" smtClean="0"/>
              <a:t> of a carbon-12 atom.</a:t>
            </a:r>
            <a:endParaRPr lang="en-US" dirty="0"/>
          </a:p>
        </p:txBody>
      </p:sp>
      <p:pic>
        <p:nvPicPr>
          <p:cNvPr id="7170" name="Picture 2" descr="Image result for properties of subatomic particles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5104"/>
            <a:ext cx="7327653" cy="2168745"/>
          </a:xfrm>
          <a:prstGeom prst="rect">
            <a:avLst/>
          </a:prstGeom>
          <a:solidFill>
            <a:schemeClr val="tx1"/>
          </a:solidFill>
        </p:spPr>
      </p:pic>
      <p:sp>
        <p:nvSpPr>
          <p:cNvPr id="6" name="Content Placeholder 2"/>
          <p:cNvSpPr txBox="1">
            <a:spLocks/>
          </p:cNvSpPr>
          <p:nvPr/>
        </p:nvSpPr>
        <p:spPr>
          <a:xfrm>
            <a:off x="7467600" y="1723506"/>
            <a:ext cx="4115550" cy="2867710"/>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r>
              <a:rPr lang="en-US" dirty="0" smtClean="0"/>
              <a:t>All atoms have a neutral charge, they contain equal numbers of protons and electrons.</a:t>
            </a:r>
          </a:p>
          <a:p>
            <a:r>
              <a:rPr lang="en-US" dirty="0" smtClean="0"/>
              <a:t>An atom that lost or gained an electron is called an ion.</a:t>
            </a:r>
            <a:endParaRPr lang="en-US" dirty="0"/>
          </a:p>
        </p:txBody>
      </p:sp>
      <p:pic>
        <p:nvPicPr>
          <p:cNvPr id="5" name="Picture 4"/>
          <p:cNvPicPr>
            <a:picLocks noChangeAspect="1"/>
          </p:cNvPicPr>
          <p:nvPr/>
        </p:nvPicPr>
        <p:blipFill>
          <a:blip r:embed="rId3"/>
          <a:stretch>
            <a:fillRect/>
          </a:stretch>
        </p:blipFill>
        <p:spPr>
          <a:xfrm>
            <a:off x="6591401" y="4478451"/>
            <a:ext cx="5560202" cy="2289495"/>
          </a:xfrm>
          <a:prstGeom prst="rect">
            <a:avLst/>
          </a:prstGeom>
        </p:spPr>
      </p:pic>
      <p:sp>
        <p:nvSpPr>
          <p:cNvPr id="8" name="Content Placeholder 2"/>
          <p:cNvSpPr txBox="1">
            <a:spLocks/>
          </p:cNvSpPr>
          <p:nvPr/>
        </p:nvSpPr>
        <p:spPr>
          <a:xfrm>
            <a:off x="526473" y="4357234"/>
            <a:ext cx="6064928" cy="1156875"/>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None/>
            </a:pPr>
            <a:r>
              <a:rPr lang="en-US" dirty="0" smtClean="0"/>
              <a:t>Example: How many protons, neutrons, and electrons are contained in </a:t>
            </a:r>
            <a:r>
              <a:rPr lang="en-US" baseline="30000" dirty="0" smtClean="0"/>
              <a:t>23</a:t>
            </a:r>
            <a:r>
              <a:rPr lang="en-US" dirty="0" smtClean="0"/>
              <a:t>Na</a:t>
            </a:r>
            <a:r>
              <a:rPr lang="en-US" baseline="30000" dirty="0" smtClean="0"/>
              <a:t>+1</a:t>
            </a:r>
            <a:r>
              <a:rPr lang="en-US" dirty="0" smtClean="0"/>
              <a:t> and </a:t>
            </a:r>
            <a:r>
              <a:rPr lang="en-US" baseline="30000" dirty="0" smtClean="0"/>
              <a:t>36</a:t>
            </a:r>
            <a:r>
              <a:rPr lang="en-US" dirty="0" smtClean="0"/>
              <a:t>Cl</a:t>
            </a:r>
            <a:r>
              <a:rPr lang="en-US" baseline="30000" dirty="0" smtClean="0"/>
              <a:t>-1</a:t>
            </a:r>
            <a:r>
              <a:rPr lang="en-US" dirty="0" smtClean="0"/>
              <a:t>?</a:t>
            </a:r>
            <a:endParaRPr lang="en-US" dirty="0"/>
          </a:p>
        </p:txBody>
      </p:sp>
      <p:sp>
        <p:nvSpPr>
          <p:cNvPr id="9" name="Content Placeholder 2"/>
          <p:cNvSpPr txBox="1">
            <a:spLocks/>
          </p:cNvSpPr>
          <p:nvPr/>
        </p:nvSpPr>
        <p:spPr>
          <a:xfrm>
            <a:off x="980276" y="5257800"/>
            <a:ext cx="5367099" cy="789709"/>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None/>
            </a:pPr>
            <a:r>
              <a:rPr lang="en-US" baseline="30000" dirty="0" smtClean="0"/>
              <a:t>23</a:t>
            </a:r>
            <a:r>
              <a:rPr lang="en-US" dirty="0" smtClean="0"/>
              <a:t>Na</a:t>
            </a:r>
            <a:r>
              <a:rPr lang="en-US" baseline="30000" dirty="0" smtClean="0"/>
              <a:t>+1</a:t>
            </a:r>
            <a:r>
              <a:rPr lang="en-US" dirty="0" smtClean="0"/>
              <a:t>     11p</a:t>
            </a:r>
            <a:r>
              <a:rPr lang="en-US" baseline="30000" dirty="0" smtClean="0"/>
              <a:t>+</a:t>
            </a:r>
            <a:r>
              <a:rPr lang="en-US" dirty="0" smtClean="0"/>
              <a:t>, 10e</a:t>
            </a:r>
            <a:r>
              <a:rPr lang="en-US" baseline="30000" dirty="0" smtClean="0"/>
              <a:t>-</a:t>
            </a:r>
            <a:r>
              <a:rPr lang="en-US" dirty="0" smtClean="0"/>
              <a:t>, 12n</a:t>
            </a:r>
            <a:r>
              <a:rPr lang="en-US" baseline="30000" dirty="0" smtClean="0"/>
              <a:t>0</a:t>
            </a:r>
          </a:p>
        </p:txBody>
      </p:sp>
      <p:sp>
        <p:nvSpPr>
          <p:cNvPr id="10" name="Content Placeholder 2"/>
          <p:cNvSpPr txBox="1">
            <a:spLocks/>
          </p:cNvSpPr>
          <p:nvPr/>
        </p:nvSpPr>
        <p:spPr>
          <a:xfrm>
            <a:off x="1007143" y="5867401"/>
            <a:ext cx="5367099" cy="756054"/>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None/>
            </a:pPr>
            <a:r>
              <a:rPr lang="en-US" baseline="30000" dirty="0" smtClean="0"/>
              <a:t>36</a:t>
            </a:r>
            <a:r>
              <a:rPr lang="en-US" dirty="0" smtClean="0"/>
              <a:t>Cl</a:t>
            </a:r>
            <a:r>
              <a:rPr lang="en-US" baseline="30000" dirty="0" smtClean="0"/>
              <a:t>-1</a:t>
            </a:r>
            <a:r>
              <a:rPr lang="en-US" dirty="0" smtClean="0"/>
              <a:t>      17p</a:t>
            </a:r>
            <a:r>
              <a:rPr lang="en-US" baseline="30000" dirty="0" smtClean="0"/>
              <a:t>+</a:t>
            </a:r>
            <a:r>
              <a:rPr lang="en-US" dirty="0" smtClean="0"/>
              <a:t>, 18e</a:t>
            </a:r>
            <a:r>
              <a:rPr lang="en-US" baseline="30000" dirty="0" smtClean="0"/>
              <a:t>-</a:t>
            </a:r>
            <a:r>
              <a:rPr lang="en-US" dirty="0" smtClean="0"/>
              <a:t>, 19n</a:t>
            </a:r>
            <a:r>
              <a:rPr lang="en-US" baseline="30000" dirty="0" smtClean="0"/>
              <a:t>0</a:t>
            </a:r>
            <a:endParaRPr lang="en-US" baseline="30000" dirty="0"/>
          </a:p>
        </p:txBody>
      </p:sp>
    </p:spTree>
    <p:extLst>
      <p:ext uri="{BB962C8B-B14F-4D97-AF65-F5344CB8AC3E}">
        <p14:creationId xmlns:p14="http://schemas.microsoft.com/office/powerpoint/2010/main" val="7011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0" y="1296883"/>
            <a:ext cx="2095500" cy="1077229"/>
          </a:xfrm>
        </p:spPr>
        <p:txBody>
          <a:bodyPr/>
          <a:lstStyle/>
          <a:p>
            <a:r>
              <a:rPr lang="en-US" dirty="0" smtClean="0"/>
              <a:t>HW 3.2</a:t>
            </a:r>
            <a:endParaRPr lang="en-US" dirty="0"/>
          </a:p>
        </p:txBody>
      </p:sp>
      <p:sp>
        <p:nvSpPr>
          <p:cNvPr id="4" name="TextBox 3"/>
          <p:cNvSpPr txBox="1"/>
          <p:nvPr/>
        </p:nvSpPr>
        <p:spPr>
          <a:xfrm>
            <a:off x="10272714" y="2009021"/>
            <a:ext cx="1952624" cy="2308324"/>
          </a:xfrm>
          <a:prstGeom prst="rect">
            <a:avLst/>
          </a:prstGeom>
          <a:noFill/>
        </p:spPr>
        <p:txBody>
          <a:bodyPr wrap="square" rtlCol="0">
            <a:spAutoFit/>
          </a:bodyPr>
          <a:lstStyle/>
          <a:p>
            <a:r>
              <a:rPr lang="en-US" dirty="0" smtClean="0"/>
              <a:t>Assigned: Tuesday, 9/12</a:t>
            </a:r>
          </a:p>
          <a:p>
            <a:r>
              <a:rPr lang="en-US" dirty="0" smtClean="0"/>
              <a:t>Due: Wednesday, 9/13</a:t>
            </a:r>
          </a:p>
          <a:p>
            <a:r>
              <a:rPr lang="en-US" dirty="0" smtClean="0"/>
              <a:t>Due on Separate Sheet of Paper</a:t>
            </a:r>
            <a:endParaRPr lang="en-US" dirty="0"/>
          </a:p>
        </p:txBody>
      </p:sp>
      <p:sp>
        <p:nvSpPr>
          <p:cNvPr id="5" name="TextBox 4"/>
          <p:cNvSpPr txBox="1"/>
          <p:nvPr/>
        </p:nvSpPr>
        <p:spPr>
          <a:xfrm>
            <a:off x="73170" y="272096"/>
            <a:ext cx="10199544" cy="6740307"/>
          </a:xfrm>
          <a:prstGeom prst="rect">
            <a:avLst/>
          </a:prstGeom>
          <a:noFill/>
        </p:spPr>
        <p:txBody>
          <a:bodyPr wrap="square" rtlCol="0">
            <a:spAutoFit/>
          </a:bodyPr>
          <a:lstStyle/>
          <a:p>
            <a:pPr marL="342900" indent="-342900">
              <a:buAutoNum type="arabicPeriod"/>
            </a:pPr>
            <a:r>
              <a:rPr lang="en-US" dirty="0" smtClean="0"/>
              <a:t>What experimental evidence led Rutherford to conclude that the atom is mostly empty space?</a:t>
            </a:r>
          </a:p>
          <a:p>
            <a:pPr marL="342900" indent="-342900">
              <a:buAutoNum type="arabicPeriod"/>
            </a:pPr>
            <a:r>
              <a:rPr lang="en-US" dirty="0" smtClean="0"/>
              <a:t>How did Rutherford’s model of the atom differ from Thomson?</a:t>
            </a:r>
          </a:p>
          <a:p>
            <a:pPr marL="342900" indent="-342900">
              <a:buAutoNum type="arabicPeriod"/>
            </a:pPr>
            <a:r>
              <a:rPr lang="en-US" dirty="0" smtClean="0"/>
              <a:t>The element copper has naturally occurring isotopes with mass numbers of 63 and 65. The relative abundance and atomic masses are 69.2% for mass = 62.93 </a:t>
            </a:r>
            <a:r>
              <a:rPr lang="en-US" dirty="0" err="1" smtClean="0"/>
              <a:t>amu</a:t>
            </a:r>
            <a:r>
              <a:rPr lang="en-US" dirty="0" smtClean="0"/>
              <a:t>, and 30.8% for mass = 64.93 </a:t>
            </a:r>
            <a:r>
              <a:rPr lang="en-US" dirty="0" err="1" smtClean="0"/>
              <a:t>amu</a:t>
            </a:r>
            <a:r>
              <a:rPr lang="en-US" dirty="0" smtClean="0"/>
              <a:t>. Calculate the average atomic mass of copper.</a:t>
            </a:r>
          </a:p>
          <a:p>
            <a:pPr marL="342900" indent="-342900">
              <a:buAutoNum type="arabicPeriod"/>
            </a:pPr>
            <a:r>
              <a:rPr lang="en-US" dirty="0" smtClean="0"/>
              <a:t>Which of argon’s three isotopes is most abundant: argon-36, argon-38, or argon-40? (Hint: the atomic mass of argon is 39.948 </a:t>
            </a:r>
            <a:r>
              <a:rPr lang="en-US" dirty="0" err="1" smtClean="0"/>
              <a:t>amu</a:t>
            </a:r>
            <a:r>
              <a:rPr lang="en-US" dirty="0" smtClean="0"/>
              <a:t>.)</a:t>
            </a:r>
          </a:p>
          <a:p>
            <a:pPr marL="342900" indent="-342900">
              <a:buAutoNum type="arabicPeriod"/>
            </a:pPr>
            <a:r>
              <a:rPr lang="en-US" dirty="0" smtClean="0"/>
              <a:t>The atomic masses of elements are generally not whole numbers. Explain why.</a:t>
            </a:r>
          </a:p>
          <a:p>
            <a:pPr marL="342900" indent="-342900">
              <a:buAutoNum type="arabicPeriod"/>
            </a:pPr>
            <a:r>
              <a:rPr lang="en-US" dirty="0" smtClean="0"/>
              <a:t>Why is an atom electrically neutral?</a:t>
            </a:r>
          </a:p>
          <a:p>
            <a:pPr marL="342900" indent="-342900">
              <a:buAutoNum type="arabicPeriod"/>
            </a:pPr>
            <a:r>
              <a:rPr lang="en-US" dirty="0" smtClean="0"/>
              <a:t>What does the atomic number of each atom represent?</a:t>
            </a:r>
          </a:p>
          <a:p>
            <a:pPr marL="342900" indent="-342900">
              <a:buAutoNum type="arabicPeriod"/>
            </a:pPr>
            <a:r>
              <a:rPr lang="en-US" dirty="0" smtClean="0"/>
              <a:t>Complete the following table:</a:t>
            </a:r>
          </a:p>
          <a:p>
            <a:pPr marL="342900" indent="-342900">
              <a:buAutoNum type="arabicPeriod"/>
            </a:pPr>
            <a:endParaRPr lang="en-US" dirty="0"/>
          </a:p>
          <a:p>
            <a:endParaRPr lang="en-US" dirty="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endParaRPr lang="en-US" dirty="0" smtClean="0"/>
          </a:p>
          <a:p>
            <a:r>
              <a:rPr lang="en-US" dirty="0" smtClean="0"/>
              <a:t>9. How many protons, neutrons and electrons are contained in </a:t>
            </a:r>
            <a:r>
              <a:rPr lang="en-US" baseline="30000" dirty="0" smtClean="0"/>
              <a:t>40</a:t>
            </a:r>
            <a:r>
              <a:rPr lang="en-US" dirty="0" smtClean="0"/>
              <a:t>Ca</a:t>
            </a:r>
            <a:r>
              <a:rPr lang="en-US" baseline="30000" dirty="0" smtClean="0"/>
              <a:t>+2</a:t>
            </a:r>
            <a:r>
              <a:rPr lang="en-US" dirty="0" smtClean="0"/>
              <a:t> and </a:t>
            </a:r>
            <a:r>
              <a:rPr lang="en-US" baseline="30000" dirty="0" smtClean="0"/>
              <a:t>16</a:t>
            </a:r>
            <a:r>
              <a:rPr lang="en-US" dirty="0" smtClean="0"/>
              <a:t>O</a:t>
            </a:r>
            <a:r>
              <a:rPr lang="en-US" baseline="30000" dirty="0" smtClean="0"/>
              <a:t>-2</a:t>
            </a:r>
            <a:r>
              <a:rPr lang="en-US" dirty="0" smtClean="0"/>
              <a:t>?</a:t>
            </a:r>
          </a:p>
          <a:p>
            <a:r>
              <a:rPr lang="en-US" dirty="0" smtClean="0"/>
              <a:t>Bonus: Lithium has two naturally occurring isotopes. Lithium-6 has an atomic mass of 6.015 </a:t>
            </a:r>
            <a:r>
              <a:rPr lang="en-US" dirty="0" err="1" smtClean="0"/>
              <a:t>amu</a:t>
            </a:r>
            <a:r>
              <a:rPr lang="en-US" dirty="0" smtClean="0"/>
              <a:t>; lithium-7 has an atomic mass of 7.016 </a:t>
            </a:r>
            <a:r>
              <a:rPr lang="en-US" dirty="0" err="1" smtClean="0"/>
              <a:t>amu</a:t>
            </a:r>
            <a:r>
              <a:rPr lang="en-US" dirty="0" smtClean="0"/>
              <a:t>. The atomic mass of lithium is 6.941 </a:t>
            </a:r>
            <a:r>
              <a:rPr lang="en-US" dirty="0" err="1" smtClean="0"/>
              <a:t>amu</a:t>
            </a:r>
            <a:r>
              <a:rPr lang="en-US" dirty="0" smtClean="0"/>
              <a:t>. What is the percentage of naturally occurring lithium-7?</a:t>
            </a:r>
          </a:p>
          <a:p>
            <a:pPr marL="342900" indent="-342900">
              <a:buAutoNum type="arabicPeriod"/>
            </a:pP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4137648077"/>
              </p:ext>
            </p:extLst>
          </p:nvPr>
        </p:nvGraphicFramePr>
        <p:xfrm>
          <a:off x="3962674" y="3323603"/>
          <a:ext cx="6133826" cy="1852295"/>
        </p:xfrm>
        <a:graphic>
          <a:graphicData uri="http://schemas.openxmlformats.org/drawingml/2006/table">
            <a:tbl>
              <a:tblPr>
                <a:tableStyleId>{5C22544A-7EE6-4342-B048-85BDC9FD1C3A}</a:tableStyleId>
              </a:tblPr>
              <a:tblGrid>
                <a:gridCol w="1252321">
                  <a:extLst>
                    <a:ext uri="{9D8B030D-6E8A-4147-A177-3AD203B41FA5}">
                      <a16:colId xmlns:a16="http://schemas.microsoft.com/office/drawing/2014/main" val="2459495526"/>
                    </a:ext>
                  </a:extLst>
                </a:gridCol>
                <a:gridCol w="1007923">
                  <a:extLst>
                    <a:ext uri="{9D8B030D-6E8A-4147-A177-3AD203B41FA5}">
                      <a16:colId xmlns:a16="http://schemas.microsoft.com/office/drawing/2014/main" val="712615328"/>
                    </a:ext>
                  </a:extLst>
                </a:gridCol>
                <a:gridCol w="1411307">
                  <a:extLst>
                    <a:ext uri="{9D8B030D-6E8A-4147-A177-3AD203B41FA5}">
                      <a16:colId xmlns:a16="http://schemas.microsoft.com/office/drawing/2014/main" val="1128378601"/>
                    </a:ext>
                  </a:extLst>
                </a:gridCol>
                <a:gridCol w="663053">
                  <a:extLst>
                    <a:ext uri="{9D8B030D-6E8A-4147-A177-3AD203B41FA5}">
                      <a16:colId xmlns:a16="http://schemas.microsoft.com/office/drawing/2014/main" val="2207909036"/>
                    </a:ext>
                  </a:extLst>
                </a:gridCol>
                <a:gridCol w="817418">
                  <a:extLst>
                    <a:ext uri="{9D8B030D-6E8A-4147-A177-3AD203B41FA5}">
                      <a16:colId xmlns:a16="http://schemas.microsoft.com/office/drawing/2014/main" val="3624905958"/>
                    </a:ext>
                  </a:extLst>
                </a:gridCol>
                <a:gridCol w="981804">
                  <a:extLst>
                    <a:ext uri="{9D8B030D-6E8A-4147-A177-3AD203B41FA5}">
                      <a16:colId xmlns:a16="http://schemas.microsoft.com/office/drawing/2014/main" val="402178785"/>
                    </a:ext>
                  </a:extLst>
                </a:gridCol>
              </a:tblGrid>
              <a:tr h="225425">
                <a:tc>
                  <a:txBody>
                    <a:bodyPr/>
                    <a:lstStyle/>
                    <a:p>
                      <a:pPr marL="0" marR="0" algn="ctr" hangingPunct="0">
                        <a:spcBef>
                          <a:spcPts val="0"/>
                        </a:spcBef>
                        <a:spcAft>
                          <a:spcPts val="0"/>
                        </a:spcAft>
                      </a:pPr>
                      <a:r>
                        <a:rPr lang="en-US" sz="900">
                          <a:effectLst/>
                        </a:rPr>
                        <a:t>ELEMENT NAME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tc>
                <a:tc>
                  <a:txBody>
                    <a:bodyPr/>
                    <a:lstStyle/>
                    <a:p>
                      <a:pPr marL="0" marR="0" algn="ctr" hangingPunct="0">
                        <a:spcBef>
                          <a:spcPts val="0"/>
                        </a:spcBef>
                        <a:spcAft>
                          <a:spcPts val="0"/>
                        </a:spcAft>
                      </a:pPr>
                      <a:r>
                        <a:rPr lang="en-US" sz="900" dirty="0">
                          <a:effectLst/>
                        </a:rPr>
                        <a:t>ELEMENT</a:t>
                      </a:r>
                      <a:endParaRPr lang="en-US" sz="1200" dirty="0">
                        <a:effectLst/>
                      </a:endParaRPr>
                    </a:p>
                    <a:p>
                      <a:pPr marL="0" marR="0" algn="ctr" hangingPunct="0">
                        <a:spcBef>
                          <a:spcPts val="0"/>
                        </a:spcBef>
                        <a:spcAft>
                          <a:spcPts val="0"/>
                        </a:spcAft>
                      </a:pPr>
                      <a:r>
                        <a:rPr lang="en-US" sz="900" dirty="0">
                          <a:effectLst/>
                        </a:rPr>
                        <a:t>SYMBOL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900">
                          <a:effectLst/>
                        </a:rPr>
                        <a:t>ATOMIC NUMBER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900">
                          <a:effectLst/>
                        </a:rPr>
                        <a:t>MASS NUMBER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900">
                          <a:effectLst/>
                        </a:rPr>
                        <a:t>PROTONS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900">
                          <a:effectLst/>
                        </a:rPr>
                        <a:t>NEUTRONS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extLst>
                  <a:ext uri="{0D108BD9-81ED-4DB2-BD59-A6C34878D82A}">
                    <a16:rowId xmlns:a16="http://schemas.microsoft.com/office/drawing/2014/main" val="2413315743"/>
                  </a:ext>
                </a:extLst>
              </a:tr>
              <a:tr h="225425">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tc>
                <a:tc>
                  <a:txBody>
                    <a:bodyPr/>
                    <a:lstStyle/>
                    <a:p>
                      <a:pPr marL="0" marR="0" algn="ctr" hangingPunct="0">
                        <a:spcBef>
                          <a:spcPts val="0"/>
                        </a:spcBef>
                        <a:spcAft>
                          <a:spcPts val="0"/>
                        </a:spcAft>
                      </a:pPr>
                      <a:r>
                        <a:rPr lang="en-US" sz="1200">
                          <a:effectLst/>
                        </a:rPr>
                        <a: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dirty="0">
                          <a:effectLst/>
                        </a:rPr>
                        <a:t>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extLst>
                  <a:ext uri="{0D108BD9-81ED-4DB2-BD59-A6C34878D82A}">
                    <a16:rowId xmlns:a16="http://schemas.microsoft.com/office/drawing/2014/main" val="4000924554"/>
                  </a:ext>
                </a:extLst>
              </a:tr>
              <a:tr h="225425">
                <a:tc>
                  <a:txBody>
                    <a:bodyPr/>
                    <a:lstStyle/>
                    <a:p>
                      <a:pPr marL="0" marR="0" algn="ctr" hangingPunct="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tc>
                <a:tc>
                  <a:txBody>
                    <a:bodyPr/>
                    <a:lstStyle/>
                    <a:p>
                      <a:pPr marL="0" marR="0" algn="ctr" hangingPunct="0">
                        <a:spcBef>
                          <a:spcPts val="0"/>
                        </a:spcBef>
                        <a:spcAft>
                          <a:spcPts val="0"/>
                        </a:spcAft>
                      </a:pPr>
                      <a:r>
                        <a:rPr lang="en-US" sz="1200">
                          <a:effectLst/>
                        </a:rPr>
                        <a:t>He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dirty="0">
                          <a:effectLst/>
                        </a:rPr>
                        <a:t>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extLst>
                  <a:ext uri="{0D108BD9-81ED-4DB2-BD59-A6C34878D82A}">
                    <a16:rowId xmlns:a16="http://schemas.microsoft.com/office/drawing/2014/main" val="2419636453"/>
                  </a:ext>
                </a:extLst>
              </a:tr>
              <a:tr h="225425">
                <a:tc>
                  <a:txBody>
                    <a:bodyPr/>
                    <a:lstStyle/>
                    <a:p>
                      <a:pPr marL="0" marR="0" algn="ctr" hangingPunct="0">
                        <a:spcBef>
                          <a:spcPts val="0"/>
                        </a:spcBef>
                        <a:spcAft>
                          <a:spcPts val="0"/>
                        </a:spcAft>
                      </a:pPr>
                      <a:r>
                        <a:rPr lang="en-US" sz="1200">
                          <a:effectLst/>
                        </a:rPr>
                        <a:t>Lithium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tc>
                <a:tc>
                  <a:txBody>
                    <a:bodyPr/>
                    <a:lstStyle/>
                    <a:p>
                      <a:pPr marL="0" marR="0" algn="ctr" hangingPunct="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extLst>
                  <a:ext uri="{0D108BD9-81ED-4DB2-BD59-A6C34878D82A}">
                    <a16:rowId xmlns:a16="http://schemas.microsoft.com/office/drawing/2014/main" val="2086965398"/>
                  </a:ext>
                </a:extLst>
              </a:tr>
              <a:tr h="225425">
                <a:tc>
                  <a:txBody>
                    <a:bodyPr/>
                    <a:lstStyle/>
                    <a:p>
                      <a:pPr marL="0" marR="0" algn="ctr" hangingPunct="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tc>
                <a:tc>
                  <a:txBody>
                    <a:bodyPr/>
                    <a:lstStyle/>
                    <a:p>
                      <a:pPr marL="0" marR="0" algn="ctr" hangingPunct="0">
                        <a:spcBef>
                          <a:spcPts val="0"/>
                        </a:spcBef>
                        <a:spcAft>
                          <a:spcPts val="0"/>
                        </a:spcAft>
                      </a:pPr>
                      <a:r>
                        <a:rPr lang="en-US" sz="1200">
                          <a:effectLst/>
                        </a:rPr>
                        <a:t>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extLst>
                  <a:ext uri="{0D108BD9-81ED-4DB2-BD59-A6C34878D82A}">
                    <a16:rowId xmlns:a16="http://schemas.microsoft.com/office/drawing/2014/main" val="2267853563"/>
                  </a:ext>
                </a:extLst>
              </a:tr>
              <a:tr h="225425">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tc>
                <a:tc>
                  <a:txBody>
                    <a:bodyPr/>
                    <a:lstStyle/>
                    <a:p>
                      <a:pPr marL="0" marR="0" algn="ctr" hangingPunct="0">
                        <a:spcBef>
                          <a:spcPts val="0"/>
                        </a:spcBef>
                        <a:spcAft>
                          <a:spcPts val="0"/>
                        </a:spcAft>
                      </a:pPr>
                      <a:r>
                        <a:rPr lang="en-US" sz="1200">
                          <a:effectLst/>
                        </a:rPr>
                        <a:t>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extLst>
                  <a:ext uri="{0D108BD9-81ED-4DB2-BD59-A6C34878D82A}">
                    <a16:rowId xmlns:a16="http://schemas.microsoft.com/office/drawing/2014/main" val="1703596599"/>
                  </a:ext>
                </a:extLst>
              </a:tr>
              <a:tr h="225425">
                <a:tc>
                  <a:txBody>
                    <a:bodyPr/>
                    <a:lstStyle/>
                    <a:p>
                      <a:pPr marL="0" marR="0" algn="ctr" hangingPunct="0">
                        <a:spcBef>
                          <a:spcPts val="0"/>
                        </a:spcBef>
                        <a:spcAft>
                          <a:spcPts val="0"/>
                        </a:spcAft>
                      </a:pPr>
                      <a:r>
                        <a:rPr lang="en-US" sz="1200">
                          <a:effectLst/>
                        </a:rPr>
                        <a:t>Neon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extLst>
                  <a:ext uri="{0D108BD9-81ED-4DB2-BD59-A6C34878D82A}">
                    <a16:rowId xmlns:a16="http://schemas.microsoft.com/office/drawing/2014/main" val="1478161991"/>
                  </a:ext>
                </a:extLst>
              </a:tr>
              <a:tr h="225425">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tc>
                <a:tc>
                  <a:txBody>
                    <a:bodyPr/>
                    <a:lstStyle/>
                    <a:p>
                      <a:pPr marL="0" marR="0" algn="ctr" hangingPunct="0">
                        <a:spcBef>
                          <a:spcPts val="0"/>
                        </a:spcBef>
                        <a:spcAft>
                          <a:spcPts val="0"/>
                        </a:spcAft>
                      </a:pPr>
                      <a:r>
                        <a:rPr lang="en-US" sz="1200">
                          <a:effectLst/>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tc>
                  <a:txBody>
                    <a:bodyPr/>
                    <a:lstStyle/>
                    <a:p>
                      <a:pPr marL="0" marR="0" algn="ctr" hangingPunct="0">
                        <a:spcBef>
                          <a:spcPts val="0"/>
                        </a:spcBef>
                        <a:spcAft>
                          <a:spcPts val="0"/>
                        </a:spcAft>
                      </a:pPr>
                      <a:r>
                        <a:rPr lang="en-US" sz="1200" dirty="0">
                          <a:effectLst/>
                        </a:rPr>
                        <a:t>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165" marR="50165" marT="0" marB="0" anchor="ctr"/>
                </a:tc>
                <a:extLst>
                  <a:ext uri="{0D108BD9-81ED-4DB2-BD59-A6C34878D82A}">
                    <a16:rowId xmlns:a16="http://schemas.microsoft.com/office/drawing/2014/main" val="1442164987"/>
                  </a:ext>
                </a:extLst>
              </a:tr>
            </a:tbl>
          </a:graphicData>
        </a:graphic>
      </p:graphicFrame>
    </p:spTree>
    <p:extLst>
      <p:ext uri="{BB962C8B-B14F-4D97-AF65-F5344CB8AC3E}">
        <p14:creationId xmlns:p14="http://schemas.microsoft.com/office/powerpoint/2010/main" val="1460597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109836"/>
            <a:ext cx="2181225" cy="591253"/>
          </a:xfrm>
        </p:spPr>
        <p:txBody>
          <a:bodyPr>
            <a:normAutofit fontScale="90000"/>
          </a:bodyPr>
          <a:lstStyle/>
          <a:p>
            <a:r>
              <a:rPr lang="en-US" dirty="0" smtClean="0"/>
              <a:t>HW 3.3</a:t>
            </a:r>
            <a:endParaRPr lang="en-US" dirty="0"/>
          </a:p>
        </p:txBody>
      </p:sp>
      <p:sp>
        <p:nvSpPr>
          <p:cNvPr id="4" name="TextBox 3"/>
          <p:cNvSpPr txBox="1"/>
          <p:nvPr/>
        </p:nvSpPr>
        <p:spPr>
          <a:xfrm>
            <a:off x="2773599" y="0"/>
            <a:ext cx="3583032" cy="923330"/>
          </a:xfrm>
          <a:prstGeom prst="rect">
            <a:avLst/>
          </a:prstGeom>
          <a:noFill/>
        </p:spPr>
        <p:txBody>
          <a:bodyPr wrap="none" rtlCol="0">
            <a:spAutoFit/>
          </a:bodyPr>
          <a:lstStyle/>
          <a:p>
            <a:r>
              <a:rPr lang="en-US" dirty="0" smtClean="0"/>
              <a:t>Assigned: Wednesday, 9/13</a:t>
            </a:r>
            <a:br>
              <a:rPr lang="en-US" dirty="0" smtClean="0"/>
            </a:br>
            <a:r>
              <a:rPr lang="en-US" dirty="0" smtClean="0"/>
              <a:t>Due: Thursday, 9/14</a:t>
            </a:r>
          </a:p>
          <a:p>
            <a:r>
              <a:rPr lang="en-US" dirty="0" smtClean="0"/>
              <a:t>Due On Separate Sheet of Paper</a:t>
            </a:r>
            <a:endParaRPr lang="en-US" dirty="0"/>
          </a:p>
        </p:txBody>
      </p:sp>
      <p:grpSp>
        <p:nvGrpSpPr>
          <p:cNvPr id="6" name="Group 12"/>
          <p:cNvGrpSpPr>
            <a:grpSpLocks/>
          </p:cNvGrpSpPr>
          <p:nvPr/>
        </p:nvGrpSpPr>
        <p:grpSpPr bwMode="auto">
          <a:xfrm>
            <a:off x="1167340" y="733858"/>
            <a:ext cx="10391677" cy="6123814"/>
            <a:chOff x="12" y="1136"/>
            <a:chExt cx="5555" cy="3037"/>
          </a:xfrm>
        </p:grpSpPr>
        <p:sp>
          <p:nvSpPr>
            <p:cNvPr id="7" name="Rectangle 9"/>
            <p:cNvSpPr>
              <a:spLocks noChangeArrowheads="1"/>
            </p:cNvSpPr>
            <p:nvPr/>
          </p:nvSpPr>
          <p:spPr bwMode="auto">
            <a:xfrm>
              <a:off x="46" y="1136"/>
              <a:ext cx="5521" cy="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eaLnBrk="0" hangingPunct="0">
                <a:tabLst>
                  <a:tab pos="228600" algn="l"/>
                </a:tabLst>
                <a:defRPr>
                  <a:solidFill>
                    <a:schemeClr val="tx1"/>
                  </a:solidFill>
                  <a:latin typeface="Arial" panose="020B0604020202020204" pitchFamily="34" charset="0"/>
                </a:defRPr>
              </a:lvl1pPr>
              <a:lvl2pPr marL="742950" indent="-285750" eaLnBrk="0" hangingPunct="0">
                <a:tabLst>
                  <a:tab pos="228600" algn="l"/>
                </a:tabLst>
                <a:defRPr>
                  <a:solidFill>
                    <a:schemeClr val="tx1"/>
                  </a:solidFill>
                  <a:latin typeface="Arial" panose="020B0604020202020204" pitchFamily="34" charset="0"/>
                </a:defRPr>
              </a:lvl2pPr>
              <a:lvl3pPr marL="1143000" indent="-228600" eaLnBrk="0" hangingPunct="0">
                <a:tabLst>
                  <a:tab pos="228600" algn="l"/>
                </a:tabLst>
                <a:defRPr>
                  <a:solidFill>
                    <a:schemeClr val="tx1"/>
                  </a:solidFill>
                  <a:latin typeface="Arial" panose="020B0604020202020204" pitchFamily="34" charset="0"/>
                </a:defRPr>
              </a:lvl3pPr>
              <a:lvl4pPr marL="1600200" indent="-228600" eaLnBrk="0" hangingPunct="0">
                <a:tabLst>
                  <a:tab pos="228600" algn="l"/>
                </a:tabLst>
                <a:defRPr>
                  <a:solidFill>
                    <a:schemeClr val="tx1"/>
                  </a:solidFill>
                  <a:latin typeface="Arial" panose="020B0604020202020204" pitchFamily="34" charset="0"/>
                </a:defRPr>
              </a:lvl4pPr>
              <a:lvl5pPr marL="2057400" indent="-228600" eaLnBrk="0" hangingPunct="0">
                <a:tabLst>
                  <a:tab pos="228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eaLnBrk="1" hangingPunct="1"/>
              <a:r>
                <a:rPr lang="en-US" altLang="en-US" sz="1600" b="1" i="1" dirty="0" smtClean="0">
                  <a:latin typeface="Arial Narrow" panose="020B0606020202030204" pitchFamily="34" charset="0"/>
                  <a:cs typeface="Times New Roman" panose="02020603050405020304" pitchFamily="18" charset="0"/>
                </a:rPr>
                <a:t>Round </a:t>
              </a:r>
              <a:r>
                <a:rPr lang="en-US" altLang="en-US" sz="1600" b="1" i="1" dirty="0">
                  <a:latin typeface="Arial Narrow" panose="020B0606020202030204" pitchFamily="34" charset="0"/>
                  <a:cs typeface="Times New Roman" panose="02020603050405020304" pitchFamily="18" charset="0"/>
                </a:rPr>
                <a:t>all answers to the hundredths place.  </a:t>
              </a:r>
              <a:r>
                <a:rPr lang="en-US" altLang="en-US" sz="1600" b="1" i="1" dirty="0">
                  <a:latin typeface="Arial Narrow" panose="020B0606020202030204" pitchFamily="34" charset="0"/>
                  <a:cs typeface="Times New Roman" panose="02020603050405020304" pitchFamily="18" charset="0"/>
                  <a:hlinkClick r:id="rId2" action="ppaction://hlinkfile"/>
                </a:rPr>
                <a:t>Untamed Science</a:t>
              </a:r>
              <a:endParaRPr lang="en-US" altLang="en-US" sz="1000" b="1" i="1" dirty="0">
                <a:latin typeface="Arial Narrow" panose="020B0606020202030204" pitchFamily="34" charset="0"/>
              </a:endParaRPr>
            </a:p>
            <a:p>
              <a:pPr eaLnBrk="1" hangingPunct="1"/>
              <a:r>
                <a:rPr lang="en-US" altLang="en-US" sz="1600" dirty="0">
                  <a:latin typeface="Arial Narrow" panose="020B0606020202030204" pitchFamily="34" charset="0"/>
                  <a:cs typeface="Times New Roman" panose="02020603050405020304" pitchFamily="18" charset="0"/>
                </a:rPr>
                <a:t>1. Calculate the average atomic mass of chromium.</a:t>
              </a:r>
              <a:endParaRPr lang="en-US" altLang="en-US" sz="1600" dirty="0">
                <a:latin typeface="Arial Narrow" panose="020B0606020202030204" pitchFamily="34" charset="0"/>
              </a:endParaRPr>
            </a:p>
            <a:p>
              <a:r>
                <a:rPr lang="en-US" altLang="en-US" sz="1600" b="1" i="1" dirty="0">
                  <a:latin typeface="Arial Narrow" panose="020B0606020202030204" pitchFamily="34" charset="0"/>
                  <a:cs typeface="Times New Roman" panose="02020603050405020304" pitchFamily="18" charset="0"/>
                </a:rPr>
                <a:t>Isotope		mass (</a:t>
              </a:r>
              <a:r>
                <a:rPr lang="en-US" altLang="en-US" sz="1600" b="1" i="1" dirty="0" err="1">
                  <a:latin typeface="Arial Narrow" panose="020B0606020202030204" pitchFamily="34" charset="0"/>
                  <a:cs typeface="Times New Roman" panose="02020603050405020304" pitchFamily="18" charset="0"/>
                </a:rPr>
                <a:t>amu</a:t>
              </a:r>
              <a:r>
                <a:rPr lang="en-US" altLang="en-US" sz="1600" b="1" i="1" dirty="0">
                  <a:latin typeface="Arial Narrow" panose="020B0606020202030204" pitchFamily="34" charset="0"/>
                  <a:cs typeface="Times New Roman" panose="02020603050405020304" pitchFamily="18" charset="0"/>
                </a:rPr>
                <a:t>)		fractional abundance</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Cr-50			49.946		0.043500</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Cr-52			51.941		0.83800</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Cr-53			52.941		0.095000</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Cr-54			53.939		0.023500</a:t>
              </a:r>
              <a:endParaRPr lang="en-US" altLang="en-US" sz="1600" dirty="0">
                <a:latin typeface="Arial Narrow" panose="020B0606020202030204" pitchFamily="34" charset="0"/>
              </a:endParaRPr>
            </a:p>
            <a:p>
              <a:pPr>
                <a:buFontTx/>
                <a:buAutoNum type="arabicPeriod" startAt="2"/>
              </a:pPr>
              <a:r>
                <a:rPr lang="en-US" altLang="en-US" sz="1600" dirty="0">
                  <a:latin typeface="Arial Narrow" panose="020B0606020202030204" pitchFamily="34" charset="0"/>
                  <a:cs typeface="Times New Roman" panose="02020603050405020304" pitchFamily="18" charset="0"/>
                </a:rPr>
                <a:t>Iodine is 80.0% </a:t>
              </a:r>
              <a:r>
                <a:rPr lang="en-US" altLang="en-US" sz="1600" baseline="30000" dirty="0">
                  <a:latin typeface="Arial Narrow" panose="020B0606020202030204" pitchFamily="34" charset="0"/>
                  <a:cs typeface="Times New Roman" panose="02020603050405020304" pitchFamily="18" charset="0"/>
                </a:rPr>
                <a:t>127</a:t>
              </a:r>
              <a:r>
                <a:rPr lang="en-US" altLang="en-US" sz="1600" dirty="0">
                  <a:latin typeface="Arial Narrow" panose="020B0606020202030204" pitchFamily="34" charset="0"/>
                  <a:cs typeface="Times New Roman" panose="02020603050405020304" pitchFamily="18" charset="0"/>
                </a:rPr>
                <a:t>I, 17.0% </a:t>
              </a:r>
              <a:r>
                <a:rPr lang="en-US" altLang="en-US" sz="1600" baseline="30000" dirty="0">
                  <a:latin typeface="Arial Narrow" panose="020B0606020202030204" pitchFamily="34" charset="0"/>
                  <a:cs typeface="Times New Roman" panose="02020603050405020304" pitchFamily="18" charset="0"/>
                </a:rPr>
                <a:t>126</a:t>
              </a:r>
              <a:r>
                <a:rPr lang="en-US" altLang="en-US" sz="1600" dirty="0">
                  <a:latin typeface="Arial Narrow" panose="020B0606020202030204" pitchFamily="34" charset="0"/>
                  <a:cs typeface="Times New Roman" panose="02020603050405020304" pitchFamily="18" charset="0"/>
                </a:rPr>
                <a:t>I, and 3.0% </a:t>
              </a:r>
              <a:r>
                <a:rPr lang="en-US" altLang="en-US" sz="1600" baseline="30000" dirty="0">
                  <a:latin typeface="Arial Narrow" panose="020B0606020202030204" pitchFamily="34" charset="0"/>
                  <a:cs typeface="Times New Roman" panose="02020603050405020304" pitchFamily="18" charset="0"/>
                </a:rPr>
                <a:t>128</a:t>
              </a:r>
              <a:r>
                <a:rPr lang="en-US" altLang="en-US" sz="1600" dirty="0">
                  <a:latin typeface="Arial Narrow" panose="020B0606020202030204" pitchFamily="34" charset="0"/>
                  <a:cs typeface="Times New Roman" panose="02020603050405020304" pitchFamily="18" charset="0"/>
                </a:rPr>
                <a:t>I.  Calculate the average atomic mass of iodine.</a:t>
              </a:r>
              <a:endParaRPr lang="en-US" altLang="en-US" sz="1600" dirty="0">
                <a:latin typeface="Arial Narrow" panose="020B0606020202030204" pitchFamily="34" charset="0"/>
              </a:endParaRPr>
            </a:p>
            <a:p>
              <a:pPr>
                <a:buFontTx/>
                <a:buAutoNum type="arabicPeriod" startAt="2"/>
              </a:pPr>
              <a:r>
                <a:rPr lang="en-US" altLang="en-US" sz="1600" dirty="0">
                  <a:latin typeface="Arial Narrow" panose="020B0606020202030204" pitchFamily="34" charset="0"/>
                  <a:cs typeface="Times New Roman" panose="02020603050405020304" pitchFamily="18" charset="0"/>
                </a:rPr>
                <a:t>Calculate the average atomic mass of lithium, which occurs as two isotopes that have the following atomic masses and abundances in nature:</a:t>
              </a:r>
            </a:p>
            <a:p>
              <a:r>
                <a:rPr lang="en-US" altLang="en-US" sz="1600" dirty="0">
                  <a:latin typeface="Arial Narrow" panose="020B0606020202030204" pitchFamily="34" charset="0"/>
                  <a:cs typeface="Times New Roman" panose="02020603050405020304" pitchFamily="18" charset="0"/>
                </a:rPr>
                <a:t> 6.017 </a:t>
              </a:r>
              <a:r>
                <a:rPr lang="en-US" altLang="en-US" sz="1600" dirty="0" err="1">
                  <a:latin typeface="Arial Narrow" panose="020B0606020202030204" pitchFamily="34" charset="0"/>
                  <a:cs typeface="Times New Roman" panose="02020603050405020304" pitchFamily="18" charset="0"/>
                </a:rPr>
                <a:t>amu</a:t>
              </a:r>
              <a:r>
                <a:rPr lang="en-US" altLang="en-US" sz="1600" dirty="0">
                  <a:latin typeface="Arial Narrow" panose="020B0606020202030204" pitchFamily="34" charset="0"/>
                  <a:cs typeface="Times New Roman" panose="02020603050405020304" pitchFamily="18" charset="0"/>
                </a:rPr>
                <a:t>, 7.30% and 7.018 </a:t>
              </a:r>
              <a:r>
                <a:rPr lang="en-US" altLang="en-US" sz="1600" dirty="0" err="1">
                  <a:latin typeface="Arial Narrow" panose="020B0606020202030204" pitchFamily="34" charset="0"/>
                  <a:cs typeface="Times New Roman" panose="02020603050405020304" pitchFamily="18" charset="0"/>
                </a:rPr>
                <a:t>amu</a:t>
              </a:r>
              <a:r>
                <a:rPr lang="en-US" altLang="en-US" sz="1600" dirty="0">
                  <a:latin typeface="Arial Narrow" panose="020B0606020202030204" pitchFamily="34" charset="0"/>
                  <a:cs typeface="Times New Roman" panose="02020603050405020304" pitchFamily="18" charset="0"/>
                </a:rPr>
                <a:t>, 92.70%.</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4.  What is the average atomic mass of iron if iron-55 occurs 15% and iron-56 occurs 85%?</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5.	Calculate the average atomic mass of magnesium using the following data for three</a:t>
              </a:r>
              <a:r>
                <a:rPr lang="en-US" altLang="en-US" sz="1600" dirty="0">
                  <a:latin typeface="Arial Narrow" panose="020B0606020202030204" pitchFamily="34" charset="0"/>
                </a:rPr>
                <a:t> </a:t>
              </a:r>
              <a:r>
                <a:rPr lang="en-US" altLang="en-US" sz="1600" dirty="0">
                  <a:latin typeface="Arial Narrow" panose="020B0606020202030204" pitchFamily="34" charset="0"/>
                  <a:cs typeface="Times New Roman" panose="02020603050405020304" pitchFamily="18" charset="0"/>
                </a:rPr>
                <a:t>magnesium isotopes.</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	</a:t>
              </a:r>
              <a:r>
                <a:rPr lang="en-US" altLang="en-US" sz="1600" b="1" i="1" dirty="0">
                  <a:latin typeface="Arial Narrow" panose="020B0606020202030204" pitchFamily="34" charset="0"/>
                  <a:cs typeface="Times New Roman" panose="02020603050405020304" pitchFamily="18" charset="0"/>
                </a:rPr>
                <a:t>Isotope		mass (</a:t>
              </a:r>
              <a:r>
                <a:rPr lang="en-US" altLang="en-US" sz="1600" b="1" i="1" dirty="0" err="1">
                  <a:latin typeface="Arial Narrow" panose="020B0606020202030204" pitchFamily="34" charset="0"/>
                  <a:cs typeface="Times New Roman" panose="02020603050405020304" pitchFamily="18" charset="0"/>
                </a:rPr>
                <a:t>amu</a:t>
              </a:r>
              <a:r>
                <a:rPr lang="en-US" altLang="en-US" sz="1600" b="1" i="1" dirty="0">
                  <a:latin typeface="Arial Narrow" panose="020B0606020202030204" pitchFamily="34" charset="0"/>
                  <a:cs typeface="Times New Roman" panose="02020603050405020304" pitchFamily="18" charset="0"/>
                </a:rPr>
                <a:t>)		fractional abundance</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	Mg-24		23.985		0.7870</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	Mg-25		24.986		0.1013</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	Mg-26		25.983		0.1117</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6.  How many protons, neutrons and electrons are contained in </a:t>
              </a:r>
              <a:r>
                <a:rPr lang="en-US" altLang="en-US" sz="1600" baseline="30000" dirty="0">
                  <a:latin typeface="Arial Narrow" panose="020B0606020202030204" pitchFamily="34" charset="0"/>
                  <a:cs typeface="Times New Roman" panose="02020603050405020304" pitchFamily="18" charset="0"/>
                </a:rPr>
                <a:t>56</a:t>
              </a:r>
              <a:r>
                <a:rPr lang="en-US" altLang="en-US" sz="1600" dirty="0">
                  <a:latin typeface="Arial Narrow" panose="020B0606020202030204" pitchFamily="34" charset="0"/>
                  <a:cs typeface="Times New Roman" panose="02020603050405020304" pitchFamily="18" charset="0"/>
                </a:rPr>
                <a:t>Fe</a:t>
              </a:r>
              <a:r>
                <a:rPr lang="en-US" altLang="en-US" sz="1600" baseline="30000" dirty="0">
                  <a:latin typeface="Arial Narrow" panose="020B0606020202030204" pitchFamily="34" charset="0"/>
                  <a:cs typeface="Times New Roman" panose="02020603050405020304" pitchFamily="18" charset="0"/>
                </a:rPr>
                <a:t>+3</a:t>
              </a:r>
              <a:r>
                <a:rPr lang="en-US" altLang="en-US" sz="1600" dirty="0">
                  <a:latin typeface="Arial Narrow" panose="020B0606020202030204" pitchFamily="34" charset="0"/>
                  <a:cs typeface="Times New Roman" panose="02020603050405020304" pitchFamily="18" charset="0"/>
                </a:rPr>
                <a:t>; </a:t>
              </a:r>
              <a:r>
                <a:rPr lang="en-US" altLang="en-US" sz="1600" baseline="30000" dirty="0">
                  <a:latin typeface="Arial Narrow" panose="020B0606020202030204" pitchFamily="34" charset="0"/>
                  <a:cs typeface="Times New Roman" panose="02020603050405020304" pitchFamily="18" charset="0"/>
                </a:rPr>
                <a:t>31</a:t>
              </a:r>
              <a:r>
                <a:rPr lang="en-US" altLang="en-US" sz="1600" dirty="0">
                  <a:latin typeface="Arial Narrow" panose="020B0606020202030204" pitchFamily="34" charset="0"/>
                  <a:cs typeface="Times New Roman" panose="02020603050405020304" pitchFamily="18" charset="0"/>
                </a:rPr>
                <a:t>P</a:t>
              </a:r>
              <a:r>
                <a:rPr lang="en-US" altLang="en-US" sz="1600" baseline="30000" dirty="0">
                  <a:latin typeface="Arial Narrow" panose="020B0606020202030204" pitchFamily="34" charset="0"/>
                  <a:cs typeface="Times New Roman" panose="02020603050405020304" pitchFamily="18" charset="0"/>
                </a:rPr>
                <a:t>-3</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7. Use the periodic table to complete the following table.</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Isotope		</a:t>
              </a:r>
              <a:r>
                <a:rPr lang="en-US" altLang="en-US" sz="1600" dirty="0" smtClean="0">
                  <a:latin typeface="Arial Narrow" panose="020B0606020202030204" pitchFamily="34" charset="0"/>
                  <a:cs typeface="Times New Roman" panose="02020603050405020304" pitchFamily="18" charset="0"/>
                </a:rPr>
                <a:t>	Symbol	</a:t>
              </a:r>
              <a:r>
                <a:rPr lang="en-US" altLang="en-US" sz="1600" dirty="0">
                  <a:latin typeface="Arial Narrow" panose="020B0606020202030204" pitchFamily="34" charset="0"/>
                  <a:cs typeface="Times New Roman" panose="02020603050405020304" pitchFamily="18" charset="0"/>
                </a:rPr>
                <a:t>	A	Z	# p</a:t>
              </a:r>
              <a:r>
                <a:rPr lang="en-US" altLang="en-US" sz="1600" baseline="30000" dirty="0">
                  <a:latin typeface="Arial Narrow" panose="020B0606020202030204" pitchFamily="34" charset="0"/>
                  <a:cs typeface="Times New Roman" panose="02020603050405020304" pitchFamily="18" charset="0"/>
                </a:rPr>
                <a:t>+</a:t>
              </a:r>
              <a:r>
                <a:rPr lang="en-US" altLang="en-US" sz="1600" dirty="0">
                  <a:latin typeface="Arial Narrow" panose="020B0606020202030204" pitchFamily="34" charset="0"/>
                  <a:cs typeface="Times New Roman" panose="02020603050405020304" pitchFamily="18" charset="0"/>
                </a:rPr>
                <a:t> 	# n</a:t>
              </a:r>
              <a:r>
                <a:rPr lang="en-US" altLang="en-US" sz="1600" baseline="30000" dirty="0">
                  <a:latin typeface="Arial Narrow" panose="020B0606020202030204" pitchFamily="34" charset="0"/>
                  <a:cs typeface="Times New Roman" panose="02020603050405020304" pitchFamily="18" charset="0"/>
                </a:rPr>
                <a:t>o</a:t>
              </a:r>
              <a:r>
                <a:rPr lang="en-US" altLang="en-US" sz="1600" dirty="0">
                  <a:latin typeface="Arial Narrow" panose="020B0606020202030204" pitchFamily="34" charset="0"/>
                  <a:cs typeface="Times New Roman" panose="02020603050405020304" pitchFamily="18" charset="0"/>
                </a:rPr>
                <a:t>	# e</a:t>
              </a:r>
              <a:r>
                <a:rPr lang="en-US" altLang="en-US" sz="1600" baseline="30000" dirty="0">
                  <a:latin typeface="Arial Narrow" panose="020B0606020202030204" pitchFamily="34" charset="0"/>
                  <a:cs typeface="Times New Roman" panose="02020603050405020304" pitchFamily="18" charset="0"/>
                </a:rPr>
                <a:t>-</a:t>
              </a:r>
              <a:endParaRPr lang="en-US" altLang="en-US" sz="1600" dirty="0">
                <a:latin typeface="Arial Narrow" panose="020B0606020202030204" pitchFamily="34" charset="0"/>
              </a:endParaRPr>
            </a:p>
            <a:p>
              <a:r>
                <a:rPr lang="en-US" altLang="en-US" sz="1600" dirty="0">
                  <a:latin typeface="Arial Narrow" panose="020B0606020202030204" pitchFamily="34" charset="0"/>
                  <a:cs typeface="Times New Roman" panose="02020603050405020304" pitchFamily="18" charset="0"/>
                </a:rPr>
                <a:t>Calcium - 48 		_______	 </a:t>
              </a:r>
              <a:r>
                <a:rPr lang="en-US" altLang="en-US" sz="1600" dirty="0" smtClean="0">
                  <a:latin typeface="Arial Narrow" panose="020B0606020202030204" pitchFamily="34" charset="0"/>
                  <a:cs typeface="Times New Roman" panose="02020603050405020304" pitchFamily="18" charset="0"/>
                </a:rPr>
                <a:t>       ___</a:t>
              </a:r>
              <a:r>
                <a:rPr lang="en-US" altLang="en-US" sz="1600" dirty="0">
                  <a:latin typeface="Arial Narrow" panose="020B0606020202030204" pitchFamily="34" charset="0"/>
                  <a:cs typeface="Times New Roman" panose="02020603050405020304" pitchFamily="18" charset="0"/>
                </a:rPr>
                <a:t>	___	</a:t>
              </a:r>
              <a:r>
                <a:rPr lang="en-US" altLang="en-US" sz="1600" dirty="0" smtClean="0">
                  <a:latin typeface="Arial Narrow" panose="020B0606020202030204" pitchFamily="34" charset="0"/>
                  <a:cs typeface="Times New Roman" panose="02020603050405020304" pitchFamily="18" charset="0"/>
                </a:rPr>
                <a:t>____</a:t>
              </a:r>
              <a:r>
                <a:rPr lang="en-US" altLang="en-US" sz="1600" dirty="0">
                  <a:latin typeface="Arial Narrow" panose="020B0606020202030204" pitchFamily="34" charset="0"/>
                  <a:cs typeface="Times New Roman" panose="02020603050405020304" pitchFamily="18" charset="0"/>
                </a:rPr>
                <a:t>	</a:t>
              </a:r>
              <a:r>
                <a:rPr lang="en-US" altLang="en-US" sz="1600" dirty="0" smtClean="0">
                  <a:latin typeface="Arial Narrow" panose="020B0606020202030204" pitchFamily="34" charset="0"/>
                  <a:cs typeface="Times New Roman" panose="02020603050405020304" pitchFamily="18" charset="0"/>
                </a:rPr>
                <a:t>____</a:t>
              </a:r>
              <a:r>
                <a:rPr lang="en-US" altLang="en-US" sz="1600" dirty="0">
                  <a:latin typeface="Arial Narrow" panose="020B0606020202030204" pitchFamily="34" charset="0"/>
                  <a:cs typeface="Times New Roman" panose="02020603050405020304" pitchFamily="18" charset="0"/>
                </a:rPr>
                <a:t>	</a:t>
              </a:r>
              <a:r>
                <a:rPr lang="en-US" altLang="en-US" sz="1600" dirty="0" smtClean="0">
                  <a:latin typeface="Arial Narrow" panose="020B0606020202030204" pitchFamily="34" charset="0"/>
                  <a:cs typeface="Times New Roman" panose="02020603050405020304" pitchFamily="18" charset="0"/>
                </a:rPr>
                <a:t>____</a:t>
              </a:r>
              <a:endParaRPr lang="en-US" altLang="en-US" sz="1200" dirty="0">
                <a:latin typeface="Arial Narrow" panose="020B0606020202030204" pitchFamily="34" charset="0"/>
              </a:endParaRPr>
            </a:p>
            <a:p>
              <a:r>
                <a:rPr lang="en-US" altLang="en-US" sz="1200" dirty="0">
                  <a:latin typeface="Arial Narrow" panose="020B0606020202030204" pitchFamily="34" charset="0"/>
                  <a:cs typeface="Times New Roman" panose="02020603050405020304" pitchFamily="18" charset="0"/>
                </a:rPr>
                <a:t>		</a:t>
              </a:r>
            </a:p>
          </p:txBody>
        </p:sp>
        <p:sp>
          <p:nvSpPr>
            <p:cNvPr id="8" name="Rectangle 10"/>
            <p:cNvSpPr>
              <a:spLocks noChangeArrowheads="1"/>
            </p:cNvSpPr>
            <p:nvPr/>
          </p:nvSpPr>
          <p:spPr bwMode="auto">
            <a:xfrm>
              <a:off x="12" y="3715"/>
              <a:ext cx="3088"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cs typeface="Times New Roman" panose="02020603050405020304" pitchFamily="18" charset="0"/>
                </a:rPr>
                <a:t>___________	 </a:t>
              </a:r>
              <a:r>
                <a:rPr lang="en-US" altLang="en-US" baseline="30000" dirty="0" smtClean="0">
                  <a:cs typeface="Times New Roman" panose="02020603050405020304" pitchFamily="18" charset="0"/>
                </a:rPr>
                <a:t>238</a:t>
              </a:r>
              <a:r>
                <a:rPr lang="en-US" altLang="en-US" baseline="-25000" dirty="0" smtClean="0">
                  <a:cs typeface="Times New Roman" panose="02020603050405020304" pitchFamily="18" charset="0"/>
                </a:rPr>
                <a:t>92</a:t>
              </a:r>
              <a:r>
                <a:rPr lang="en-US" altLang="en-US" dirty="0" smtClean="0">
                  <a:cs typeface="Times New Roman" panose="02020603050405020304" pitchFamily="18" charset="0"/>
                </a:rPr>
                <a:t>U	       __</a:t>
              </a:r>
              <a:r>
                <a:rPr lang="en-US" altLang="en-US" dirty="0">
                  <a:cs typeface="Times New Roman" panose="02020603050405020304" pitchFamily="18" charset="0"/>
                </a:rPr>
                <a:t>	</a:t>
              </a:r>
              <a:r>
                <a:rPr lang="en-US" altLang="en-US" dirty="0" smtClean="0">
                  <a:cs typeface="Times New Roman" panose="02020603050405020304" pitchFamily="18" charset="0"/>
                </a:rPr>
                <a:t>___</a:t>
              </a:r>
              <a:r>
                <a:rPr lang="en-US" altLang="en-US" dirty="0">
                  <a:cs typeface="Times New Roman" panose="02020603050405020304" pitchFamily="18" charset="0"/>
                </a:rPr>
                <a:t>	 </a:t>
              </a:r>
              <a:r>
                <a:rPr lang="en-US" altLang="en-US" dirty="0" smtClean="0">
                  <a:cs typeface="Times New Roman" panose="02020603050405020304" pitchFamily="18" charset="0"/>
                </a:rPr>
                <a:t>___</a:t>
              </a:r>
              <a:r>
                <a:rPr lang="en-US" altLang="en-US" dirty="0">
                  <a:cs typeface="Times New Roman" panose="02020603050405020304" pitchFamily="18" charset="0"/>
                </a:rPr>
                <a:t>	</a:t>
              </a:r>
              <a:r>
                <a:rPr lang="en-US" altLang="en-US" dirty="0" smtClean="0">
                  <a:cs typeface="Times New Roman" panose="02020603050405020304" pitchFamily="18" charset="0"/>
                </a:rPr>
                <a:t> ___ ___</a:t>
              </a:r>
              <a:endParaRPr lang="en-US" altLang="en-US" sz="1600" dirty="0"/>
            </a:p>
            <a:p>
              <a:r>
                <a:rPr lang="en-US" altLang="en-US" dirty="0">
                  <a:cs typeface="Times New Roman" panose="02020603050405020304" pitchFamily="18" charset="0"/>
                </a:rPr>
                <a:t>___________	</a:t>
              </a:r>
              <a:r>
                <a:rPr lang="en-US" altLang="en-US" dirty="0" smtClean="0">
                  <a:cs typeface="Times New Roman" panose="02020603050405020304" pitchFamily="18" charset="0"/>
                </a:rPr>
                <a:t>______ </a:t>
              </a:r>
              <a:r>
                <a:rPr lang="en-US" altLang="en-US" dirty="0">
                  <a:cs typeface="Times New Roman" panose="02020603050405020304" pitchFamily="18" charset="0"/>
                </a:rPr>
                <a:t>	</a:t>
              </a:r>
              <a:r>
                <a:rPr lang="en-US" altLang="en-US" dirty="0" smtClean="0">
                  <a:cs typeface="Times New Roman" panose="02020603050405020304" pitchFamily="18" charset="0"/>
                </a:rPr>
                <a:t>	21</a:t>
              </a:r>
              <a:r>
                <a:rPr lang="en-US" altLang="en-US" dirty="0">
                  <a:cs typeface="Times New Roman" panose="02020603050405020304" pitchFamily="18" charset="0"/>
                </a:rPr>
                <a:t>	10	</a:t>
              </a:r>
              <a:r>
                <a:rPr lang="en-US" altLang="en-US" dirty="0" smtClean="0">
                  <a:cs typeface="Times New Roman" panose="02020603050405020304" pitchFamily="18" charset="0"/>
                </a:rPr>
                <a:t> ___ ___ ___</a:t>
              </a:r>
              <a:endParaRPr lang="en-US" altLang="en-US" sz="1600" dirty="0"/>
            </a:p>
            <a:p>
              <a:r>
                <a:rPr lang="en-US" altLang="en-US" dirty="0">
                  <a:cs typeface="Times New Roman" panose="02020603050405020304" pitchFamily="18" charset="0"/>
                </a:rPr>
                <a:t>___________	</a:t>
              </a:r>
              <a:r>
                <a:rPr lang="en-US" altLang="en-US" dirty="0" smtClean="0">
                  <a:cs typeface="Times New Roman" panose="02020603050405020304" pitchFamily="18" charset="0"/>
                </a:rPr>
                <a:t>______ </a:t>
              </a:r>
              <a:r>
                <a:rPr lang="en-US" altLang="en-US" dirty="0">
                  <a:cs typeface="Times New Roman" panose="02020603050405020304" pitchFamily="18" charset="0"/>
                </a:rPr>
                <a:t>	</a:t>
              </a:r>
              <a:r>
                <a:rPr lang="en-US" altLang="en-US" dirty="0" smtClean="0">
                  <a:cs typeface="Times New Roman" panose="02020603050405020304" pitchFamily="18" charset="0"/>
                </a:rPr>
                <a:t>	___</a:t>
              </a:r>
              <a:r>
                <a:rPr lang="en-US" altLang="en-US" dirty="0">
                  <a:cs typeface="Times New Roman" panose="02020603050405020304" pitchFamily="18" charset="0"/>
                </a:rPr>
                <a:t>	___	  </a:t>
              </a:r>
              <a:r>
                <a:rPr lang="en-US" altLang="en-US" dirty="0" smtClean="0">
                  <a:cs typeface="Times New Roman" panose="02020603050405020304" pitchFamily="18" charset="0"/>
                </a:rPr>
                <a:t>28</a:t>
              </a:r>
              <a:r>
                <a:rPr lang="en-US" altLang="en-US" dirty="0">
                  <a:cs typeface="Times New Roman" panose="02020603050405020304" pitchFamily="18" charset="0"/>
                </a:rPr>
                <a:t>	 </a:t>
              </a:r>
              <a:r>
                <a:rPr lang="en-US" altLang="en-US" dirty="0" smtClean="0">
                  <a:cs typeface="Times New Roman" panose="02020603050405020304" pitchFamily="18" charset="0"/>
                </a:rPr>
                <a:t> 31</a:t>
              </a:r>
              <a:r>
                <a:rPr lang="en-US" altLang="en-US" dirty="0">
                  <a:cs typeface="Times New Roman" panose="02020603050405020304" pitchFamily="18" charset="0"/>
                </a:rPr>
                <a:t>	 </a:t>
              </a:r>
              <a:r>
                <a:rPr lang="en-US" altLang="en-US" dirty="0" smtClean="0">
                  <a:cs typeface="Times New Roman" panose="02020603050405020304" pitchFamily="18" charset="0"/>
                </a:rPr>
                <a:t>___</a:t>
              </a:r>
              <a:endParaRPr lang="en-US" altLang="en-US" sz="2800" dirty="0"/>
            </a:p>
          </p:txBody>
        </p:sp>
      </p:grpSp>
    </p:spTree>
    <p:extLst>
      <p:ext uri="{BB962C8B-B14F-4D97-AF65-F5344CB8AC3E}">
        <p14:creationId xmlns:p14="http://schemas.microsoft.com/office/powerpoint/2010/main" val="350125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867" y="60487"/>
            <a:ext cx="9913809" cy="1077229"/>
          </a:xfrm>
        </p:spPr>
        <p:txBody>
          <a:bodyPr>
            <a:normAutofit/>
          </a:bodyPr>
          <a:lstStyle/>
          <a:p>
            <a:r>
              <a:rPr lang="en-US" dirty="0" smtClean="0"/>
              <a:t>Relative Mass to Numbers of Atoms</a:t>
            </a:r>
            <a:endParaRPr lang="en-US" dirty="0"/>
          </a:p>
        </p:txBody>
      </p:sp>
      <p:sp>
        <p:nvSpPr>
          <p:cNvPr id="3" name="Content Placeholder 2"/>
          <p:cNvSpPr>
            <a:spLocks noGrp="1"/>
          </p:cNvSpPr>
          <p:nvPr>
            <p:ph idx="1"/>
          </p:nvPr>
        </p:nvSpPr>
        <p:spPr>
          <a:xfrm>
            <a:off x="914401" y="638175"/>
            <a:ext cx="10460181" cy="1798528"/>
          </a:xfrm>
        </p:spPr>
        <p:txBody>
          <a:bodyPr>
            <a:normAutofit lnSpcReduction="10000"/>
          </a:bodyPr>
          <a:lstStyle/>
          <a:p>
            <a:r>
              <a:rPr lang="en-US" dirty="0" smtClean="0"/>
              <a:t>The Mole – The mole of a substance is 6.02x10</a:t>
            </a:r>
            <a:r>
              <a:rPr lang="en-US" baseline="30000" dirty="0" smtClean="0"/>
              <a:t>23</a:t>
            </a:r>
            <a:r>
              <a:rPr lang="en-US" dirty="0" smtClean="0"/>
              <a:t> (</a:t>
            </a:r>
            <a:r>
              <a:rPr lang="en-US" dirty="0" err="1" smtClean="0"/>
              <a:t>Avagadro’s</a:t>
            </a:r>
            <a:r>
              <a:rPr lang="en-US" dirty="0" smtClean="0"/>
              <a:t> number) representative particles of that substance.</a:t>
            </a:r>
          </a:p>
          <a:p>
            <a:pPr lvl="1"/>
            <a:r>
              <a:rPr lang="en-US" dirty="0" smtClean="0"/>
              <a:t>1 dozen roses = 12 roses		1 mole roses = 6.02 x10</a:t>
            </a:r>
            <a:r>
              <a:rPr lang="en-US" baseline="30000" dirty="0" smtClean="0"/>
              <a:t>23</a:t>
            </a:r>
            <a:r>
              <a:rPr lang="en-US" dirty="0" smtClean="0"/>
              <a:t> roses </a:t>
            </a:r>
          </a:p>
          <a:p>
            <a:r>
              <a:rPr lang="en-US" dirty="0" smtClean="0"/>
              <a:t>Molar Mass – the mass of 1 mole of a substance is called the molar mass and has units of g/mol.</a:t>
            </a:r>
            <a:endParaRPr lang="en-US" dirty="0"/>
          </a:p>
        </p:txBody>
      </p:sp>
      <p:sp>
        <p:nvSpPr>
          <p:cNvPr id="4" name="TextBox 3"/>
          <p:cNvSpPr txBox="1"/>
          <p:nvPr/>
        </p:nvSpPr>
        <p:spPr>
          <a:xfrm>
            <a:off x="1032867" y="2436703"/>
            <a:ext cx="6250429" cy="369332"/>
          </a:xfrm>
          <a:prstGeom prst="rect">
            <a:avLst/>
          </a:prstGeom>
          <a:noFill/>
        </p:spPr>
        <p:txBody>
          <a:bodyPr wrap="none" rtlCol="0">
            <a:spAutoFit/>
          </a:bodyPr>
          <a:lstStyle/>
          <a:p>
            <a:r>
              <a:rPr lang="en-US" dirty="0" smtClean="0"/>
              <a:t>Example Problems: What is the mass of 3.5 </a:t>
            </a:r>
            <a:r>
              <a:rPr lang="en-US" dirty="0" err="1" smtClean="0"/>
              <a:t>mol</a:t>
            </a:r>
            <a:r>
              <a:rPr lang="en-US" dirty="0" smtClean="0"/>
              <a:t> of copper?</a:t>
            </a:r>
            <a:endParaRPr lang="en-US" dirty="0"/>
          </a:p>
        </p:txBody>
      </p:sp>
      <p:sp>
        <p:nvSpPr>
          <p:cNvPr id="5" name="TextBox 4"/>
          <p:cNvSpPr txBox="1"/>
          <p:nvPr/>
        </p:nvSpPr>
        <p:spPr>
          <a:xfrm>
            <a:off x="1146452" y="2818892"/>
            <a:ext cx="864339" cy="369332"/>
          </a:xfrm>
          <a:prstGeom prst="rect">
            <a:avLst/>
          </a:prstGeom>
          <a:noFill/>
        </p:spPr>
        <p:txBody>
          <a:bodyPr wrap="none" rtlCol="0">
            <a:spAutoFit/>
          </a:bodyPr>
          <a:lstStyle/>
          <a:p>
            <a:r>
              <a:rPr lang="en-US" dirty="0" smtClean="0"/>
              <a:t>? g Cu</a:t>
            </a:r>
            <a:endParaRPr lang="en-US" dirty="0"/>
          </a:p>
        </p:txBody>
      </p:sp>
      <p:sp>
        <p:nvSpPr>
          <p:cNvPr id="6" name="TextBox 5"/>
          <p:cNvSpPr txBox="1"/>
          <p:nvPr/>
        </p:nvSpPr>
        <p:spPr>
          <a:xfrm>
            <a:off x="2177236" y="2818892"/>
            <a:ext cx="1691489" cy="369332"/>
          </a:xfrm>
          <a:prstGeom prst="rect">
            <a:avLst/>
          </a:prstGeom>
          <a:noFill/>
        </p:spPr>
        <p:txBody>
          <a:bodyPr wrap="none" rtlCol="0">
            <a:spAutoFit/>
          </a:bodyPr>
          <a:lstStyle/>
          <a:p>
            <a:r>
              <a:rPr lang="en-US" dirty="0" smtClean="0"/>
              <a:t>=  3.50 </a:t>
            </a:r>
            <a:r>
              <a:rPr lang="en-US" dirty="0" err="1" smtClean="0"/>
              <a:t>mol</a:t>
            </a:r>
            <a:r>
              <a:rPr lang="en-US" dirty="0" smtClean="0"/>
              <a:t> Cu</a:t>
            </a:r>
            <a:endParaRPr lang="en-US" dirty="0"/>
          </a:p>
        </p:txBody>
      </p:sp>
      <p:sp>
        <p:nvSpPr>
          <p:cNvPr id="7" name="TextBox 6"/>
          <p:cNvSpPr txBox="1"/>
          <p:nvPr/>
        </p:nvSpPr>
        <p:spPr>
          <a:xfrm>
            <a:off x="3938701" y="2800131"/>
            <a:ext cx="1441420" cy="646331"/>
          </a:xfrm>
          <a:prstGeom prst="rect">
            <a:avLst/>
          </a:prstGeom>
          <a:noFill/>
        </p:spPr>
        <p:txBody>
          <a:bodyPr wrap="none" rtlCol="0">
            <a:spAutoFit/>
          </a:bodyPr>
          <a:lstStyle/>
          <a:p>
            <a:r>
              <a:rPr lang="en-US" dirty="0" smtClean="0"/>
              <a:t>63.546 g Cu</a:t>
            </a:r>
            <a:br>
              <a:rPr lang="en-US" dirty="0" smtClean="0"/>
            </a:br>
            <a:r>
              <a:rPr lang="en-US" dirty="0" smtClean="0"/>
              <a:t>1 </a:t>
            </a:r>
            <a:r>
              <a:rPr lang="en-US" dirty="0" err="1" smtClean="0"/>
              <a:t>mol</a:t>
            </a:r>
            <a:r>
              <a:rPr lang="en-US" dirty="0" smtClean="0"/>
              <a:t> Cu</a:t>
            </a:r>
            <a:endParaRPr lang="en-US" dirty="0"/>
          </a:p>
        </p:txBody>
      </p:sp>
      <p:sp>
        <p:nvSpPr>
          <p:cNvPr id="8" name="TextBox 7"/>
          <p:cNvSpPr txBox="1"/>
          <p:nvPr/>
        </p:nvSpPr>
        <p:spPr>
          <a:xfrm>
            <a:off x="5404856" y="2797382"/>
            <a:ext cx="1853705" cy="369332"/>
          </a:xfrm>
          <a:prstGeom prst="rect">
            <a:avLst/>
          </a:prstGeom>
          <a:noFill/>
        </p:spPr>
        <p:txBody>
          <a:bodyPr wrap="square" rtlCol="0">
            <a:spAutoFit/>
          </a:bodyPr>
          <a:lstStyle/>
          <a:p>
            <a:r>
              <a:rPr lang="en-US" dirty="0" smtClean="0"/>
              <a:t>= 222.</a:t>
            </a:r>
            <a:r>
              <a:rPr lang="en-US" u="sng" dirty="0" smtClean="0"/>
              <a:t>411</a:t>
            </a:r>
            <a:r>
              <a:rPr lang="en-US" dirty="0" smtClean="0"/>
              <a:t> g Cu</a:t>
            </a:r>
            <a:endParaRPr lang="en-US" dirty="0"/>
          </a:p>
        </p:txBody>
      </p:sp>
      <p:sp>
        <p:nvSpPr>
          <p:cNvPr id="9" name="TextBox 8"/>
          <p:cNvSpPr txBox="1"/>
          <p:nvPr/>
        </p:nvSpPr>
        <p:spPr>
          <a:xfrm>
            <a:off x="7308031" y="2797382"/>
            <a:ext cx="1410360" cy="369332"/>
          </a:xfrm>
          <a:prstGeom prst="rect">
            <a:avLst/>
          </a:prstGeom>
          <a:noFill/>
          <a:ln>
            <a:solidFill>
              <a:srgbClr val="FF0000"/>
            </a:solidFill>
          </a:ln>
        </p:spPr>
        <p:txBody>
          <a:bodyPr wrap="square" rtlCol="0">
            <a:spAutoFit/>
          </a:bodyPr>
          <a:lstStyle/>
          <a:p>
            <a:r>
              <a:rPr lang="en-US" dirty="0" smtClean="0"/>
              <a:t>= 222 g Cu</a:t>
            </a:r>
            <a:endParaRPr lang="en-US" dirty="0"/>
          </a:p>
        </p:txBody>
      </p:sp>
      <p:sp>
        <p:nvSpPr>
          <p:cNvPr id="10" name="TextBox 9"/>
          <p:cNvSpPr txBox="1"/>
          <p:nvPr/>
        </p:nvSpPr>
        <p:spPr>
          <a:xfrm>
            <a:off x="1100327" y="3469281"/>
            <a:ext cx="7118167" cy="369332"/>
          </a:xfrm>
          <a:prstGeom prst="rect">
            <a:avLst/>
          </a:prstGeom>
          <a:noFill/>
        </p:spPr>
        <p:txBody>
          <a:bodyPr wrap="none" rtlCol="0">
            <a:spAutoFit/>
          </a:bodyPr>
          <a:lstStyle/>
          <a:p>
            <a:r>
              <a:rPr lang="en-US" dirty="0" smtClean="0"/>
              <a:t>How many moles of aluminum are contained in 11.9 g of aluminum?</a:t>
            </a:r>
            <a:endParaRPr lang="en-US" dirty="0"/>
          </a:p>
        </p:txBody>
      </p:sp>
      <p:sp>
        <p:nvSpPr>
          <p:cNvPr id="11" name="TextBox 10"/>
          <p:cNvSpPr txBox="1"/>
          <p:nvPr/>
        </p:nvSpPr>
        <p:spPr>
          <a:xfrm>
            <a:off x="1146452" y="3978024"/>
            <a:ext cx="1005468" cy="369332"/>
          </a:xfrm>
          <a:prstGeom prst="rect">
            <a:avLst/>
          </a:prstGeom>
          <a:noFill/>
        </p:spPr>
        <p:txBody>
          <a:bodyPr wrap="none" rtlCol="0">
            <a:spAutoFit/>
          </a:bodyPr>
          <a:lstStyle/>
          <a:p>
            <a:r>
              <a:rPr lang="en-US" dirty="0" smtClean="0"/>
              <a:t>? </a:t>
            </a:r>
            <a:r>
              <a:rPr lang="en-US" dirty="0" err="1" smtClean="0"/>
              <a:t>mol</a:t>
            </a:r>
            <a:r>
              <a:rPr lang="en-US" dirty="0" smtClean="0"/>
              <a:t> Al</a:t>
            </a:r>
            <a:endParaRPr lang="en-US" dirty="0"/>
          </a:p>
        </p:txBody>
      </p:sp>
      <p:sp>
        <p:nvSpPr>
          <p:cNvPr id="12" name="TextBox 11"/>
          <p:cNvSpPr txBox="1"/>
          <p:nvPr/>
        </p:nvSpPr>
        <p:spPr>
          <a:xfrm>
            <a:off x="2059473" y="3978024"/>
            <a:ext cx="1328184" cy="369332"/>
          </a:xfrm>
          <a:prstGeom prst="rect">
            <a:avLst/>
          </a:prstGeom>
          <a:noFill/>
        </p:spPr>
        <p:txBody>
          <a:bodyPr wrap="none" rtlCol="0">
            <a:spAutoFit/>
          </a:bodyPr>
          <a:lstStyle/>
          <a:p>
            <a:r>
              <a:rPr lang="en-US" dirty="0" smtClean="0"/>
              <a:t>=  11.9 g Al</a:t>
            </a:r>
            <a:endParaRPr lang="en-US" dirty="0"/>
          </a:p>
        </p:txBody>
      </p:sp>
      <p:sp>
        <p:nvSpPr>
          <p:cNvPr id="13" name="TextBox 12"/>
          <p:cNvSpPr txBox="1"/>
          <p:nvPr/>
        </p:nvSpPr>
        <p:spPr>
          <a:xfrm>
            <a:off x="3557701" y="3971139"/>
            <a:ext cx="1338893" cy="646331"/>
          </a:xfrm>
          <a:prstGeom prst="rect">
            <a:avLst/>
          </a:prstGeom>
          <a:noFill/>
        </p:spPr>
        <p:txBody>
          <a:bodyPr wrap="none" rtlCol="0">
            <a:spAutoFit/>
          </a:bodyPr>
          <a:lstStyle/>
          <a:p>
            <a:r>
              <a:rPr lang="en-US" dirty="0" smtClean="0"/>
              <a:t>1 </a:t>
            </a:r>
            <a:r>
              <a:rPr lang="en-US" dirty="0" err="1" smtClean="0"/>
              <a:t>mol</a:t>
            </a:r>
            <a:r>
              <a:rPr lang="en-US" dirty="0" smtClean="0"/>
              <a:t> Al</a:t>
            </a:r>
            <a:br>
              <a:rPr lang="en-US" dirty="0" smtClean="0"/>
            </a:br>
            <a:r>
              <a:rPr lang="en-US" dirty="0" smtClean="0"/>
              <a:t>26.981 g Al</a:t>
            </a:r>
            <a:endParaRPr lang="en-US" dirty="0"/>
          </a:p>
        </p:txBody>
      </p:sp>
      <p:sp>
        <p:nvSpPr>
          <p:cNvPr id="14" name="TextBox 13"/>
          <p:cNvSpPr txBox="1"/>
          <p:nvPr/>
        </p:nvSpPr>
        <p:spPr>
          <a:xfrm>
            <a:off x="5066638" y="3980989"/>
            <a:ext cx="2241393" cy="369332"/>
          </a:xfrm>
          <a:prstGeom prst="rect">
            <a:avLst/>
          </a:prstGeom>
          <a:noFill/>
        </p:spPr>
        <p:txBody>
          <a:bodyPr wrap="square" rtlCol="0">
            <a:spAutoFit/>
          </a:bodyPr>
          <a:lstStyle/>
          <a:p>
            <a:r>
              <a:rPr lang="en-US" dirty="0" smtClean="0"/>
              <a:t>= 0.441</a:t>
            </a:r>
            <a:r>
              <a:rPr lang="en-US" u="sng" dirty="0" smtClean="0"/>
              <a:t>05</a:t>
            </a:r>
            <a:r>
              <a:rPr lang="en-US" dirty="0" smtClean="0"/>
              <a:t> </a:t>
            </a:r>
            <a:r>
              <a:rPr lang="en-US" dirty="0" err="1" smtClean="0"/>
              <a:t>mol</a:t>
            </a:r>
            <a:r>
              <a:rPr lang="en-US" dirty="0" smtClean="0"/>
              <a:t> Al</a:t>
            </a:r>
            <a:endParaRPr lang="en-US" dirty="0"/>
          </a:p>
        </p:txBody>
      </p:sp>
      <p:sp>
        <p:nvSpPr>
          <p:cNvPr id="15" name="TextBox 14"/>
          <p:cNvSpPr txBox="1"/>
          <p:nvPr/>
        </p:nvSpPr>
        <p:spPr>
          <a:xfrm>
            <a:off x="7097797" y="3971139"/>
            <a:ext cx="1803749" cy="369332"/>
          </a:xfrm>
          <a:prstGeom prst="rect">
            <a:avLst/>
          </a:prstGeom>
          <a:noFill/>
          <a:ln>
            <a:solidFill>
              <a:srgbClr val="FF0000"/>
            </a:solidFill>
          </a:ln>
        </p:spPr>
        <p:txBody>
          <a:bodyPr wrap="square" rtlCol="0">
            <a:spAutoFit/>
          </a:bodyPr>
          <a:lstStyle/>
          <a:p>
            <a:r>
              <a:rPr lang="en-US" dirty="0" smtClean="0"/>
              <a:t>= 0.441 </a:t>
            </a:r>
            <a:r>
              <a:rPr lang="en-US" dirty="0" err="1" smtClean="0"/>
              <a:t>mol</a:t>
            </a:r>
            <a:r>
              <a:rPr lang="en-US" dirty="0" smtClean="0"/>
              <a:t> Al</a:t>
            </a:r>
            <a:endParaRPr lang="en-US" dirty="0"/>
          </a:p>
        </p:txBody>
      </p:sp>
      <p:sp>
        <p:nvSpPr>
          <p:cNvPr id="16" name="TextBox 15"/>
          <p:cNvSpPr txBox="1"/>
          <p:nvPr/>
        </p:nvSpPr>
        <p:spPr>
          <a:xfrm>
            <a:off x="1146452" y="4604423"/>
            <a:ext cx="6186309" cy="369332"/>
          </a:xfrm>
          <a:prstGeom prst="rect">
            <a:avLst/>
          </a:prstGeom>
          <a:noFill/>
        </p:spPr>
        <p:txBody>
          <a:bodyPr wrap="none" rtlCol="0">
            <a:spAutoFit/>
          </a:bodyPr>
          <a:lstStyle/>
          <a:p>
            <a:r>
              <a:rPr lang="en-US" dirty="0" smtClean="0"/>
              <a:t>How many moles are present in 1.20 x10</a:t>
            </a:r>
            <a:r>
              <a:rPr lang="en-US" baseline="30000" dirty="0" smtClean="0"/>
              <a:t>8</a:t>
            </a:r>
            <a:r>
              <a:rPr lang="en-US" dirty="0" smtClean="0"/>
              <a:t> atoms of silver?</a:t>
            </a:r>
            <a:endParaRPr lang="en-US" dirty="0"/>
          </a:p>
        </p:txBody>
      </p:sp>
      <p:sp>
        <p:nvSpPr>
          <p:cNvPr id="17" name="TextBox 16"/>
          <p:cNvSpPr txBox="1"/>
          <p:nvPr/>
        </p:nvSpPr>
        <p:spPr>
          <a:xfrm>
            <a:off x="1146452" y="5060703"/>
            <a:ext cx="1082412" cy="369332"/>
          </a:xfrm>
          <a:prstGeom prst="rect">
            <a:avLst/>
          </a:prstGeom>
          <a:noFill/>
        </p:spPr>
        <p:txBody>
          <a:bodyPr wrap="none" rtlCol="0">
            <a:spAutoFit/>
          </a:bodyPr>
          <a:lstStyle/>
          <a:p>
            <a:r>
              <a:rPr lang="en-US" dirty="0" smtClean="0"/>
              <a:t>? </a:t>
            </a:r>
            <a:r>
              <a:rPr lang="en-US" dirty="0" err="1"/>
              <a:t>m</a:t>
            </a:r>
            <a:r>
              <a:rPr lang="en-US" dirty="0" err="1" smtClean="0"/>
              <a:t>ol</a:t>
            </a:r>
            <a:r>
              <a:rPr lang="en-US" dirty="0" smtClean="0"/>
              <a:t> Ag</a:t>
            </a:r>
            <a:endParaRPr lang="en-US" dirty="0"/>
          </a:p>
        </p:txBody>
      </p:sp>
      <p:sp>
        <p:nvSpPr>
          <p:cNvPr id="18" name="TextBox 17"/>
          <p:cNvSpPr txBox="1"/>
          <p:nvPr/>
        </p:nvSpPr>
        <p:spPr>
          <a:xfrm>
            <a:off x="2305245" y="5072706"/>
            <a:ext cx="2422523" cy="369332"/>
          </a:xfrm>
          <a:prstGeom prst="rect">
            <a:avLst/>
          </a:prstGeom>
          <a:noFill/>
        </p:spPr>
        <p:txBody>
          <a:bodyPr wrap="none" rtlCol="0">
            <a:spAutoFit/>
          </a:bodyPr>
          <a:lstStyle/>
          <a:p>
            <a:r>
              <a:rPr lang="en-US" dirty="0"/>
              <a:t>=</a:t>
            </a:r>
            <a:r>
              <a:rPr lang="en-US" dirty="0" smtClean="0"/>
              <a:t> 1.20 x10</a:t>
            </a:r>
            <a:r>
              <a:rPr lang="en-US" baseline="30000" dirty="0" smtClean="0"/>
              <a:t>8</a:t>
            </a:r>
            <a:r>
              <a:rPr lang="en-US" dirty="0" smtClean="0"/>
              <a:t> atoms Ag</a:t>
            </a:r>
            <a:endParaRPr lang="en-US" dirty="0"/>
          </a:p>
        </p:txBody>
      </p:sp>
      <p:sp>
        <p:nvSpPr>
          <p:cNvPr id="19" name="TextBox 18"/>
          <p:cNvSpPr txBox="1"/>
          <p:nvPr/>
        </p:nvSpPr>
        <p:spPr>
          <a:xfrm>
            <a:off x="4659410" y="5056935"/>
            <a:ext cx="2265428" cy="646331"/>
          </a:xfrm>
          <a:prstGeom prst="rect">
            <a:avLst/>
          </a:prstGeom>
          <a:noFill/>
        </p:spPr>
        <p:txBody>
          <a:bodyPr wrap="none" rtlCol="0">
            <a:spAutoFit/>
          </a:bodyPr>
          <a:lstStyle/>
          <a:p>
            <a:r>
              <a:rPr lang="en-US" dirty="0" smtClean="0"/>
              <a:t>        1 </a:t>
            </a:r>
            <a:r>
              <a:rPr lang="en-US" dirty="0" err="1" smtClean="0"/>
              <a:t>mol</a:t>
            </a:r>
            <a:r>
              <a:rPr lang="en-US" dirty="0" smtClean="0"/>
              <a:t> Ag</a:t>
            </a:r>
          </a:p>
          <a:p>
            <a:r>
              <a:rPr lang="en-US" dirty="0" smtClean="0"/>
              <a:t>6.02 x10</a:t>
            </a:r>
            <a:r>
              <a:rPr lang="en-US" baseline="30000" dirty="0" smtClean="0"/>
              <a:t>23</a:t>
            </a:r>
            <a:r>
              <a:rPr lang="en-US" dirty="0" smtClean="0"/>
              <a:t> atoms Ag</a:t>
            </a:r>
            <a:endParaRPr lang="en-US" dirty="0"/>
          </a:p>
        </p:txBody>
      </p:sp>
      <p:sp>
        <p:nvSpPr>
          <p:cNvPr id="20" name="TextBox 19"/>
          <p:cNvSpPr txBox="1"/>
          <p:nvPr/>
        </p:nvSpPr>
        <p:spPr>
          <a:xfrm>
            <a:off x="6843531" y="5058520"/>
            <a:ext cx="2511853" cy="369332"/>
          </a:xfrm>
          <a:prstGeom prst="rect">
            <a:avLst/>
          </a:prstGeom>
          <a:noFill/>
        </p:spPr>
        <p:txBody>
          <a:bodyPr wrap="square" rtlCol="0">
            <a:spAutoFit/>
          </a:bodyPr>
          <a:lstStyle/>
          <a:p>
            <a:r>
              <a:rPr lang="en-US" dirty="0" smtClean="0"/>
              <a:t>= 1.99</a:t>
            </a:r>
            <a:r>
              <a:rPr lang="en-US" u="sng" dirty="0" smtClean="0"/>
              <a:t>34</a:t>
            </a:r>
            <a:r>
              <a:rPr lang="en-US" dirty="0" smtClean="0"/>
              <a:t> x10</a:t>
            </a:r>
            <a:r>
              <a:rPr lang="en-US" baseline="30000" dirty="0" smtClean="0"/>
              <a:t>-16</a:t>
            </a:r>
            <a:r>
              <a:rPr lang="en-US" dirty="0" smtClean="0"/>
              <a:t> </a:t>
            </a:r>
            <a:r>
              <a:rPr lang="en-US" dirty="0" err="1" smtClean="0"/>
              <a:t>mol</a:t>
            </a:r>
            <a:r>
              <a:rPr lang="en-US" dirty="0" smtClean="0"/>
              <a:t> </a:t>
            </a:r>
          </a:p>
        </p:txBody>
      </p:sp>
      <p:sp>
        <p:nvSpPr>
          <p:cNvPr id="21" name="TextBox 20"/>
          <p:cNvSpPr txBox="1"/>
          <p:nvPr/>
        </p:nvSpPr>
        <p:spPr>
          <a:xfrm>
            <a:off x="7525645" y="5409325"/>
            <a:ext cx="2511853" cy="369332"/>
          </a:xfrm>
          <a:prstGeom prst="rect">
            <a:avLst/>
          </a:prstGeom>
          <a:noFill/>
          <a:ln>
            <a:solidFill>
              <a:srgbClr val="FF0000"/>
            </a:solidFill>
          </a:ln>
        </p:spPr>
        <p:txBody>
          <a:bodyPr wrap="square" rtlCol="0">
            <a:spAutoFit/>
          </a:bodyPr>
          <a:lstStyle/>
          <a:p>
            <a:r>
              <a:rPr lang="en-US" dirty="0" smtClean="0"/>
              <a:t>= 1.99 x10</a:t>
            </a:r>
            <a:r>
              <a:rPr lang="en-US" baseline="30000" dirty="0" smtClean="0"/>
              <a:t>-16</a:t>
            </a:r>
            <a:r>
              <a:rPr lang="en-US" dirty="0" smtClean="0"/>
              <a:t> </a:t>
            </a:r>
            <a:r>
              <a:rPr lang="en-US" dirty="0" err="1" smtClean="0"/>
              <a:t>mol</a:t>
            </a:r>
            <a:r>
              <a:rPr lang="en-US" dirty="0" smtClean="0"/>
              <a:t> Ag</a:t>
            </a:r>
          </a:p>
        </p:txBody>
      </p:sp>
      <p:sp>
        <p:nvSpPr>
          <p:cNvPr id="22" name="TextBox 21"/>
          <p:cNvSpPr txBox="1"/>
          <p:nvPr/>
        </p:nvSpPr>
        <p:spPr>
          <a:xfrm>
            <a:off x="1185560" y="5760130"/>
            <a:ext cx="7532831" cy="369332"/>
          </a:xfrm>
          <a:prstGeom prst="rect">
            <a:avLst/>
          </a:prstGeom>
          <a:noFill/>
        </p:spPr>
        <p:txBody>
          <a:bodyPr wrap="none" rtlCol="0">
            <a:spAutoFit/>
          </a:bodyPr>
          <a:lstStyle/>
          <a:p>
            <a:r>
              <a:rPr lang="en-US" dirty="0" smtClean="0"/>
              <a:t>How many grams of copper are present in 3.01 x10</a:t>
            </a:r>
            <a:r>
              <a:rPr lang="en-US" baseline="30000" dirty="0" smtClean="0"/>
              <a:t>23</a:t>
            </a:r>
            <a:r>
              <a:rPr lang="en-US" dirty="0" smtClean="0"/>
              <a:t> atoms of copper?</a:t>
            </a:r>
            <a:endParaRPr lang="en-US" dirty="0"/>
          </a:p>
        </p:txBody>
      </p:sp>
      <p:sp>
        <p:nvSpPr>
          <p:cNvPr id="23" name="TextBox 22"/>
          <p:cNvSpPr txBox="1"/>
          <p:nvPr/>
        </p:nvSpPr>
        <p:spPr>
          <a:xfrm>
            <a:off x="1146452" y="6129462"/>
            <a:ext cx="864339" cy="369332"/>
          </a:xfrm>
          <a:prstGeom prst="rect">
            <a:avLst/>
          </a:prstGeom>
          <a:noFill/>
        </p:spPr>
        <p:txBody>
          <a:bodyPr wrap="none" rtlCol="0">
            <a:spAutoFit/>
          </a:bodyPr>
          <a:lstStyle/>
          <a:p>
            <a:r>
              <a:rPr lang="en-US" dirty="0" smtClean="0"/>
              <a:t>? g Cu</a:t>
            </a:r>
            <a:endParaRPr lang="en-US" dirty="0"/>
          </a:p>
        </p:txBody>
      </p:sp>
      <p:sp>
        <p:nvSpPr>
          <p:cNvPr id="24" name="TextBox 23"/>
          <p:cNvSpPr txBox="1"/>
          <p:nvPr/>
        </p:nvSpPr>
        <p:spPr>
          <a:xfrm>
            <a:off x="2010791" y="6131512"/>
            <a:ext cx="2576346" cy="369332"/>
          </a:xfrm>
          <a:prstGeom prst="rect">
            <a:avLst/>
          </a:prstGeom>
          <a:noFill/>
        </p:spPr>
        <p:txBody>
          <a:bodyPr wrap="none" rtlCol="0">
            <a:spAutoFit/>
          </a:bodyPr>
          <a:lstStyle/>
          <a:p>
            <a:r>
              <a:rPr lang="en-US" dirty="0" smtClean="0"/>
              <a:t>= 3.01 x10</a:t>
            </a:r>
            <a:r>
              <a:rPr lang="en-US" baseline="30000" dirty="0" smtClean="0"/>
              <a:t>23</a:t>
            </a:r>
            <a:r>
              <a:rPr lang="en-US" dirty="0" smtClean="0"/>
              <a:t> atoms Cu</a:t>
            </a:r>
            <a:endParaRPr lang="en-US" dirty="0"/>
          </a:p>
        </p:txBody>
      </p:sp>
      <p:sp>
        <p:nvSpPr>
          <p:cNvPr id="25" name="TextBox 24"/>
          <p:cNvSpPr txBox="1"/>
          <p:nvPr/>
        </p:nvSpPr>
        <p:spPr>
          <a:xfrm>
            <a:off x="4451592" y="6124388"/>
            <a:ext cx="2291012" cy="646331"/>
          </a:xfrm>
          <a:prstGeom prst="rect">
            <a:avLst/>
          </a:prstGeom>
          <a:noFill/>
        </p:spPr>
        <p:txBody>
          <a:bodyPr wrap="none" rtlCol="0">
            <a:spAutoFit/>
          </a:bodyPr>
          <a:lstStyle/>
          <a:p>
            <a:r>
              <a:rPr lang="en-US" dirty="0" smtClean="0"/>
              <a:t>        1 </a:t>
            </a:r>
            <a:r>
              <a:rPr lang="en-US" dirty="0" err="1" smtClean="0"/>
              <a:t>mol</a:t>
            </a:r>
            <a:r>
              <a:rPr lang="en-US" dirty="0" smtClean="0"/>
              <a:t> Cu</a:t>
            </a:r>
          </a:p>
          <a:p>
            <a:r>
              <a:rPr lang="en-US" dirty="0" smtClean="0"/>
              <a:t>6.02 x10</a:t>
            </a:r>
            <a:r>
              <a:rPr lang="en-US" baseline="30000" dirty="0" smtClean="0"/>
              <a:t>23</a:t>
            </a:r>
            <a:r>
              <a:rPr lang="en-US" dirty="0" smtClean="0"/>
              <a:t> atoms Cu</a:t>
            </a:r>
            <a:endParaRPr lang="en-US" dirty="0"/>
          </a:p>
        </p:txBody>
      </p:sp>
      <p:sp>
        <p:nvSpPr>
          <p:cNvPr id="26" name="TextBox 25"/>
          <p:cNvSpPr txBox="1"/>
          <p:nvPr/>
        </p:nvSpPr>
        <p:spPr>
          <a:xfrm>
            <a:off x="6843531" y="6096749"/>
            <a:ext cx="1653865" cy="646331"/>
          </a:xfrm>
          <a:prstGeom prst="rect">
            <a:avLst/>
          </a:prstGeom>
          <a:noFill/>
        </p:spPr>
        <p:txBody>
          <a:bodyPr wrap="square" rtlCol="0">
            <a:spAutoFit/>
          </a:bodyPr>
          <a:lstStyle/>
          <a:p>
            <a:r>
              <a:rPr lang="en-US" dirty="0" smtClean="0"/>
              <a:t>63.546 g Cu        </a:t>
            </a:r>
          </a:p>
          <a:p>
            <a:r>
              <a:rPr lang="en-US" dirty="0" smtClean="0"/>
              <a:t>1 </a:t>
            </a:r>
            <a:r>
              <a:rPr lang="en-US" dirty="0" err="1" smtClean="0"/>
              <a:t>mol</a:t>
            </a:r>
            <a:r>
              <a:rPr lang="en-US" dirty="0" smtClean="0"/>
              <a:t> Cu</a:t>
            </a:r>
          </a:p>
        </p:txBody>
      </p:sp>
      <p:sp>
        <p:nvSpPr>
          <p:cNvPr id="27" name="TextBox 26"/>
          <p:cNvSpPr txBox="1"/>
          <p:nvPr/>
        </p:nvSpPr>
        <p:spPr>
          <a:xfrm>
            <a:off x="8497396" y="6078221"/>
            <a:ext cx="2161079" cy="369332"/>
          </a:xfrm>
          <a:prstGeom prst="rect">
            <a:avLst/>
          </a:prstGeom>
          <a:noFill/>
        </p:spPr>
        <p:txBody>
          <a:bodyPr wrap="square" rtlCol="0">
            <a:spAutoFit/>
          </a:bodyPr>
          <a:lstStyle/>
          <a:p>
            <a:r>
              <a:rPr lang="en-US" dirty="0" smtClean="0"/>
              <a:t>= 31.7</a:t>
            </a:r>
            <a:r>
              <a:rPr lang="en-US" u="sng" dirty="0" smtClean="0"/>
              <a:t>73</a:t>
            </a:r>
            <a:r>
              <a:rPr lang="en-US" dirty="0" smtClean="0"/>
              <a:t> g Cu</a:t>
            </a:r>
          </a:p>
        </p:txBody>
      </p:sp>
      <p:sp>
        <p:nvSpPr>
          <p:cNvPr id="28" name="TextBox 27"/>
          <p:cNvSpPr txBox="1"/>
          <p:nvPr/>
        </p:nvSpPr>
        <p:spPr>
          <a:xfrm>
            <a:off x="8528451" y="6438900"/>
            <a:ext cx="1653865" cy="369332"/>
          </a:xfrm>
          <a:prstGeom prst="rect">
            <a:avLst/>
          </a:prstGeom>
          <a:noFill/>
          <a:ln>
            <a:solidFill>
              <a:srgbClr val="FF0000"/>
            </a:solidFill>
          </a:ln>
        </p:spPr>
        <p:txBody>
          <a:bodyPr wrap="square" rtlCol="0">
            <a:spAutoFit/>
          </a:bodyPr>
          <a:lstStyle/>
          <a:p>
            <a:r>
              <a:rPr lang="en-US" dirty="0" smtClean="0"/>
              <a:t>= 31.8 g Cu</a:t>
            </a:r>
          </a:p>
        </p:txBody>
      </p:sp>
      <p:cxnSp>
        <p:nvCxnSpPr>
          <p:cNvPr id="30" name="Straight Connector 29"/>
          <p:cNvCxnSpPr/>
          <p:nvPr/>
        </p:nvCxnSpPr>
        <p:spPr>
          <a:xfrm>
            <a:off x="3950321" y="2772009"/>
            <a:ext cx="0" cy="73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49236" y="3103418"/>
            <a:ext cx="2830885" cy="1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374669" y="4279468"/>
            <a:ext cx="2624051" cy="14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16506" y="3913090"/>
            <a:ext cx="0" cy="73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26675" y="5398216"/>
            <a:ext cx="4339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27768" y="5031838"/>
            <a:ext cx="0" cy="73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6" idx="3"/>
          </p:cNvCxnSpPr>
          <p:nvPr/>
        </p:nvCxnSpPr>
        <p:spPr>
          <a:xfrm flipV="1">
            <a:off x="2281897" y="6419915"/>
            <a:ext cx="6215499" cy="27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40629" y="6096749"/>
            <a:ext cx="0" cy="73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843531" y="6096749"/>
            <a:ext cx="0" cy="7327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60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4">
                                            <p:txEl>
                                              <p:pRg st="0" end="0"/>
                                            </p:txEl>
                                          </p:spTgt>
                                        </p:tgtEl>
                                        <p:attrNameLst>
                                          <p:attrName>style.visibility</p:attrName>
                                        </p:attrNameLst>
                                      </p:cBhvr>
                                      <p:to>
                                        <p:strVal val="visible"/>
                                      </p:to>
                                    </p:set>
                                    <p:animEffect transition="in" filter="fade">
                                      <p:cBhvr>
                                        <p:cTn id="88" dur="500"/>
                                        <p:tgtEl>
                                          <p:spTgt spid="14">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500"/>
                                        <p:tgtEl>
                                          <p:spTgt spid="1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500"/>
                                        <p:tgtEl>
                                          <p:spTgt spid="18"/>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500"/>
                                        <p:tgtEl>
                                          <p:spTgt spid="3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500"/>
                                        <p:tgtEl>
                                          <p:spTgt spid="40"/>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500"/>
                                        <p:tgtEl>
                                          <p:spTgt spid="1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500"/>
                                        <p:tgtEl>
                                          <p:spTgt spid="21"/>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22">
                                            <p:txEl>
                                              <p:pRg st="0" end="0"/>
                                            </p:txEl>
                                          </p:spTgt>
                                        </p:tgtEl>
                                        <p:attrNameLst>
                                          <p:attrName>style.visibility</p:attrName>
                                        </p:attrNameLst>
                                      </p:cBhvr>
                                      <p:to>
                                        <p:strVal val="visible"/>
                                      </p:to>
                                    </p:set>
                                    <p:animEffect transition="in" filter="fade">
                                      <p:cBhvr>
                                        <p:cTn id="138" dur="500"/>
                                        <p:tgtEl>
                                          <p:spTgt spid="22">
                                            <p:txEl>
                                              <p:pRg st="0" end="0"/>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fade">
                                      <p:cBhvr>
                                        <p:cTn id="143" dur="500"/>
                                        <p:tgtEl>
                                          <p:spTgt spid="2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24"/>
                                        </p:tgtEl>
                                        <p:attrNameLst>
                                          <p:attrName>style.visibility</p:attrName>
                                        </p:attrNameLst>
                                      </p:cBhvr>
                                      <p:to>
                                        <p:strVal val="visible"/>
                                      </p:to>
                                    </p:set>
                                    <p:animEffect transition="in" filter="fade">
                                      <p:cBhvr>
                                        <p:cTn id="148" dur="500"/>
                                        <p:tgtEl>
                                          <p:spTgt spid="2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fade">
                                      <p:cBhvr>
                                        <p:cTn id="153" dur="500"/>
                                        <p:tgtEl>
                                          <p:spTgt spid="42"/>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3"/>
                                        </p:tgtEl>
                                        <p:attrNameLst>
                                          <p:attrName>style.visibility</p:attrName>
                                        </p:attrNameLst>
                                      </p:cBhvr>
                                      <p:to>
                                        <p:strVal val="visible"/>
                                      </p:to>
                                    </p:set>
                                    <p:animEffect transition="in" filter="fade">
                                      <p:cBhvr>
                                        <p:cTn id="158" dur="500"/>
                                        <p:tgtEl>
                                          <p:spTgt spid="43"/>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fade">
                                      <p:cBhvr>
                                        <p:cTn id="163" dur="500"/>
                                        <p:tgtEl>
                                          <p:spTgt spid="25"/>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45"/>
                                        </p:tgtEl>
                                        <p:attrNameLst>
                                          <p:attrName>style.visibility</p:attrName>
                                        </p:attrNameLst>
                                      </p:cBhvr>
                                      <p:to>
                                        <p:strVal val="visible"/>
                                      </p:to>
                                    </p:set>
                                    <p:animEffect transition="in" filter="fade">
                                      <p:cBhvr>
                                        <p:cTn id="168" dur="500"/>
                                        <p:tgtEl>
                                          <p:spTgt spid="45"/>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500"/>
                                        <p:tgtEl>
                                          <p:spTgt spid="26"/>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27"/>
                                        </p:tgtEl>
                                        <p:attrNameLst>
                                          <p:attrName>style.visibility</p:attrName>
                                        </p:attrNameLst>
                                      </p:cBhvr>
                                      <p:to>
                                        <p:strVal val="visible"/>
                                      </p:to>
                                    </p:set>
                                    <p:animEffect transition="in" filter="fade">
                                      <p:cBhvr>
                                        <p:cTn id="178" dur="500"/>
                                        <p:tgtEl>
                                          <p:spTgt spid="27"/>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28"/>
                                        </p:tgtEl>
                                        <p:attrNameLst>
                                          <p:attrName>style.visibility</p:attrName>
                                        </p:attrNameLst>
                                      </p:cBhvr>
                                      <p:to>
                                        <p:strVal val="visible"/>
                                      </p:to>
                                    </p:set>
                                    <p:animEffect transition="in" filter="fade">
                                      <p:cBhvr>
                                        <p:cTn id="18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p:bldP spid="11" grpId="0"/>
      <p:bldP spid="12" grpId="0"/>
      <p:bldP spid="13" grpId="0"/>
      <p:bldP spid="15" grpId="0" animBg="1"/>
      <p:bldP spid="16" grpId="0"/>
      <p:bldP spid="17" grpId="0"/>
      <p:bldP spid="18" grpId="0"/>
      <p:bldP spid="19" grpId="0"/>
      <p:bldP spid="20" grpId="0"/>
      <p:bldP spid="21" grpId="0" animBg="1"/>
      <p:bldP spid="23" grpId="0"/>
      <p:bldP spid="24" grpId="0"/>
      <p:bldP spid="25" grpId="0"/>
      <p:bldP spid="26" grpId="0"/>
      <p:bldP spid="27"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953" y="108402"/>
            <a:ext cx="2195719" cy="1077229"/>
          </a:xfrm>
        </p:spPr>
        <p:txBody>
          <a:bodyPr/>
          <a:lstStyle/>
          <a:p>
            <a:r>
              <a:rPr lang="en-US" dirty="0" smtClean="0"/>
              <a:t>HW 3.4</a:t>
            </a:r>
            <a:endParaRPr lang="en-US" dirty="0"/>
          </a:p>
        </p:txBody>
      </p:sp>
      <p:sp>
        <p:nvSpPr>
          <p:cNvPr id="4" name="TextBox 3"/>
          <p:cNvSpPr txBox="1"/>
          <p:nvPr/>
        </p:nvSpPr>
        <p:spPr>
          <a:xfrm>
            <a:off x="692953" y="1242716"/>
            <a:ext cx="2745572" cy="1200329"/>
          </a:xfrm>
          <a:prstGeom prst="rect">
            <a:avLst/>
          </a:prstGeom>
          <a:noFill/>
        </p:spPr>
        <p:txBody>
          <a:bodyPr wrap="square" rtlCol="0">
            <a:spAutoFit/>
          </a:bodyPr>
          <a:lstStyle/>
          <a:p>
            <a:r>
              <a:rPr lang="en-US" dirty="0" smtClean="0"/>
              <a:t>Assigned: Friday, 9/15</a:t>
            </a:r>
            <a:br>
              <a:rPr lang="en-US" dirty="0" smtClean="0"/>
            </a:br>
            <a:r>
              <a:rPr lang="en-US" dirty="0" smtClean="0"/>
              <a:t>Due: Monday, 9/18</a:t>
            </a:r>
            <a:br>
              <a:rPr lang="en-US" dirty="0" smtClean="0"/>
            </a:br>
            <a:r>
              <a:rPr lang="en-US" dirty="0" smtClean="0"/>
              <a:t>Due on Separate Sheet of Paper</a:t>
            </a:r>
            <a:endParaRPr lang="en-US" dirty="0"/>
          </a:p>
        </p:txBody>
      </p:sp>
      <p:sp>
        <p:nvSpPr>
          <p:cNvPr id="6" name="Rectangle 4"/>
          <p:cNvSpPr>
            <a:spLocks noChangeArrowheads="1"/>
          </p:cNvSpPr>
          <p:nvPr/>
        </p:nvSpPr>
        <p:spPr bwMode="auto">
          <a:xfrm>
            <a:off x="3355624" y="220737"/>
            <a:ext cx="86868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latin typeface="Times New Roman" panose="02020603050405020304" pitchFamily="18" charset="0"/>
              </a:rPr>
              <a:t>1</a:t>
            </a:r>
            <a:r>
              <a:rPr lang="en-US" altLang="en-US" sz="2000" dirty="0">
                <a:latin typeface="Times New Roman" panose="02020603050405020304" pitchFamily="18" charset="0"/>
              </a:rPr>
              <a:t>. What is the mass in grams of 2.25 moles of iron?</a:t>
            </a:r>
          </a:p>
          <a:p>
            <a:pPr eaLnBrk="1" hangingPunct="1"/>
            <a:r>
              <a:rPr lang="en-US" altLang="en-US" sz="2000" dirty="0">
                <a:latin typeface="Times New Roman" panose="02020603050405020304" pitchFamily="18" charset="0"/>
              </a:rPr>
              <a:t>2. What is the mass in grams of 0.35 moles of potassium?</a:t>
            </a:r>
          </a:p>
          <a:p>
            <a:pPr eaLnBrk="1" hangingPunct="1"/>
            <a:r>
              <a:rPr lang="en-US" altLang="en-US" sz="2000" dirty="0">
                <a:latin typeface="Times New Roman" panose="02020603050405020304" pitchFamily="18" charset="0"/>
              </a:rPr>
              <a:t>3. How many moles of Calcium are in 5.00 g of Calcium?</a:t>
            </a:r>
          </a:p>
          <a:p>
            <a:pPr eaLnBrk="1" hangingPunct="1"/>
            <a:r>
              <a:rPr lang="en-US" altLang="en-US" sz="2000" dirty="0">
                <a:latin typeface="Times New Roman" panose="02020603050405020304" pitchFamily="18" charset="0"/>
              </a:rPr>
              <a:t>4. How many moles of Gold are in 3.60</a:t>
            </a:r>
            <a:r>
              <a:rPr lang="en-US" altLang="en-US" sz="2000" baseline="30000" dirty="0">
                <a:latin typeface="Times New Roman" panose="02020603050405020304" pitchFamily="18" charset="0"/>
              </a:rPr>
              <a:t>.</a:t>
            </a:r>
            <a:r>
              <a:rPr lang="en-US" altLang="en-US" sz="2000" dirty="0">
                <a:latin typeface="Times New Roman" panose="02020603050405020304" pitchFamily="18" charset="0"/>
              </a:rPr>
              <a:t>10</a:t>
            </a:r>
            <a:r>
              <a:rPr lang="en-US" altLang="en-US" sz="2000" baseline="30000" dirty="0">
                <a:latin typeface="Times New Roman" panose="02020603050405020304" pitchFamily="18" charset="0"/>
              </a:rPr>
              <a:t>-5</a:t>
            </a:r>
            <a:r>
              <a:rPr lang="en-US" altLang="en-US" sz="2000" dirty="0">
                <a:latin typeface="Times New Roman" panose="02020603050405020304" pitchFamily="18" charset="0"/>
              </a:rPr>
              <a:t> g of Gold?</a:t>
            </a:r>
          </a:p>
          <a:p>
            <a:pPr eaLnBrk="1" hangingPunct="1"/>
            <a:r>
              <a:rPr lang="en-US" altLang="en-US" sz="2000" dirty="0">
                <a:latin typeface="Times New Roman" panose="02020603050405020304" pitchFamily="18" charset="0"/>
              </a:rPr>
              <a:t>5. How many moles of Lead are contained in 1.50</a:t>
            </a:r>
            <a:r>
              <a:rPr lang="en-US" altLang="en-US" sz="2000" baseline="30000" dirty="0">
                <a:latin typeface="Times New Roman" panose="02020603050405020304" pitchFamily="18" charset="0"/>
              </a:rPr>
              <a:t>.</a:t>
            </a:r>
            <a:r>
              <a:rPr lang="en-US" altLang="en-US" sz="2000" dirty="0">
                <a:latin typeface="Times New Roman" panose="02020603050405020304" pitchFamily="18" charset="0"/>
              </a:rPr>
              <a:t>10</a:t>
            </a:r>
            <a:r>
              <a:rPr lang="en-US" altLang="en-US" sz="2000" baseline="30000" dirty="0">
                <a:latin typeface="Times New Roman" panose="02020603050405020304" pitchFamily="18" charset="0"/>
              </a:rPr>
              <a:t>12</a:t>
            </a:r>
            <a:r>
              <a:rPr lang="en-US" altLang="en-US" sz="2000" dirty="0">
                <a:latin typeface="Times New Roman" panose="02020603050405020304" pitchFamily="18" charset="0"/>
              </a:rPr>
              <a:t> atoms of Lead?</a:t>
            </a:r>
          </a:p>
          <a:p>
            <a:pPr eaLnBrk="1" hangingPunct="1"/>
            <a:r>
              <a:rPr lang="en-US" altLang="en-US" sz="2000" dirty="0">
                <a:latin typeface="Times New Roman" panose="02020603050405020304" pitchFamily="18" charset="0"/>
              </a:rPr>
              <a:t>6. How many moles of Tin are in 2500 atoms of Tin?  </a:t>
            </a:r>
          </a:p>
          <a:p>
            <a:pPr eaLnBrk="1" hangingPunct="1"/>
            <a:r>
              <a:rPr lang="en-US" altLang="en-US" sz="2000" dirty="0">
                <a:latin typeface="Times New Roman" panose="02020603050405020304" pitchFamily="18" charset="0"/>
              </a:rPr>
              <a:t>7. What is the mass in grams of 7.5</a:t>
            </a:r>
            <a:r>
              <a:rPr lang="en-US" altLang="en-US" sz="2000" baseline="30000" dirty="0">
                <a:latin typeface="Times New Roman" panose="02020603050405020304" pitchFamily="18" charset="0"/>
              </a:rPr>
              <a:t>.</a:t>
            </a:r>
            <a:r>
              <a:rPr lang="en-US" altLang="en-US" sz="2000" dirty="0">
                <a:latin typeface="Times New Roman" panose="02020603050405020304" pitchFamily="18" charset="0"/>
              </a:rPr>
              <a:t>10</a:t>
            </a:r>
            <a:r>
              <a:rPr lang="en-US" altLang="en-US" sz="2000" baseline="30000" dirty="0">
                <a:latin typeface="Times New Roman" panose="02020603050405020304" pitchFamily="18" charset="0"/>
              </a:rPr>
              <a:t>15</a:t>
            </a:r>
            <a:r>
              <a:rPr lang="en-US" altLang="en-US" sz="2000" dirty="0">
                <a:latin typeface="Times New Roman" panose="02020603050405020304" pitchFamily="18" charset="0"/>
              </a:rPr>
              <a:t> atoms of Nickel?</a:t>
            </a:r>
          </a:p>
          <a:p>
            <a:pPr eaLnBrk="1" hangingPunct="1"/>
            <a:r>
              <a:rPr lang="en-US" altLang="en-US" sz="2000" dirty="0">
                <a:latin typeface="Times New Roman" panose="02020603050405020304" pitchFamily="18" charset="0"/>
              </a:rPr>
              <a:t>8. How many atoms of Sulfur are in 4.00 g of Sulfur?</a:t>
            </a:r>
          </a:p>
          <a:p>
            <a:pPr eaLnBrk="1" hangingPunct="1"/>
            <a:endParaRPr lang="en-US" altLang="en-US" dirty="0">
              <a:latin typeface="Times New Roman" panose="02020603050405020304" pitchFamily="18" charset="0"/>
            </a:endParaRPr>
          </a:p>
          <a:p>
            <a:pPr eaLnBrk="1" hangingPunct="1"/>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7" name="Title 1"/>
          <p:cNvSpPr txBox="1">
            <a:spLocks/>
          </p:cNvSpPr>
          <p:nvPr/>
        </p:nvSpPr>
        <p:spPr>
          <a:xfrm>
            <a:off x="626278" y="3575502"/>
            <a:ext cx="2195719" cy="107722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HW 3.5</a:t>
            </a:r>
            <a:endParaRPr lang="en-US" dirty="0"/>
          </a:p>
        </p:txBody>
      </p:sp>
      <p:sp>
        <p:nvSpPr>
          <p:cNvPr id="8" name="TextBox 7"/>
          <p:cNvSpPr txBox="1"/>
          <p:nvPr/>
        </p:nvSpPr>
        <p:spPr>
          <a:xfrm>
            <a:off x="409575" y="4489902"/>
            <a:ext cx="287937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t>Assigned: Monday,</a:t>
            </a:r>
            <a:r>
              <a:rPr kumimoji="0" lang="en-US" sz="1800" b="0" i="0" u="none" strike="noStrike" kern="1200" cap="none" spc="0" normalizeH="0" noProof="0" dirty="0" smtClean="0">
                <a:ln>
                  <a:noFill/>
                </a:ln>
                <a:solidFill>
                  <a:prstClr val="white"/>
                </a:solidFill>
                <a:effectLst/>
                <a:uLnTx/>
                <a:uFillTx/>
                <a:latin typeface="Arial" panose="020B0604020202020204"/>
                <a:ea typeface="+mn-ea"/>
                <a:cs typeface="+mn-cs"/>
              </a:rPr>
              <a:t> 9/18</a:t>
            </a:r>
            <a: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t/>
            </a:r>
            <a:b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br>
            <a: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t>Due: Tuesday, 9/19</a:t>
            </a:r>
            <a:b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br>
            <a:r>
              <a:rPr kumimoji="0" lang="en-US" sz="1800" b="0" i="0" u="none" strike="noStrike" kern="1200" cap="none" spc="0" normalizeH="0" baseline="0" noProof="0" dirty="0" smtClean="0">
                <a:ln>
                  <a:noFill/>
                </a:ln>
                <a:solidFill>
                  <a:prstClr val="white"/>
                </a:solidFill>
                <a:effectLst/>
                <a:uLnTx/>
                <a:uFillTx/>
                <a:latin typeface="Arial" panose="020B0604020202020204"/>
                <a:ea typeface="+mn-ea"/>
                <a:cs typeface="+mn-cs"/>
              </a:rPr>
              <a:t>Due on Separate Sheet of Paper</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Rectangle 4"/>
          <p:cNvSpPr>
            <a:spLocks noChangeArrowheads="1"/>
          </p:cNvSpPr>
          <p:nvPr/>
        </p:nvSpPr>
        <p:spPr bwMode="auto">
          <a:xfrm>
            <a:off x="3288949" y="3447779"/>
            <a:ext cx="11679384"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mn-cs"/>
              </a:rPr>
              <a:t>1</a:t>
            </a: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What is the mass in grams of:  a. 1.00 moles of </a:t>
            </a:r>
            <a:r>
              <a:rPr kumimoji="0" lang="en-US" alt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mn-cs"/>
              </a:rPr>
              <a:t>Lithim</a:t>
            </a: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(Li)?  </a:t>
            </a:r>
          </a:p>
          <a:p>
            <a:pPr marL="342900" marR="0" lvl="0" indent="-34290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b. 6.02</a:t>
            </a:r>
            <a:r>
              <a:rPr kumimoji="0" lang="en-US" altLang="en-US" sz="20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mn-cs"/>
              </a:rPr>
              <a:t>.</a:t>
            </a: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10</a:t>
            </a:r>
            <a:r>
              <a:rPr kumimoji="0" lang="en-US" altLang="en-US" sz="20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mn-cs"/>
              </a:rPr>
              <a:t>23</a:t>
            </a: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atoms of Carbon (C)?</a:t>
            </a:r>
          </a:p>
          <a:p>
            <a:pPr marL="342900" marR="0" lvl="0" indent="-342900" algn="l" defTabSz="457200" rtl="0" eaLnBrk="1" fontAlgn="auto" latinLnBrk="0" hangingPunct="1">
              <a:lnSpc>
                <a:spcPct val="100000"/>
              </a:lnSpc>
              <a:spcBef>
                <a:spcPts val="0"/>
              </a:spcBef>
              <a:spcAft>
                <a:spcPts val="0"/>
              </a:spcAft>
              <a:buClrTx/>
              <a:buSzTx/>
              <a:buFontTx/>
              <a:buAutoNum type="arabicPeriod" startAt="2"/>
              <a:tabLst/>
              <a:defRPr/>
            </a:pP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How many moles of atoms are in: a. 6.02</a:t>
            </a:r>
            <a:r>
              <a:rPr kumimoji="0" lang="en-US" altLang="en-US" sz="20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mn-cs"/>
              </a:rPr>
              <a:t>.</a:t>
            </a: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10</a:t>
            </a:r>
            <a:r>
              <a:rPr kumimoji="0" lang="en-US" altLang="en-US" sz="20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mn-cs"/>
              </a:rPr>
              <a:t>23</a:t>
            </a: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atoms of Neon (Ne)?</a:t>
            </a:r>
          </a:p>
          <a:p>
            <a:pPr marL="342900" marR="0" lvl="0" indent="-34290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b. 3.25</a:t>
            </a:r>
            <a:r>
              <a:rPr kumimoji="0" lang="en-US" altLang="en-US" sz="20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mn-cs"/>
              </a:rPr>
              <a:t>.</a:t>
            </a: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10</a:t>
            </a:r>
            <a:r>
              <a:rPr kumimoji="0" lang="en-US" altLang="en-US" sz="20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mn-cs"/>
              </a:rPr>
              <a:t>5</a:t>
            </a: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g of Lead (</a:t>
            </a:r>
            <a:r>
              <a:rPr kumimoji="0" lang="en-US" alt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mn-cs"/>
              </a:rPr>
              <a:t>Pb</a:t>
            </a: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a:t>
            </a:r>
          </a:p>
          <a:p>
            <a:pPr marL="342900" marR="0" lvl="0" indent="-34290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3. How many atoms are in each of the following:  a. 1.50 moles of Sodium (Na)?</a:t>
            </a:r>
          </a:p>
          <a:p>
            <a:pPr marL="342900" marR="0" lvl="0" indent="-34290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b. 7.02 grams of Silicon (Si)?</a:t>
            </a:r>
          </a:p>
          <a:p>
            <a:pPr marL="342900" marR="0" lvl="0" indent="-34290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4. What is the mass in grams of the following:	a. 4.50</a:t>
            </a:r>
            <a:r>
              <a:rPr kumimoji="0" lang="en-US" altLang="en-US" sz="20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mn-cs"/>
              </a:rPr>
              <a:t>.</a:t>
            </a: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10</a:t>
            </a:r>
            <a:r>
              <a:rPr kumimoji="0" lang="en-US" altLang="en-US" sz="20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mn-cs"/>
              </a:rPr>
              <a:t>12</a:t>
            </a: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atoms of chlorine (Cl)?</a:t>
            </a:r>
          </a:p>
          <a:p>
            <a:pPr marL="342900" marR="0" lvl="0" indent="-34290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b. 25 atoms of Tungsten (W)?</a:t>
            </a:r>
          </a:p>
          <a:p>
            <a:pPr marL="342900" marR="0" lvl="0" indent="-34290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5. Determine the number of atoms in the following: a. 5.40 grams of Boron (B)?</a:t>
            </a:r>
          </a:p>
          <a:p>
            <a:pPr marL="342900" marR="0" lvl="0" indent="-34290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b. 0.02550 grams of Platinum (Pt)? </a:t>
            </a:r>
          </a:p>
          <a:p>
            <a:pPr marL="342900" marR="0" lvl="0" indent="-34290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15648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154" y="94547"/>
            <a:ext cx="7958331" cy="1077229"/>
          </a:xfrm>
        </p:spPr>
        <p:txBody>
          <a:bodyPr/>
          <a:lstStyle/>
          <a:p>
            <a:r>
              <a:rPr lang="en-US" dirty="0" smtClean="0"/>
              <a:t>Representative Particles</a:t>
            </a:r>
            <a:endParaRPr lang="en-US" dirty="0"/>
          </a:p>
        </p:txBody>
      </p:sp>
      <p:sp>
        <p:nvSpPr>
          <p:cNvPr id="3" name="Content Placeholder 2"/>
          <p:cNvSpPr>
            <a:spLocks noGrp="1"/>
          </p:cNvSpPr>
          <p:nvPr>
            <p:ph idx="1"/>
          </p:nvPr>
        </p:nvSpPr>
        <p:spPr>
          <a:xfrm>
            <a:off x="967386" y="870946"/>
            <a:ext cx="10349346" cy="3511647"/>
          </a:xfrm>
        </p:spPr>
        <p:txBody>
          <a:bodyPr>
            <a:normAutofit lnSpcReduction="10000"/>
          </a:bodyPr>
          <a:lstStyle/>
          <a:p>
            <a:r>
              <a:rPr lang="en-US" dirty="0" smtClean="0"/>
              <a:t>A mole is often used to measure;</a:t>
            </a:r>
          </a:p>
          <a:p>
            <a:pPr lvl="1"/>
            <a:r>
              <a:rPr lang="en-US" dirty="0" smtClean="0"/>
              <a:t>Atoms – smallest particle of an element that retains the properties of an element (ex. Ca, Na, Fe). 6.02x10</a:t>
            </a:r>
            <a:r>
              <a:rPr lang="en-US" baseline="30000" dirty="0" smtClean="0"/>
              <a:t>23</a:t>
            </a:r>
            <a:r>
              <a:rPr lang="en-US" dirty="0" smtClean="0"/>
              <a:t> atoms = 1 </a:t>
            </a:r>
            <a:r>
              <a:rPr lang="en-US" dirty="0" err="1" smtClean="0"/>
              <a:t>mol</a:t>
            </a:r>
            <a:r>
              <a:rPr lang="en-US" dirty="0" smtClean="0"/>
              <a:t> of an element</a:t>
            </a:r>
          </a:p>
          <a:p>
            <a:pPr lvl="1"/>
            <a:r>
              <a:rPr lang="en-US" dirty="0" smtClean="0"/>
              <a:t>Formula Unit – smallest portion of an ionic compound that retains the properties of the ionic compound. An ionic compound is a compound composed of metals and nonmetals or polyatomic ions. (ex. </a:t>
            </a:r>
            <a:r>
              <a:rPr lang="en-US" dirty="0" err="1" smtClean="0"/>
              <a:t>NaCl</a:t>
            </a:r>
            <a:r>
              <a:rPr lang="en-US" dirty="0" smtClean="0"/>
              <a:t>, BaF</a:t>
            </a:r>
            <a:r>
              <a:rPr lang="en-US" baseline="-25000" dirty="0" smtClean="0"/>
              <a:t>2</a:t>
            </a:r>
            <a:r>
              <a:rPr lang="en-US" dirty="0" smtClean="0"/>
              <a:t>, CaCO</a:t>
            </a:r>
            <a:r>
              <a:rPr lang="en-US" baseline="-25000" dirty="0" smtClean="0"/>
              <a:t>3</a:t>
            </a:r>
            <a:r>
              <a:rPr lang="en-US" dirty="0" smtClean="0"/>
              <a:t>). 6.02x10</a:t>
            </a:r>
            <a:r>
              <a:rPr lang="en-US" baseline="30000" dirty="0" smtClean="0"/>
              <a:t>23</a:t>
            </a:r>
            <a:r>
              <a:rPr lang="en-US" dirty="0" smtClean="0"/>
              <a:t> formula units = 1 </a:t>
            </a:r>
            <a:r>
              <a:rPr lang="en-US" dirty="0" err="1" smtClean="0"/>
              <a:t>mol</a:t>
            </a:r>
            <a:r>
              <a:rPr lang="en-US" dirty="0" smtClean="0"/>
              <a:t> of an ionic compound</a:t>
            </a:r>
          </a:p>
          <a:p>
            <a:pPr lvl="1"/>
            <a:r>
              <a:rPr lang="en-US" dirty="0" smtClean="0"/>
              <a:t>Molecule – smallest portion of a covalent compound that retains the properties of the covalent compound. A covalent compound is composed of nonmetals and/or metalloids (ex. H</a:t>
            </a:r>
            <a:r>
              <a:rPr lang="en-US" baseline="-25000" dirty="0" smtClean="0"/>
              <a:t>2</a:t>
            </a:r>
            <a:r>
              <a:rPr lang="en-US" dirty="0" smtClean="0"/>
              <a:t>O, BaF</a:t>
            </a:r>
            <a:r>
              <a:rPr lang="en-US" baseline="-25000" dirty="0" smtClean="0"/>
              <a:t>3</a:t>
            </a:r>
            <a:r>
              <a:rPr lang="en-US" dirty="0" smtClean="0"/>
              <a:t>, NH</a:t>
            </a:r>
            <a:r>
              <a:rPr lang="en-US" baseline="-25000" dirty="0" smtClean="0"/>
              <a:t>3</a:t>
            </a:r>
            <a:r>
              <a:rPr lang="en-US" dirty="0" smtClean="0"/>
              <a:t>). 6.02 x1023 molecules = 1 </a:t>
            </a:r>
            <a:r>
              <a:rPr lang="en-US" dirty="0" err="1" smtClean="0"/>
              <a:t>mol</a:t>
            </a:r>
            <a:r>
              <a:rPr lang="en-US" dirty="0" smtClean="0"/>
              <a:t> of a covalent compound</a:t>
            </a:r>
          </a:p>
          <a:p>
            <a:pPr lvl="1"/>
            <a:endParaRPr lang="en-US" dirty="0"/>
          </a:p>
        </p:txBody>
      </p:sp>
      <p:sp>
        <p:nvSpPr>
          <p:cNvPr id="4" name="TextBox 3"/>
          <p:cNvSpPr txBox="1"/>
          <p:nvPr/>
        </p:nvSpPr>
        <p:spPr>
          <a:xfrm>
            <a:off x="1125336" y="4197927"/>
            <a:ext cx="7327647" cy="369332"/>
          </a:xfrm>
          <a:prstGeom prst="rect">
            <a:avLst/>
          </a:prstGeom>
          <a:noFill/>
        </p:spPr>
        <p:txBody>
          <a:bodyPr wrap="none" rtlCol="0">
            <a:spAutoFit/>
          </a:bodyPr>
          <a:lstStyle/>
          <a:p>
            <a:r>
              <a:rPr lang="en-US" dirty="0" smtClean="0"/>
              <a:t>Examples: Given 6.00 g of Ca(NO</a:t>
            </a:r>
            <a:r>
              <a:rPr lang="en-US" baseline="-25000" dirty="0" smtClean="0"/>
              <a:t>3</a:t>
            </a:r>
            <a:r>
              <a:rPr lang="en-US" dirty="0" smtClean="0"/>
              <a:t>)</a:t>
            </a:r>
            <a:r>
              <a:rPr lang="en-US" baseline="-25000" dirty="0" smtClean="0"/>
              <a:t>2</a:t>
            </a:r>
            <a:r>
              <a:rPr lang="en-US" dirty="0" smtClean="0"/>
              <a:t>, determine the number of moles.</a:t>
            </a:r>
            <a:endParaRPr lang="en-US" dirty="0"/>
          </a:p>
        </p:txBody>
      </p:sp>
      <p:sp>
        <p:nvSpPr>
          <p:cNvPr id="5" name="TextBox 4"/>
          <p:cNvSpPr txBox="1"/>
          <p:nvPr/>
        </p:nvSpPr>
        <p:spPr>
          <a:xfrm>
            <a:off x="9384771" y="4181541"/>
            <a:ext cx="2454518" cy="369332"/>
          </a:xfrm>
          <a:prstGeom prst="rect">
            <a:avLst/>
          </a:prstGeom>
          <a:noFill/>
        </p:spPr>
        <p:txBody>
          <a:bodyPr wrap="none" rtlCol="0">
            <a:spAutoFit/>
          </a:bodyPr>
          <a:lstStyle/>
          <a:p>
            <a:r>
              <a:rPr lang="en-US" dirty="0" smtClean="0"/>
              <a:t>1 Ca (40.08 g Ca/</a:t>
            </a:r>
            <a:r>
              <a:rPr lang="en-US" dirty="0" err="1" smtClean="0"/>
              <a:t>mol</a:t>
            </a:r>
            <a:r>
              <a:rPr lang="en-US" dirty="0" smtClean="0"/>
              <a:t>)</a:t>
            </a:r>
            <a:endParaRPr lang="en-US" dirty="0"/>
          </a:p>
        </p:txBody>
      </p:sp>
      <p:sp>
        <p:nvSpPr>
          <p:cNvPr id="6" name="TextBox 5"/>
          <p:cNvSpPr txBox="1"/>
          <p:nvPr/>
        </p:nvSpPr>
        <p:spPr>
          <a:xfrm>
            <a:off x="9269126" y="4514937"/>
            <a:ext cx="2396810" cy="369332"/>
          </a:xfrm>
          <a:prstGeom prst="rect">
            <a:avLst/>
          </a:prstGeom>
          <a:noFill/>
        </p:spPr>
        <p:txBody>
          <a:bodyPr wrap="none" rtlCol="0">
            <a:spAutoFit/>
          </a:bodyPr>
          <a:lstStyle/>
          <a:p>
            <a:r>
              <a:rPr lang="en-US" dirty="0" smtClean="0"/>
              <a:t>+ 2 N (14.01 g N/</a:t>
            </a:r>
            <a:r>
              <a:rPr lang="en-US" dirty="0" err="1" smtClean="0"/>
              <a:t>mol</a:t>
            </a:r>
            <a:r>
              <a:rPr lang="en-US" dirty="0" smtClean="0"/>
              <a:t>)</a:t>
            </a:r>
            <a:endParaRPr lang="en-US" dirty="0"/>
          </a:p>
        </p:txBody>
      </p:sp>
      <p:sp>
        <p:nvSpPr>
          <p:cNvPr id="7" name="TextBox 6"/>
          <p:cNvSpPr txBox="1"/>
          <p:nvPr/>
        </p:nvSpPr>
        <p:spPr>
          <a:xfrm>
            <a:off x="9269126" y="4848333"/>
            <a:ext cx="2422458" cy="369332"/>
          </a:xfrm>
          <a:prstGeom prst="rect">
            <a:avLst/>
          </a:prstGeom>
          <a:noFill/>
        </p:spPr>
        <p:txBody>
          <a:bodyPr wrap="none" rtlCol="0">
            <a:spAutoFit/>
          </a:bodyPr>
          <a:lstStyle/>
          <a:p>
            <a:r>
              <a:rPr lang="en-US" dirty="0" smtClean="0"/>
              <a:t>+ 6 </a:t>
            </a:r>
            <a:r>
              <a:rPr lang="en-US" dirty="0"/>
              <a:t>O</a:t>
            </a:r>
            <a:r>
              <a:rPr lang="en-US" dirty="0" smtClean="0"/>
              <a:t> (16.00 g O/</a:t>
            </a:r>
            <a:r>
              <a:rPr lang="en-US" dirty="0" err="1" smtClean="0"/>
              <a:t>mol</a:t>
            </a:r>
            <a:r>
              <a:rPr lang="en-US" dirty="0" smtClean="0"/>
              <a:t>)</a:t>
            </a:r>
            <a:endParaRPr lang="en-US" dirty="0"/>
          </a:p>
        </p:txBody>
      </p:sp>
      <p:sp>
        <p:nvSpPr>
          <p:cNvPr id="8" name="TextBox 7"/>
          <p:cNvSpPr txBox="1"/>
          <p:nvPr/>
        </p:nvSpPr>
        <p:spPr>
          <a:xfrm>
            <a:off x="9412346" y="5159816"/>
            <a:ext cx="2634054" cy="369332"/>
          </a:xfrm>
          <a:prstGeom prst="rect">
            <a:avLst/>
          </a:prstGeom>
          <a:noFill/>
        </p:spPr>
        <p:txBody>
          <a:bodyPr wrap="none" rtlCol="0">
            <a:spAutoFit/>
          </a:bodyPr>
          <a:lstStyle/>
          <a:p>
            <a:r>
              <a:rPr lang="en-US" dirty="0" smtClean="0"/>
              <a:t>164.10 g Ca(NO</a:t>
            </a:r>
            <a:r>
              <a:rPr lang="en-US" baseline="-25000" dirty="0" smtClean="0"/>
              <a:t>3</a:t>
            </a:r>
            <a:r>
              <a:rPr lang="en-US" dirty="0" smtClean="0"/>
              <a:t>)</a:t>
            </a:r>
            <a:r>
              <a:rPr lang="en-US" baseline="-25000" dirty="0" smtClean="0"/>
              <a:t>2</a:t>
            </a:r>
            <a:r>
              <a:rPr lang="en-US" dirty="0" smtClean="0"/>
              <a:t>/</a:t>
            </a:r>
            <a:r>
              <a:rPr lang="en-US" dirty="0" err="1" smtClean="0"/>
              <a:t>mol</a:t>
            </a:r>
            <a:endParaRPr lang="en-US" dirty="0"/>
          </a:p>
        </p:txBody>
      </p:sp>
      <p:sp>
        <p:nvSpPr>
          <p:cNvPr id="9" name="TextBox 8"/>
          <p:cNvSpPr txBox="1"/>
          <p:nvPr/>
        </p:nvSpPr>
        <p:spPr>
          <a:xfrm>
            <a:off x="434914" y="4631587"/>
            <a:ext cx="1778051" cy="369332"/>
          </a:xfrm>
          <a:prstGeom prst="rect">
            <a:avLst/>
          </a:prstGeom>
          <a:noFill/>
        </p:spPr>
        <p:txBody>
          <a:bodyPr wrap="none" rtlCol="0">
            <a:spAutoFit/>
          </a:bodyPr>
          <a:lstStyle/>
          <a:p>
            <a:r>
              <a:rPr lang="en-US" dirty="0" smtClean="0"/>
              <a:t>? </a:t>
            </a:r>
            <a:r>
              <a:rPr lang="en-US" dirty="0" err="1" smtClean="0"/>
              <a:t>mol</a:t>
            </a:r>
            <a:r>
              <a:rPr lang="en-US" dirty="0" smtClean="0"/>
              <a:t> Ca(NO</a:t>
            </a:r>
            <a:r>
              <a:rPr lang="en-US" baseline="-25000" dirty="0" smtClean="0"/>
              <a:t>3</a:t>
            </a:r>
            <a:r>
              <a:rPr lang="en-US" dirty="0" smtClean="0"/>
              <a:t>)</a:t>
            </a:r>
            <a:r>
              <a:rPr lang="en-US" baseline="-25000" dirty="0" smtClean="0"/>
              <a:t>2</a:t>
            </a:r>
            <a:endParaRPr lang="en-US" baseline="-25000" dirty="0"/>
          </a:p>
        </p:txBody>
      </p:sp>
      <p:sp>
        <p:nvSpPr>
          <p:cNvPr id="10" name="TextBox 9"/>
          <p:cNvSpPr txBox="1"/>
          <p:nvPr/>
        </p:nvSpPr>
        <p:spPr>
          <a:xfrm>
            <a:off x="2305701" y="4639762"/>
            <a:ext cx="2053767" cy="369332"/>
          </a:xfrm>
          <a:prstGeom prst="rect">
            <a:avLst/>
          </a:prstGeom>
          <a:noFill/>
        </p:spPr>
        <p:txBody>
          <a:bodyPr wrap="none" rtlCol="0">
            <a:spAutoFit/>
          </a:bodyPr>
          <a:lstStyle/>
          <a:p>
            <a:r>
              <a:rPr lang="en-US" dirty="0" smtClean="0"/>
              <a:t>= 6.00 g Ca(NO</a:t>
            </a:r>
            <a:r>
              <a:rPr lang="en-US" baseline="-25000" dirty="0" smtClean="0"/>
              <a:t>3</a:t>
            </a:r>
            <a:r>
              <a:rPr lang="en-US" dirty="0" smtClean="0"/>
              <a:t>)</a:t>
            </a:r>
            <a:r>
              <a:rPr lang="en-US" baseline="-25000" dirty="0" smtClean="0"/>
              <a:t>2</a:t>
            </a:r>
            <a:endParaRPr lang="en-US" baseline="-25000" dirty="0"/>
          </a:p>
        </p:txBody>
      </p:sp>
      <p:sp>
        <p:nvSpPr>
          <p:cNvPr id="11" name="TextBox 10"/>
          <p:cNvSpPr txBox="1"/>
          <p:nvPr/>
        </p:nvSpPr>
        <p:spPr>
          <a:xfrm>
            <a:off x="4452204" y="4650749"/>
            <a:ext cx="2111475" cy="646331"/>
          </a:xfrm>
          <a:prstGeom prst="rect">
            <a:avLst/>
          </a:prstGeom>
          <a:noFill/>
        </p:spPr>
        <p:txBody>
          <a:bodyPr wrap="none" rtlCol="0">
            <a:spAutoFit/>
          </a:bodyPr>
          <a:lstStyle/>
          <a:p>
            <a:r>
              <a:rPr lang="en-US" dirty="0" smtClean="0"/>
              <a:t>1 </a:t>
            </a:r>
            <a:r>
              <a:rPr lang="en-US" dirty="0" err="1" smtClean="0"/>
              <a:t>mol</a:t>
            </a:r>
            <a:r>
              <a:rPr lang="en-US" dirty="0" smtClean="0"/>
              <a:t> Ca(NO</a:t>
            </a:r>
            <a:r>
              <a:rPr lang="en-US" baseline="-25000" dirty="0" smtClean="0"/>
              <a:t>3</a:t>
            </a:r>
            <a:r>
              <a:rPr lang="en-US" dirty="0" smtClean="0"/>
              <a:t>)</a:t>
            </a:r>
            <a:r>
              <a:rPr lang="en-US" baseline="-25000" dirty="0" smtClean="0"/>
              <a:t>2</a:t>
            </a:r>
          </a:p>
          <a:p>
            <a:r>
              <a:rPr lang="en-US" dirty="0" smtClean="0"/>
              <a:t>164.10 g Ca(NO</a:t>
            </a:r>
            <a:r>
              <a:rPr lang="en-US" baseline="-25000" dirty="0" smtClean="0"/>
              <a:t>3</a:t>
            </a:r>
            <a:r>
              <a:rPr lang="en-US" dirty="0" smtClean="0"/>
              <a:t>)</a:t>
            </a:r>
            <a:r>
              <a:rPr lang="en-US" baseline="-25000" dirty="0" smtClean="0"/>
              <a:t>2</a:t>
            </a:r>
            <a:endParaRPr lang="en-US" baseline="-25000" dirty="0"/>
          </a:p>
        </p:txBody>
      </p:sp>
      <p:sp>
        <p:nvSpPr>
          <p:cNvPr id="12" name="TextBox 11"/>
          <p:cNvSpPr txBox="1"/>
          <p:nvPr/>
        </p:nvSpPr>
        <p:spPr>
          <a:xfrm>
            <a:off x="6529222" y="4680053"/>
            <a:ext cx="2810385" cy="369332"/>
          </a:xfrm>
          <a:prstGeom prst="rect">
            <a:avLst/>
          </a:prstGeom>
          <a:noFill/>
        </p:spPr>
        <p:txBody>
          <a:bodyPr wrap="none" rtlCol="0">
            <a:spAutoFit/>
          </a:bodyPr>
          <a:lstStyle/>
          <a:p>
            <a:r>
              <a:rPr lang="en-US" dirty="0" smtClean="0"/>
              <a:t>= 0.0365</a:t>
            </a:r>
            <a:r>
              <a:rPr lang="en-US" u="sng" dirty="0" smtClean="0"/>
              <a:t>63</a:t>
            </a:r>
            <a:r>
              <a:rPr lang="en-US" dirty="0" smtClean="0"/>
              <a:t> </a:t>
            </a:r>
            <a:r>
              <a:rPr lang="en-US" dirty="0" err="1" smtClean="0"/>
              <a:t>mol</a:t>
            </a:r>
            <a:r>
              <a:rPr lang="en-US" dirty="0" smtClean="0"/>
              <a:t> Ca(NO</a:t>
            </a:r>
            <a:r>
              <a:rPr lang="en-US" baseline="-25000" dirty="0" smtClean="0"/>
              <a:t>3</a:t>
            </a:r>
            <a:r>
              <a:rPr lang="en-US" dirty="0" smtClean="0"/>
              <a:t>)</a:t>
            </a:r>
            <a:r>
              <a:rPr lang="en-US" baseline="-25000" dirty="0" smtClean="0"/>
              <a:t>2</a:t>
            </a:r>
          </a:p>
        </p:txBody>
      </p:sp>
      <p:sp>
        <p:nvSpPr>
          <p:cNvPr id="13" name="TextBox 12"/>
          <p:cNvSpPr txBox="1"/>
          <p:nvPr/>
        </p:nvSpPr>
        <p:spPr>
          <a:xfrm>
            <a:off x="6627237" y="5211285"/>
            <a:ext cx="2785813" cy="369332"/>
          </a:xfrm>
          <a:prstGeom prst="rect">
            <a:avLst/>
          </a:prstGeom>
          <a:noFill/>
          <a:ln>
            <a:solidFill>
              <a:srgbClr val="FF0000"/>
            </a:solidFill>
          </a:ln>
        </p:spPr>
        <p:txBody>
          <a:bodyPr wrap="square" rtlCol="0">
            <a:spAutoFit/>
          </a:bodyPr>
          <a:lstStyle/>
          <a:p>
            <a:r>
              <a:rPr lang="en-US" dirty="0" smtClean="0"/>
              <a:t>= 0.0366 </a:t>
            </a:r>
            <a:r>
              <a:rPr lang="en-US" dirty="0" err="1" smtClean="0"/>
              <a:t>mol</a:t>
            </a:r>
            <a:r>
              <a:rPr lang="en-US" dirty="0" smtClean="0"/>
              <a:t> Ca(NO</a:t>
            </a:r>
            <a:r>
              <a:rPr lang="en-US" baseline="-25000" dirty="0" smtClean="0"/>
              <a:t>3</a:t>
            </a:r>
            <a:r>
              <a:rPr lang="en-US" dirty="0" smtClean="0"/>
              <a:t>)</a:t>
            </a:r>
            <a:r>
              <a:rPr lang="en-US" baseline="-25000" dirty="0" smtClean="0"/>
              <a:t>2</a:t>
            </a:r>
          </a:p>
        </p:txBody>
      </p:sp>
      <p:sp>
        <p:nvSpPr>
          <p:cNvPr id="14" name="TextBox 13"/>
          <p:cNvSpPr txBox="1"/>
          <p:nvPr/>
        </p:nvSpPr>
        <p:spPr>
          <a:xfrm>
            <a:off x="1032163" y="5609862"/>
            <a:ext cx="8154797" cy="369332"/>
          </a:xfrm>
          <a:prstGeom prst="rect">
            <a:avLst/>
          </a:prstGeom>
          <a:noFill/>
        </p:spPr>
        <p:txBody>
          <a:bodyPr wrap="none" rtlCol="0">
            <a:spAutoFit/>
          </a:bodyPr>
          <a:lstStyle/>
          <a:p>
            <a:r>
              <a:rPr lang="en-US" dirty="0" smtClean="0"/>
              <a:t>Given 8.00 g of Ca(NO</a:t>
            </a:r>
            <a:r>
              <a:rPr lang="en-US" baseline="-25000" dirty="0" smtClean="0"/>
              <a:t>3</a:t>
            </a:r>
            <a:r>
              <a:rPr lang="en-US" dirty="0" smtClean="0"/>
              <a:t>)</a:t>
            </a:r>
            <a:r>
              <a:rPr lang="en-US" baseline="-25000" dirty="0" smtClean="0"/>
              <a:t>2</a:t>
            </a:r>
            <a:r>
              <a:rPr lang="en-US" dirty="0" smtClean="0"/>
              <a:t>, determine the number of formula units of </a:t>
            </a:r>
            <a:r>
              <a:rPr lang="en-US" dirty="0"/>
              <a:t>Ca(NO</a:t>
            </a:r>
            <a:r>
              <a:rPr lang="en-US" baseline="-25000" dirty="0"/>
              <a:t>3</a:t>
            </a:r>
            <a:r>
              <a:rPr lang="en-US" dirty="0"/>
              <a:t>)</a:t>
            </a:r>
            <a:r>
              <a:rPr lang="en-US" baseline="-25000" dirty="0"/>
              <a:t>2</a:t>
            </a:r>
            <a:r>
              <a:rPr lang="en-US" dirty="0" smtClean="0"/>
              <a:t>.</a:t>
            </a:r>
            <a:endParaRPr lang="en-US" dirty="0"/>
          </a:p>
        </p:txBody>
      </p:sp>
      <p:sp>
        <p:nvSpPr>
          <p:cNvPr id="15" name="TextBox 14"/>
          <p:cNvSpPr txBox="1"/>
          <p:nvPr/>
        </p:nvSpPr>
        <p:spPr>
          <a:xfrm>
            <a:off x="69154" y="6003902"/>
            <a:ext cx="2030364" cy="369332"/>
          </a:xfrm>
          <a:prstGeom prst="rect">
            <a:avLst/>
          </a:prstGeom>
          <a:noFill/>
        </p:spPr>
        <p:txBody>
          <a:bodyPr wrap="none" rtlCol="0">
            <a:spAutoFit/>
          </a:bodyPr>
          <a:lstStyle/>
          <a:p>
            <a:r>
              <a:rPr lang="en-US" dirty="0" smtClean="0"/>
              <a:t>? for u’s Ca(NO</a:t>
            </a:r>
            <a:r>
              <a:rPr lang="en-US" baseline="-25000" dirty="0" smtClean="0"/>
              <a:t>3</a:t>
            </a:r>
            <a:r>
              <a:rPr lang="en-US" dirty="0" smtClean="0"/>
              <a:t>)</a:t>
            </a:r>
            <a:r>
              <a:rPr lang="en-US" baseline="-25000" dirty="0" smtClean="0"/>
              <a:t>2</a:t>
            </a:r>
            <a:endParaRPr lang="en-US" baseline="-25000" dirty="0"/>
          </a:p>
        </p:txBody>
      </p:sp>
      <p:sp>
        <p:nvSpPr>
          <p:cNvPr id="16" name="TextBox 15"/>
          <p:cNvSpPr txBox="1"/>
          <p:nvPr/>
        </p:nvSpPr>
        <p:spPr>
          <a:xfrm>
            <a:off x="2171165" y="6020922"/>
            <a:ext cx="2053767" cy="369332"/>
          </a:xfrm>
          <a:prstGeom prst="rect">
            <a:avLst/>
          </a:prstGeom>
          <a:noFill/>
        </p:spPr>
        <p:txBody>
          <a:bodyPr wrap="none" rtlCol="0">
            <a:spAutoFit/>
          </a:bodyPr>
          <a:lstStyle/>
          <a:p>
            <a:r>
              <a:rPr lang="en-US" dirty="0"/>
              <a:t>=</a:t>
            </a:r>
            <a:r>
              <a:rPr lang="en-US" dirty="0" smtClean="0"/>
              <a:t> 8.00 g Ca(NO</a:t>
            </a:r>
            <a:r>
              <a:rPr lang="en-US" baseline="-25000" dirty="0" smtClean="0"/>
              <a:t>3</a:t>
            </a:r>
            <a:r>
              <a:rPr lang="en-US" dirty="0" smtClean="0"/>
              <a:t>)</a:t>
            </a:r>
            <a:r>
              <a:rPr lang="en-US" baseline="-25000" dirty="0" smtClean="0"/>
              <a:t>2</a:t>
            </a:r>
            <a:endParaRPr lang="en-US" baseline="-25000" dirty="0"/>
          </a:p>
        </p:txBody>
      </p:sp>
      <p:sp>
        <p:nvSpPr>
          <p:cNvPr id="17" name="TextBox 16"/>
          <p:cNvSpPr txBox="1"/>
          <p:nvPr/>
        </p:nvSpPr>
        <p:spPr>
          <a:xfrm>
            <a:off x="8802085" y="6019445"/>
            <a:ext cx="3483646" cy="369332"/>
          </a:xfrm>
          <a:prstGeom prst="rect">
            <a:avLst/>
          </a:prstGeom>
          <a:noFill/>
        </p:spPr>
        <p:txBody>
          <a:bodyPr wrap="none" rtlCol="0">
            <a:spAutoFit/>
          </a:bodyPr>
          <a:lstStyle/>
          <a:p>
            <a:r>
              <a:rPr lang="en-US" dirty="0"/>
              <a:t>=</a:t>
            </a:r>
            <a:r>
              <a:rPr lang="en-US" dirty="0" smtClean="0"/>
              <a:t> 2.93</a:t>
            </a:r>
            <a:r>
              <a:rPr lang="en-US" u="sng" dirty="0" smtClean="0"/>
              <a:t>48</a:t>
            </a:r>
            <a:r>
              <a:rPr lang="en-US" dirty="0" smtClean="0"/>
              <a:t>x10</a:t>
            </a:r>
            <a:r>
              <a:rPr lang="en-US" baseline="30000" dirty="0" smtClean="0"/>
              <a:t>22</a:t>
            </a:r>
            <a:r>
              <a:rPr lang="en-US" dirty="0" smtClean="0"/>
              <a:t> for u’s Ca(NO</a:t>
            </a:r>
            <a:r>
              <a:rPr lang="en-US" baseline="-25000" dirty="0" smtClean="0"/>
              <a:t>3</a:t>
            </a:r>
            <a:r>
              <a:rPr lang="en-US" dirty="0" smtClean="0"/>
              <a:t>)</a:t>
            </a:r>
            <a:r>
              <a:rPr lang="en-US" baseline="-25000" dirty="0" smtClean="0"/>
              <a:t>2</a:t>
            </a:r>
            <a:endParaRPr lang="en-US" baseline="-25000" dirty="0"/>
          </a:p>
        </p:txBody>
      </p:sp>
      <p:sp>
        <p:nvSpPr>
          <p:cNvPr id="18" name="TextBox 17"/>
          <p:cNvSpPr txBox="1"/>
          <p:nvPr/>
        </p:nvSpPr>
        <p:spPr>
          <a:xfrm>
            <a:off x="4395064" y="5983237"/>
            <a:ext cx="2111475" cy="646331"/>
          </a:xfrm>
          <a:prstGeom prst="rect">
            <a:avLst/>
          </a:prstGeom>
          <a:noFill/>
        </p:spPr>
        <p:txBody>
          <a:bodyPr wrap="none" rtlCol="0">
            <a:spAutoFit/>
          </a:bodyPr>
          <a:lstStyle/>
          <a:p>
            <a:r>
              <a:rPr lang="en-US" dirty="0" smtClean="0"/>
              <a:t>1 </a:t>
            </a:r>
            <a:r>
              <a:rPr lang="en-US" dirty="0" err="1" smtClean="0"/>
              <a:t>mol</a:t>
            </a:r>
            <a:r>
              <a:rPr lang="en-US" dirty="0" smtClean="0"/>
              <a:t> Ca(NO</a:t>
            </a:r>
            <a:r>
              <a:rPr lang="en-US" baseline="-25000" dirty="0" smtClean="0"/>
              <a:t>3</a:t>
            </a:r>
            <a:r>
              <a:rPr lang="en-US" dirty="0" smtClean="0"/>
              <a:t>)</a:t>
            </a:r>
            <a:r>
              <a:rPr lang="en-US" baseline="-25000" dirty="0" smtClean="0"/>
              <a:t>2</a:t>
            </a:r>
          </a:p>
          <a:p>
            <a:r>
              <a:rPr lang="en-US" dirty="0" smtClean="0"/>
              <a:t>164.10 g Ca(NO</a:t>
            </a:r>
            <a:r>
              <a:rPr lang="en-US" baseline="-25000" dirty="0" smtClean="0"/>
              <a:t>3</a:t>
            </a:r>
            <a:r>
              <a:rPr lang="en-US" dirty="0" smtClean="0"/>
              <a:t>)</a:t>
            </a:r>
            <a:r>
              <a:rPr lang="en-US" baseline="-25000" dirty="0" smtClean="0"/>
              <a:t>2</a:t>
            </a:r>
            <a:endParaRPr lang="en-US" baseline="-25000" dirty="0"/>
          </a:p>
        </p:txBody>
      </p:sp>
      <p:sp>
        <p:nvSpPr>
          <p:cNvPr id="19" name="TextBox 18"/>
          <p:cNvSpPr txBox="1"/>
          <p:nvPr/>
        </p:nvSpPr>
        <p:spPr>
          <a:xfrm>
            <a:off x="6676671" y="6020922"/>
            <a:ext cx="2204450" cy="646331"/>
          </a:xfrm>
          <a:prstGeom prst="rect">
            <a:avLst/>
          </a:prstGeom>
          <a:noFill/>
        </p:spPr>
        <p:txBody>
          <a:bodyPr wrap="none" rtlCol="0">
            <a:spAutoFit/>
          </a:bodyPr>
          <a:lstStyle/>
          <a:p>
            <a:r>
              <a:rPr lang="en-US" dirty="0" smtClean="0"/>
              <a:t>6.02x10</a:t>
            </a:r>
            <a:r>
              <a:rPr lang="en-US" baseline="30000" dirty="0" smtClean="0"/>
              <a:t>23</a:t>
            </a:r>
            <a:r>
              <a:rPr lang="en-US" dirty="0" smtClean="0"/>
              <a:t> </a:t>
            </a:r>
            <a:r>
              <a:rPr lang="en-US" dirty="0"/>
              <a:t>Ca(NO</a:t>
            </a:r>
            <a:r>
              <a:rPr lang="en-US" baseline="-25000" dirty="0"/>
              <a:t>3</a:t>
            </a:r>
            <a:r>
              <a:rPr lang="en-US" dirty="0"/>
              <a:t>)</a:t>
            </a:r>
            <a:r>
              <a:rPr lang="en-US" baseline="-25000" dirty="0"/>
              <a:t>2</a:t>
            </a:r>
          </a:p>
          <a:p>
            <a:r>
              <a:rPr lang="en-US" dirty="0" smtClean="0"/>
              <a:t>1 </a:t>
            </a:r>
            <a:r>
              <a:rPr lang="en-US" dirty="0" err="1" smtClean="0"/>
              <a:t>mol</a:t>
            </a:r>
            <a:r>
              <a:rPr lang="en-US" dirty="0" smtClean="0"/>
              <a:t> Ca(NO</a:t>
            </a:r>
            <a:r>
              <a:rPr lang="en-US" baseline="-25000" dirty="0" smtClean="0"/>
              <a:t>3</a:t>
            </a:r>
            <a:r>
              <a:rPr lang="en-US" dirty="0" smtClean="0"/>
              <a:t>)</a:t>
            </a:r>
            <a:r>
              <a:rPr lang="en-US" baseline="-25000" dirty="0" smtClean="0"/>
              <a:t>2</a:t>
            </a:r>
          </a:p>
        </p:txBody>
      </p:sp>
      <p:sp>
        <p:nvSpPr>
          <p:cNvPr id="20" name="TextBox 19"/>
          <p:cNvSpPr txBox="1"/>
          <p:nvPr/>
        </p:nvSpPr>
        <p:spPr>
          <a:xfrm>
            <a:off x="8853948" y="6395296"/>
            <a:ext cx="3227165" cy="369332"/>
          </a:xfrm>
          <a:prstGeom prst="rect">
            <a:avLst/>
          </a:prstGeom>
          <a:noFill/>
          <a:ln>
            <a:solidFill>
              <a:srgbClr val="FF0000"/>
            </a:solidFill>
          </a:ln>
        </p:spPr>
        <p:txBody>
          <a:bodyPr wrap="none" rtlCol="0">
            <a:spAutoFit/>
          </a:bodyPr>
          <a:lstStyle/>
          <a:p>
            <a:r>
              <a:rPr lang="en-US" dirty="0"/>
              <a:t>=</a:t>
            </a:r>
            <a:r>
              <a:rPr lang="en-US" dirty="0" smtClean="0"/>
              <a:t> </a:t>
            </a:r>
            <a:r>
              <a:rPr lang="en-US" dirty="0"/>
              <a:t>2.93x10</a:t>
            </a:r>
            <a:r>
              <a:rPr lang="en-US" baseline="30000" dirty="0"/>
              <a:t>22</a:t>
            </a:r>
            <a:r>
              <a:rPr lang="en-US" dirty="0" smtClean="0"/>
              <a:t> for u’s Ca(NO</a:t>
            </a:r>
            <a:r>
              <a:rPr lang="en-US" baseline="-25000" dirty="0" smtClean="0"/>
              <a:t>3</a:t>
            </a:r>
            <a:r>
              <a:rPr lang="en-US" dirty="0" smtClean="0"/>
              <a:t>)</a:t>
            </a:r>
            <a:r>
              <a:rPr lang="en-US" baseline="-25000" dirty="0" smtClean="0"/>
              <a:t>2</a:t>
            </a:r>
            <a:endParaRPr lang="en-US" baseline="-25000" dirty="0"/>
          </a:p>
        </p:txBody>
      </p:sp>
      <p:cxnSp>
        <p:nvCxnSpPr>
          <p:cNvPr id="22" name="Straight Connector 21"/>
          <p:cNvCxnSpPr/>
          <p:nvPr/>
        </p:nvCxnSpPr>
        <p:spPr>
          <a:xfrm>
            <a:off x="9384771" y="5159816"/>
            <a:ext cx="2707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52204" y="4631587"/>
            <a:ext cx="0" cy="73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93520" y="4973914"/>
            <a:ext cx="4117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88670" y="6351199"/>
            <a:ext cx="6545470" cy="39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55222" y="6023876"/>
            <a:ext cx="0" cy="73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76671" y="5977709"/>
            <a:ext cx="0" cy="7327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59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500"/>
                                        <p:tgtEl>
                                          <p:spTgt spid="1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fade">
                                      <p:cBhvr>
                                        <p:cTn id="1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animBg="1"/>
      <p:bldP spid="14" grpId="0"/>
      <p:bldP spid="15" grpId="0"/>
      <p:bldP spid="16" grpId="0"/>
      <p:bldP spid="17" grpId="0"/>
      <p:bldP spid="18" grpId="0"/>
      <p:bldP spid="1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836" y="1081368"/>
            <a:ext cx="2316164" cy="1400530"/>
          </a:xfrm>
        </p:spPr>
        <p:txBody>
          <a:bodyPr/>
          <a:lstStyle/>
          <a:p>
            <a:r>
              <a:rPr lang="en-US" dirty="0" smtClean="0"/>
              <a:t>HW 3.6</a:t>
            </a:r>
            <a:endParaRPr lang="en-US" dirty="0"/>
          </a:p>
        </p:txBody>
      </p:sp>
      <p:sp>
        <p:nvSpPr>
          <p:cNvPr id="6" name="Rectangle 4"/>
          <p:cNvSpPr>
            <a:spLocks noChangeArrowheads="1"/>
          </p:cNvSpPr>
          <p:nvPr/>
        </p:nvSpPr>
        <p:spPr bwMode="auto">
          <a:xfrm>
            <a:off x="95250" y="0"/>
            <a:ext cx="9124950"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228600" algn="l"/>
              </a:tabLst>
              <a:defRPr/>
            </a:pPr>
            <a:r>
              <a:rPr lang="en-US" b="1" dirty="0">
                <a:latin typeface="Arial Narrow" pitchFamily="34" charset="0"/>
                <a:cs typeface="Times New Roman" pitchFamily="18" charset="0"/>
              </a:rPr>
              <a:t>Problems:</a:t>
            </a:r>
            <a:endParaRPr lang="en-US" dirty="0">
              <a:latin typeface="Arial Narrow" pitchFamily="34" charset="0"/>
            </a:endParaRPr>
          </a:p>
          <a:p>
            <a:pPr eaLnBrk="0" hangingPunct="0">
              <a:tabLst>
                <a:tab pos="228600" algn="l"/>
              </a:tabLst>
              <a:defRPr/>
            </a:pPr>
            <a:r>
              <a:rPr lang="en-US" dirty="0">
                <a:latin typeface="Arial Narrow" pitchFamily="34" charset="0"/>
                <a:cs typeface="Times New Roman" pitchFamily="18" charset="0"/>
              </a:rPr>
              <a:t>1.  Convert 15.9 grams of calcium hydroxide (</a:t>
            </a:r>
            <a:r>
              <a:rPr lang="en-US" dirty="0" err="1">
                <a:latin typeface="Arial Narrow" pitchFamily="34" charset="0"/>
                <a:cs typeface="Times New Roman" pitchFamily="18" charset="0"/>
              </a:rPr>
              <a:t>Ca</a:t>
            </a:r>
            <a:r>
              <a:rPr lang="en-US" dirty="0">
                <a:latin typeface="Arial Narrow" pitchFamily="34" charset="0"/>
                <a:cs typeface="Times New Roman" pitchFamily="18" charset="0"/>
              </a:rPr>
              <a:t>(OH)</a:t>
            </a:r>
            <a:r>
              <a:rPr lang="en-US" baseline="-30000" dirty="0">
                <a:latin typeface="Arial Narrow" pitchFamily="34" charset="0"/>
                <a:cs typeface="Times New Roman" pitchFamily="18" charset="0"/>
              </a:rPr>
              <a:t>2</a:t>
            </a:r>
            <a:r>
              <a:rPr lang="en-US" dirty="0">
                <a:latin typeface="Arial Narrow" pitchFamily="34" charset="0"/>
                <a:cs typeface="Times New Roman" pitchFamily="18" charset="0"/>
              </a:rPr>
              <a:t>) to moles.</a:t>
            </a:r>
            <a:endParaRPr lang="en-US" dirty="0">
              <a:latin typeface="Arial Narrow" pitchFamily="34" charset="0"/>
            </a:endParaRPr>
          </a:p>
          <a:p>
            <a:pPr eaLnBrk="0" hangingPunct="0">
              <a:tabLst>
                <a:tab pos="228600" algn="l"/>
              </a:tabLst>
              <a:defRPr/>
            </a:pPr>
            <a:r>
              <a:rPr lang="en-US" dirty="0">
                <a:latin typeface="Arial Narrow" pitchFamily="34" charset="0"/>
                <a:cs typeface="Times New Roman" pitchFamily="18" charset="0"/>
              </a:rPr>
              <a:t>2.   a.  Convert 4.56 moles of cuprous sulfate (Cu</a:t>
            </a:r>
            <a:r>
              <a:rPr lang="en-US" baseline="-30000" dirty="0">
                <a:latin typeface="Arial Narrow" pitchFamily="34" charset="0"/>
                <a:cs typeface="Times New Roman" pitchFamily="18" charset="0"/>
              </a:rPr>
              <a:t>2</a:t>
            </a:r>
            <a:r>
              <a:rPr lang="en-US" dirty="0">
                <a:latin typeface="Arial Narrow" pitchFamily="34" charset="0"/>
                <a:cs typeface="Times New Roman" pitchFamily="18" charset="0"/>
              </a:rPr>
              <a:t>SO</a:t>
            </a:r>
            <a:r>
              <a:rPr lang="en-US" baseline="-30000" dirty="0">
                <a:latin typeface="Arial Narrow" pitchFamily="34" charset="0"/>
                <a:cs typeface="Times New Roman" pitchFamily="18" charset="0"/>
              </a:rPr>
              <a:t>4</a:t>
            </a:r>
            <a:r>
              <a:rPr lang="en-US" dirty="0">
                <a:latin typeface="Arial Narrow" pitchFamily="34" charset="0"/>
                <a:cs typeface="Times New Roman" pitchFamily="18" charset="0"/>
              </a:rPr>
              <a:t>) to formula units.</a:t>
            </a:r>
            <a:endParaRPr lang="en-US" dirty="0">
              <a:latin typeface="Arial Narrow" pitchFamily="34" charset="0"/>
            </a:endParaRPr>
          </a:p>
          <a:p>
            <a:pPr eaLnBrk="0" hangingPunct="0">
              <a:tabLst>
                <a:tab pos="228600" algn="l"/>
              </a:tabLst>
              <a:defRPr/>
            </a:pPr>
            <a:r>
              <a:rPr lang="en-US" dirty="0">
                <a:latin typeface="Arial Narrow" pitchFamily="34" charset="0"/>
                <a:cs typeface="Times New Roman" pitchFamily="18" charset="0"/>
              </a:rPr>
              <a:t>      b.  Convert 4.56 moles of cuprous sulfate to grams.</a:t>
            </a:r>
            <a:endParaRPr lang="en-US" dirty="0">
              <a:latin typeface="Arial Narrow" pitchFamily="34" charset="0"/>
            </a:endParaRPr>
          </a:p>
          <a:p>
            <a:pPr eaLnBrk="0" hangingPunct="0">
              <a:tabLst>
                <a:tab pos="228600" algn="l"/>
              </a:tabLst>
              <a:defRPr/>
            </a:pPr>
            <a:r>
              <a:rPr lang="en-US" dirty="0">
                <a:latin typeface="Arial Narrow" pitchFamily="34" charset="0"/>
                <a:cs typeface="Times New Roman" pitchFamily="18" charset="0"/>
              </a:rPr>
              <a:t>3.   a.  Convert 6.95 </a:t>
            </a:r>
            <a:r>
              <a:rPr lang="en-US" baseline="30000" dirty="0">
                <a:latin typeface="Arial Narrow" pitchFamily="34" charset="0"/>
                <a:cs typeface="Times New Roman" pitchFamily="18" charset="0"/>
              </a:rPr>
              <a:t>.</a:t>
            </a:r>
            <a:r>
              <a:rPr lang="en-US" dirty="0">
                <a:latin typeface="Arial Narrow" pitchFamily="34" charset="0"/>
                <a:cs typeface="Times New Roman" pitchFamily="18" charset="0"/>
              </a:rPr>
              <a:t> 10</a:t>
            </a:r>
            <a:r>
              <a:rPr lang="en-US" baseline="30000" dirty="0">
                <a:latin typeface="Arial Narrow" pitchFamily="34" charset="0"/>
                <a:cs typeface="Times New Roman" pitchFamily="18" charset="0"/>
              </a:rPr>
              <a:t>25</a:t>
            </a:r>
            <a:r>
              <a:rPr lang="en-US" dirty="0">
                <a:latin typeface="Arial Narrow" pitchFamily="34" charset="0"/>
                <a:cs typeface="Times New Roman" pitchFamily="18" charset="0"/>
              </a:rPr>
              <a:t> molecules of sulfur hexafluoride (SF</a:t>
            </a:r>
            <a:r>
              <a:rPr lang="en-US" baseline="-30000" dirty="0">
                <a:latin typeface="Arial Narrow" pitchFamily="34" charset="0"/>
                <a:cs typeface="Times New Roman" pitchFamily="18" charset="0"/>
              </a:rPr>
              <a:t>6</a:t>
            </a:r>
            <a:r>
              <a:rPr lang="en-US" dirty="0">
                <a:latin typeface="Arial Narrow" pitchFamily="34" charset="0"/>
                <a:cs typeface="Times New Roman" pitchFamily="18" charset="0"/>
              </a:rPr>
              <a:t>) to grams</a:t>
            </a:r>
            <a:endParaRPr lang="en-US" dirty="0">
              <a:latin typeface="Arial Narrow" pitchFamily="34" charset="0"/>
            </a:endParaRPr>
          </a:p>
          <a:p>
            <a:pPr eaLnBrk="0" hangingPunct="0">
              <a:tabLst>
                <a:tab pos="228600" algn="l"/>
              </a:tabLst>
              <a:defRPr/>
            </a:pPr>
            <a:r>
              <a:rPr lang="en-US" dirty="0">
                <a:latin typeface="Arial Narrow" pitchFamily="34" charset="0"/>
                <a:cs typeface="Times New Roman" pitchFamily="18" charset="0"/>
              </a:rPr>
              <a:t>      b.  Convert 6.95 </a:t>
            </a:r>
            <a:r>
              <a:rPr lang="en-US" baseline="30000" dirty="0">
                <a:latin typeface="Arial Narrow" pitchFamily="34" charset="0"/>
                <a:cs typeface="Times New Roman" pitchFamily="18" charset="0"/>
              </a:rPr>
              <a:t>.</a:t>
            </a:r>
            <a:r>
              <a:rPr lang="en-US" dirty="0">
                <a:latin typeface="Arial Narrow" pitchFamily="34" charset="0"/>
                <a:cs typeface="Times New Roman" pitchFamily="18" charset="0"/>
              </a:rPr>
              <a:t> 10</a:t>
            </a:r>
            <a:r>
              <a:rPr lang="en-US" baseline="30000" dirty="0">
                <a:latin typeface="Arial Narrow" pitchFamily="34" charset="0"/>
                <a:cs typeface="Times New Roman" pitchFamily="18" charset="0"/>
              </a:rPr>
              <a:t>25</a:t>
            </a:r>
            <a:r>
              <a:rPr lang="en-US" dirty="0">
                <a:latin typeface="Arial Narrow" pitchFamily="34" charset="0"/>
                <a:cs typeface="Times New Roman" pitchFamily="18" charset="0"/>
              </a:rPr>
              <a:t> molecules of sulfur hexafluoride (SF</a:t>
            </a:r>
            <a:r>
              <a:rPr lang="en-US" baseline="-30000" dirty="0">
                <a:latin typeface="Arial Narrow" pitchFamily="34" charset="0"/>
                <a:cs typeface="Times New Roman" pitchFamily="18" charset="0"/>
              </a:rPr>
              <a:t>6</a:t>
            </a:r>
            <a:r>
              <a:rPr lang="en-US" dirty="0">
                <a:latin typeface="Arial Narrow" pitchFamily="34" charset="0"/>
                <a:cs typeface="Times New Roman" pitchFamily="18" charset="0"/>
              </a:rPr>
              <a:t>) to moles.</a:t>
            </a:r>
            <a:endParaRPr lang="en-US" dirty="0">
              <a:latin typeface="Arial Narrow" pitchFamily="34" charset="0"/>
            </a:endParaRPr>
          </a:p>
          <a:p>
            <a:pPr eaLnBrk="0" hangingPunct="0">
              <a:tabLst>
                <a:tab pos="228600" algn="l"/>
              </a:tabLst>
              <a:defRPr/>
            </a:pPr>
            <a:r>
              <a:rPr lang="en-US" dirty="0">
                <a:latin typeface="Arial Narrow" pitchFamily="34" charset="0"/>
                <a:cs typeface="Times New Roman" pitchFamily="18" charset="0"/>
              </a:rPr>
              <a:t>4.  How many chloride ions are present in 8.39 </a:t>
            </a:r>
            <a:r>
              <a:rPr lang="en-US" baseline="30000" dirty="0">
                <a:latin typeface="Arial Narrow" pitchFamily="34" charset="0"/>
                <a:cs typeface="Times New Roman" pitchFamily="18" charset="0"/>
              </a:rPr>
              <a:t>.</a:t>
            </a:r>
            <a:r>
              <a:rPr lang="en-US" dirty="0">
                <a:latin typeface="Arial Narrow" pitchFamily="34" charset="0"/>
                <a:cs typeface="Times New Roman" pitchFamily="18" charset="0"/>
              </a:rPr>
              <a:t> 10</a:t>
            </a:r>
            <a:r>
              <a:rPr lang="en-US" baseline="30000" dirty="0">
                <a:latin typeface="Arial Narrow" pitchFamily="34" charset="0"/>
                <a:cs typeface="Times New Roman" pitchFamily="18" charset="0"/>
              </a:rPr>
              <a:t>12</a:t>
            </a:r>
            <a:r>
              <a:rPr lang="en-US" dirty="0">
                <a:latin typeface="Arial Narrow" pitchFamily="34" charset="0"/>
                <a:cs typeface="Times New Roman" pitchFamily="18" charset="0"/>
              </a:rPr>
              <a:t> formula units of calcium chloride (CaCl</a:t>
            </a:r>
            <a:r>
              <a:rPr lang="en-US" baseline="-30000" dirty="0">
                <a:latin typeface="Arial Narrow" pitchFamily="34" charset="0"/>
                <a:cs typeface="Times New Roman" pitchFamily="18" charset="0"/>
              </a:rPr>
              <a:t>2</a:t>
            </a:r>
            <a:r>
              <a:rPr lang="en-US" dirty="0">
                <a:latin typeface="Arial Narrow" pitchFamily="34" charset="0"/>
                <a:cs typeface="Times New Roman" pitchFamily="18" charset="0"/>
              </a:rPr>
              <a:t>)?</a:t>
            </a:r>
            <a:endParaRPr lang="en-US" dirty="0">
              <a:latin typeface="Arial Narrow" pitchFamily="34" charset="0"/>
            </a:endParaRPr>
          </a:p>
          <a:p>
            <a:pPr eaLnBrk="0" hangingPunct="0">
              <a:tabLst>
                <a:tab pos="228600" algn="l"/>
              </a:tabLst>
              <a:defRPr/>
            </a:pPr>
            <a:r>
              <a:rPr lang="en-US" dirty="0">
                <a:latin typeface="Arial Narrow" pitchFamily="34" charset="0"/>
                <a:cs typeface="Times New Roman" pitchFamily="18" charset="0"/>
              </a:rPr>
              <a:t>5.  How many moles are present in 24.7 g of Iron (III) oxide (Fe</a:t>
            </a:r>
            <a:r>
              <a:rPr lang="en-US" baseline="-30000" dirty="0">
                <a:latin typeface="Arial Narrow" pitchFamily="34" charset="0"/>
                <a:cs typeface="Times New Roman" pitchFamily="18" charset="0"/>
              </a:rPr>
              <a:t>2</a:t>
            </a:r>
            <a:r>
              <a:rPr lang="en-US" dirty="0">
                <a:latin typeface="Arial Narrow" pitchFamily="34" charset="0"/>
                <a:cs typeface="Times New Roman" pitchFamily="18" charset="0"/>
              </a:rPr>
              <a:t>O</a:t>
            </a:r>
            <a:r>
              <a:rPr lang="en-US" baseline="-30000" dirty="0">
                <a:latin typeface="Arial Narrow" pitchFamily="34" charset="0"/>
                <a:cs typeface="Times New Roman" pitchFamily="18" charset="0"/>
              </a:rPr>
              <a:t>3</a:t>
            </a:r>
            <a:r>
              <a:rPr lang="en-US" dirty="0">
                <a:latin typeface="Arial Narrow" pitchFamily="34" charset="0"/>
                <a:cs typeface="Times New Roman" pitchFamily="18" charset="0"/>
              </a:rPr>
              <a:t>)?</a:t>
            </a:r>
            <a:endParaRPr lang="en-US" dirty="0">
              <a:latin typeface="Arial Narrow" pitchFamily="34" charset="0"/>
            </a:endParaRPr>
          </a:p>
          <a:p>
            <a:pPr eaLnBrk="0" hangingPunct="0">
              <a:tabLst>
                <a:tab pos="228600" algn="l"/>
              </a:tabLst>
              <a:defRPr/>
            </a:pPr>
            <a:r>
              <a:rPr lang="en-US" dirty="0">
                <a:latin typeface="Arial Narrow" pitchFamily="34" charset="0"/>
                <a:cs typeface="Times New Roman" pitchFamily="18" charset="0"/>
              </a:rPr>
              <a:t>6.  Convert 200. grams of sodium carbonate (Na</a:t>
            </a:r>
            <a:r>
              <a:rPr lang="en-US" baseline="-30000" dirty="0">
                <a:latin typeface="Arial Narrow" pitchFamily="34" charset="0"/>
                <a:cs typeface="Times New Roman" pitchFamily="18" charset="0"/>
              </a:rPr>
              <a:t>2</a:t>
            </a:r>
            <a:r>
              <a:rPr lang="en-US" dirty="0">
                <a:latin typeface="Arial Narrow" pitchFamily="34" charset="0"/>
                <a:cs typeface="Times New Roman" pitchFamily="18" charset="0"/>
              </a:rPr>
              <a:t>CO</a:t>
            </a:r>
            <a:r>
              <a:rPr lang="en-US" baseline="-30000" dirty="0">
                <a:latin typeface="Arial Narrow" pitchFamily="34" charset="0"/>
                <a:cs typeface="Times New Roman" pitchFamily="18" charset="0"/>
              </a:rPr>
              <a:t>3</a:t>
            </a:r>
            <a:r>
              <a:rPr lang="en-US" dirty="0">
                <a:latin typeface="Arial Narrow" pitchFamily="34" charset="0"/>
                <a:cs typeface="Times New Roman" pitchFamily="18" charset="0"/>
              </a:rPr>
              <a:t>) to formula units.</a:t>
            </a:r>
            <a:endParaRPr lang="en-US" dirty="0">
              <a:latin typeface="Arial Narrow" pitchFamily="34" charset="0"/>
            </a:endParaRPr>
          </a:p>
          <a:p>
            <a:pPr marL="342900" indent="-342900" eaLnBrk="0" hangingPunct="0">
              <a:buFontTx/>
              <a:buAutoNum type="arabicPeriod" startAt="7"/>
              <a:tabLst>
                <a:tab pos="228600" algn="l"/>
              </a:tabLst>
              <a:defRPr/>
            </a:pPr>
            <a:r>
              <a:rPr lang="en-US" dirty="0">
                <a:latin typeface="Arial Narrow" pitchFamily="34" charset="0"/>
                <a:cs typeface="Times New Roman" pitchFamily="18" charset="0"/>
              </a:rPr>
              <a:t>How many oxygen atoms are present in 2.55 kg of cobalt (II) phosphate Co</a:t>
            </a:r>
            <a:r>
              <a:rPr lang="en-US" baseline="-30000" dirty="0">
                <a:latin typeface="Arial Narrow" pitchFamily="34" charset="0"/>
                <a:cs typeface="Times New Roman" pitchFamily="18" charset="0"/>
              </a:rPr>
              <a:t>3</a:t>
            </a:r>
            <a:r>
              <a:rPr lang="en-US" dirty="0">
                <a:latin typeface="Arial Narrow" pitchFamily="34" charset="0"/>
                <a:cs typeface="Times New Roman" pitchFamily="18" charset="0"/>
              </a:rPr>
              <a:t>(PO</a:t>
            </a:r>
            <a:r>
              <a:rPr lang="en-US" baseline="-30000" dirty="0">
                <a:latin typeface="Arial Narrow" pitchFamily="34" charset="0"/>
                <a:cs typeface="Times New Roman" pitchFamily="18" charset="0"/>
              </a:rPr>
              <a:t>4</a:t>
            </a:r>
            <a:r>
              <a:rPr lang="en-US" dirty="0">
                <a:latin typeface="Arial Narrow" pitchFamily="34" charset="0"/>
                <a:cs typeface="Times New Roman" pitchFamily="18" charset="0"/>
              </a:rPr>
              <a:t>)</a:t>
            </a:r>
            <a:r>
              <a:rPr lang="en-US" baseline="-30000" dirty="0">
                <a:latin typeface="Arial Narrow" pitchFamily="34" charset="0"/>
                <a:cs typeface="Times New Roman" pitchFamily="18" charset="0"/>
              </a:rPr>
              <a:t>2</a:t>
            </a:r>
            <a:r>
              <a:rPr lang="en-US" dirty="0">
                <a:latin typeface="Arial Narrow" pitchFamily="34" charset="0"/>
                <a:cs typeface="Times New Roman" pitchFamily="18" charset="0"/>
              </a:rPr>
              <a:t>?</a:t>
            </a:r>
            <a:endParaRPr lang="en-US" dirty="0">
              <a:latin typeface="Arial Narrow" pitchFamily="34" charset="0"/>
            </a:endParaRPr>
          </a:p>
          <a:p>
            <a:pPr eaLnBrk="0" hangingPunct="0">
              <a:tabLst>
                <a:tab pos="228600" algn="l"/>
              </a:tabLst>
              <a:defRPr/>
            </a:pPr>
            <a:r>
              <a:rPr lang="en-US" b="1" dirty="0">
                <a:latin typeface="Arial Narrow" pitchFamily="34" charset="0"/>
                <a:cs typeface="Times New Roman" pitchFamily="18" charset="0"/>
              </a:rPr>
              <a:t>Bonus:</a:t>
            </a:r>
            <a:r>
              <a:rPr lang="en-US" dirty="0">
                <a:latin typeface="Arial Narrow" pitchFamily="34" charset="0"/>
                <a:cs typeface="Times New Roman" pitchFamily="18" charset="0"/>
              </a:rPr>
              <a:t>  Complete the magic square.  </a:t>
            </a:r>
          </a:p>
          <a:p>
            <a:pPr eaLnBrk="0" hangingPunct="0">
              <a:tabLst>
                <a:tab pos="228600" algn="l"/>
              </a:tabLst>
              <a:defRPr/>
            </a:pPr>
            <a:r>
              <a:rPr lang="en-US" b="1" dirty="0">
                <a:latin typeface="Arial Narrow" pitchFamily="34" charset="0"/>
                <a:cs typeface="Times New Roman" pitchFamily="18" charset="0"/>
              </a:rPr>
              <a:t>Draw your own table.</a:t>
            </a:r>
            <a:r>
              <a:rPr lang="en-US" dirty="0">
                <a:latin typeface="Arial Narrow" pitchFamily="34" charset="0"/>
                <a:cs typeface="Times New Roman" pitchFamily="18" charset="0"/>
              </a:rPr>
              <a:t>  The sum of the number in a row should equal the sum of the numbers in a column.</a:t>
            </a:r>
            <a:endParaRPr lang="en-US" dirty="0">
              <a:latin typeface="Arial Narrow" pitchFamily="34" charset="0"/>
            </a:endParaRPr>
          </a:p>
          <a:p>
            <a:pPr eaLnBrk="0" hangingPunct="0">
              <a:tabLst>
                <a:tab pos="228600" algn="l"/>
              </a:tabLst>
              <a:defRPr/>
            </a:pPr>
            <a:r>
              <a:rPr lang="en-US" b="1" dirty="0">
                <a:latin typeface="Arial Narrow" pitchFamily="34" charset="0"/>
                <a:cs typeface="Times New Roman" pitchFamily="18" charset="0"/>
              </a:rPr>
              <a:t>Clues:</a:t>
            </a:r>
            <a:r>
              <a:rPr lang="en-US" dirty="0">
                <a:latin typeface="Arial Narrow" pitchFamily="34" charset="0"/>
                <a:cs typeface="Times New Roman" pitchFamily="18" charset="0"/>
              </a:rPr>
              <a:t>  (Give answers to the nearest whole number)</a:t>
            </a:r>
            <a:endParaRPr lang="en-US" dirty="0">
              <a:latin typeface="Arial Narrow" pitchFamily="34" charset="0"/>
            </a:endParaRPr>
          </a:p>
          <a:p>
            <a:pPr eaLnBrk="0" hangingPunct="0">
              <a:buFontTx/>
              <a:buAutoNum type="arabicPeriod"/>
              <a:tabLst>
                <a:tab pos="228600" algn="l"/>
              </a:tabLst>
              <a:defRPr/>
            </a:pPr>
            <a:r>
              <a:rPr lang="en-US" dirty="0">
                <a:latin typeface="Arial Narrow" pitchFamily="34" charset="0"/>
                <a:cs typeface="Times New Roman" pitchFamily="18" charset="0"/>
              </a:rPr>
              <a:t>Number of electrons in Br</a:t>
            </a:r>
            <a:r>
              <a:rPr lang="en-US" baseline="-30000" dirty="0">
                <a:latin typeface="Arial Narrow" pitchFamily="34" charset="0"/>
                <a:cs typeface="Times New Roman" pitchFamily="18" charset="0"/>
              </a:rPr>
              <a:t>2</a:t>
            </a:r>
            <a:endParaRPr lang="en-US" dirty="0">
              <a:latin typeface="Arial Narrow" pitchFamily="34" charset="0"/>
            </a:endParaRPr>
          </a:p>
          <a:p>
            <a:pPr eaLnBrk="0" hangingPunct="0">
              <a:buFontTx/>
              <a:buAutoNum type="arabicPeriod"/>
              <a:tabLst>
                <a:tab pos="228600" algn="l"/>
              </a:tabLst>
              <a:defRPr/>
            </a:pPr>
            <a:r>
              <a:rPr lang="en-US" dirty="0">
                <a:latin typeface="Arial Narrow" pitchFamily="34" charset="0"/>
                <a:cs typeface="Times New Roman" pitchFamily="18" charset="0"/>
              </a:rPr>
              <a:t>Number of grams in 3.0 moles of Neon</a:t>
            </a:r>
            <a:endParaRPr lang="en-US" dirty="0">
              <a:latin typeface="Arial Narrow" pitchFamily="34" charset="0"/>
            </a:endParaRPr>
          </a:p>
          <a:p>
            <a:pPr eaLnBrk="0" hangingPunct="0">
              <a:buFontTx/>
              <a:buAutoNum type="arabicPeriod"/>
              <a:tabLst>
                <a:tab pos="228600" algn="l"/>
              </a:tabLst>
              <a:defRPr/>
            </a:pPr>
            <a:r>
              <a:rPr lang="en-US" dirty="0">
                <a:latin typeface="Arial Narrow" pitchFamily="34" charset="0"/>
                <a:cs typeface="Times New Roman" pitchFamily="18" charset="0"/>
              </a:rPr>
              <a:t>Atomic number of Zn</a:t>
            </a:r>
            <a:endParaRPr lang="en-US" dirty="0">
              <a:latin typeface="Arial Narrow" pitchFamily="34" charset="0"/>
            </a:endParaRPr>
          </a:p>
          <a:p>
            <a:pPr eaLnBrk="0" hangingPunct="0">
              <a:buFontTx/>
              <a:buAutoNum type="arabicPeriod"/>
              <a:tabLst>
                <a:tab pos="228600" algn="l"/>
              </a:tabLst>
              <a:defRPr/>
            </a:pPr>
            <a:r>
              <a:rPr lang="en-US" dirty="0">
                <a:latin typeface="Arial Narrow" pitchFamily="34" charset="0"/>
                <a:cs typeface="Times New Roman" pitchFamily="18" charset="0"/>
              </a:rPr>
              <a:t>Mass number of Calcium-40</a:t>
            </a:r>
            <a:endParaRPr lang="en-US" dirty="0">
              <a:latin typeface="Arial Narrow" pitchFamily="34" charset="0"/>
            </a:endParaRPr>
          </a:p>
          <a:p>
            <a:pPr eaLnBrk="0" hangingPunct="0">
              <a:buFontTx/>
              <a:buAutoNum type="arabicPeriod"/>
              <a:tabLst>
                <a:tab pos="228600" algn="l"/>
              </a:tabLst>
              <a:defRPr/>
            </a:pPr>
            <a:r>
              <a:rPr lang="en-US" dirty="0">
                <a:latin typeface="Arial Narrow" pitchFamily="34" charset="0"/>
                <a:cs typeface="Times New Roman" pitchFamily="18" charset="0"/>
              </a:rPr>
              <a:t>Number of grams in 1.0 mole of sodium hydroxide (</a:t>
            </a:r>
            <a:r>
              <a:rPr lang="en-US" dirty="0" err="1">
                <a:latin typeface="Arial Narrow" pitchFamily="34" charset="0"/>
                <a:cs typeface="Times New Roman" pitchFamily="18" charset="0"/>
              </a:rPr>
              <a:t>NaOH</a:t>
            </a:r>
            <a:r>
              <a:rPr lang="en-US" dirty="0">
                <a:latin typeface="Arial Narrow" pitchFamily="34" charset="0"/>
                <a:cs typeface="Times New Roman" pitchFamily="18" charset="0"/>
              </a:rPr>
              <a:t>).</a:t>
            </a:r>
            <a:endParaRPr lang="en-US" dirty="0">
              <a:latin typeface="Arial Narrow" pitchFamily="34" charset="0"/>
            </a:endParaRPr>
          </a:p>
          <a:p>
            <a:pPr eaLnBrk="0" hangingPunct="0">
              <a:buFontTx/>
              <a:buAutoNum type="arabicPeriod"/>
              <a:tabLst>
                <a:tab pos="228600" algn="l"/>
              </a:tabLst>
              <a:defRPr/>
            </a:pPr>
            <a:r>
              <a:rPr lang="en-US" dirty="0">
                <a:latin typeface="Arial Narrow" pitchFamily="34" charset="0"/>
                <a:cs typeface="Times New Roman" pitchFamily="18" charset="0"/>
              </a:rPr>
              <a:t>Molar mass of sulfur trioxide (SO</a:t>
            </a:r>
            <a:r>
              <a:rPr lang="en-US" baseline="-30000" dirty="0">
                <a:latin typeface="Arial Narrow" pitchFamily="34" charset="0"/>
                <a:cs typeface="Times New Roman" pitchFamily="18" charset="0"/>
              </a:rPr>
              <a:t>3</a:t>
            </a:r>
            <a:r>
              <a:rPr lang="en-US" dirty="0">
                <a:latin typeface="Arial Narrow" pitchFamily="34" charset="0"/>
                <a:cs typeface="Times New Roman" pitchFamily="18" charset="0"/>
              </a:rPr>
              <a:t>)</a:t>
            </a:r>
            <a:endParaRPr lang="en-US" dirty="0">
              <a:latin typeface="Arial Narrow" pitchFamily="34" charset="0"/>
            </a:endParaRPr>
          </a:p>
          <a:p>
            <a:pPr eaLnBrk="0" hangingPunct="0">
              <a:buFontTx/>
              <a:buAutoNum type="arabicPeriod"/>
              <a:tabLst>
                <a:tab pos="228600" algn="l"/>
              </a:tabLst>
              <a:defRPr/>
            </a:pPr>
            <a:r>
              <a:rPr lang="en-US" dirty="0">
                <a:latin typeface="Arial Narrow" pitchFamily="34" charset="0"/>
                <a:cs typeface="Times New Roman" pitchFamily="18" charset="0"/>
              </a:rPr>
              <a:t>Number of protons in an atom of Tin.</a:t>
            </a:r>
            <a:endParaRPr lang="en-US" dirty="0">
              <a:latin typeface="Arial Narrow" pitchFamily="34" charset="0"/>
            </a:endParaRPr>
          </a:p>
          <a:p>
            <a:pPr eaLnBrk="0" hangingPunct="0">
              <a:buFontTx/>
              <a:buAutoNum type="arabicPeriod"/>
              <a:tabLst>
                <a:tab pos="228600" algn="l"/>
              </a:tabLst>
              <a:defRPr/>
            </a:pPr>
            <a:r>
              <a:rPr lang="en-US" dirty="0">
                <a:latin typeface="Arial Narrow" pitchFamily="34" charset="0"/>
                <a:cs typeface="Times New Roman" pitchFamily="18" charset="0"/>
              </a:rPr>
              <a:t>Number of grams in 0.60 moles of calcium carbonate (CaCO</a:t>
            </a:r>
            <a:r>
              <a:rPr lang="en-US" baseline="-30000" dirty="0">
                <a:latin typeface="Arial Narrow" pitchFamily="34" charset="0"/>
                <a:cs typeface="Times New Roman" pitchFamily="18" charset="0"/>
              </a:rPr>
              <a:t>3</a:t>
            </a:r>
            <a:r>
              <a:rPr lang="en-US" dirty="0">
                <a:latin typeface="Arial Narrow" pitchFamily="34" charset="0"/>
                <a:cs typeface="Times New Roman" pitchFamily="18" charset="0"/>
              </a:rPr>
              <a:t>).</a:t>
            </a:r>
            <a:endParaRPr lang="en-US" dirty="0">
              <a:latin typeface="Arial Narrow" pitchFamily="34" charset="0"/>
            </a:endParaRPr>
          </a:p>
          <a:p>
            <a:pPr eaLnBrk="0" hangingPunct="0">
              <a:buFontTx/>
              <a:buAutoNum type="arabicPeriod"/>
              <a:tabLst>
                <a:tab pos="228600" algn="l"/>
              </a:tabLst>
              <a:defRPr/>
            </a:pPr>
            <a:r>
              <a:rPr lang="en-US" dirty="0">
                <a:latin typeface="Arial Narrow" pitchFamily="34" charset="0"/>
                <a:cs typeface="Times New Roman" pitchFamily="18" charset="0"/>
              </a:rPr>
              <a:t>The sum of the atomic number of aluminum, chlorine, and calcium.</a:t>
            </a:r>
            <a:endParaRPr lang="en-US" dirty="0">
              <a:latin typeface="Arial Narrow" pitchFamily="34" charset="0"/>
            </a:endParaRPr>
          </a:p>
          <a:p>
            <a:pPr eaLnBrk="0" hangingPunct="0">
              <a:tabLst>
                <a:tab pos="228600" algn="l"/>
              </a:tabLst>
              <a:defRPr/>
            </a:pPr>
            <a:r>
              <a:rPr lang="en-US" dirty="0">
                <a:latin typeface="Arial Narrow" pitchFamily="34" charset="0"/>
                <a:cs typeface="Times New Roman" pitchFamily="18" charset="0"/>
              </a:rPr>
              <a:t>What is the magic number?</a:t>
            </a:r>
            <a:endParaRPr lang="en-US" dirty="0">
              <a:latin typeface="Arial Narrow" pitchFamily="34" charset="0"/>
            </a:endParaRPr>
          </a:p>
          <a:p>
            <a:pPr eaLnBrk="0" hangingPunct="0">
              <a:tabLst>
                <a:tab pos="228600" algn="l"/>
              </a:tabLst>
              <a:defRPr/>
            </a:pPr>
            <a:endParaRPr lang="en-US" dirty="0">
              <a:latin typeface="Arial Narrow" pitchFamily="34" charset="0"/>
            </a:endParaRPr>
          </a:p>
        </p:txBody>
      </p:sp>
      <p:sp>
        <p:nvSpPr>
          <p:cNvPr id="7" name="TextBox 6"/>
          <p:cNvSpPr txBox="1"/>
          <p:nvPr/>
        </p:nvSpPr>
        <p:spPr>
          <a:xfrm>
            <a:off x="9220200" y="1914525"/>
            <a:ext cx="2971801" cy="1200329"/>
          </a:xfrm>
          <a:prstGeom prst="rect">
            <a:avLst/>
          </a:prstGeom>
          <a:noFill/>
        </p:spPr>
        <p:txBody>
          <a:bodyPr wrap="square" rtlCol="0">
            <a:spAutoFit/>
          </a:bodyPr>
          <a:lstStyle/>
          <a:p>
            <a:r>
              <a:rPr lang="en-US" dirty="0" smtClean="0"/>
              <a:t>Assigned: Tuesday, 9/19</a:t>
            </a:r>
            <a:br>
              <a:rPr lang="en-US" dirty="0" smtClean="0"/>
            </a:br>
            <a:r>
              <a:rPr lang="en-US" dirty="0" smtClean="0"/>
              <a:t>Due: Wednesday, 9/20</a:t>
            </a:r>
            <a:br>
              <a:rPr lang="en-US" dirty="0" smtClean="0"/>
            </a:br>
            <a:r>
              <a:rPr lang="en-US" dirty="0" smtClean="0"/>
              <a:t>Due On Separate Sheet of Paper</a:t>
            </a:r>
          </a:p>
        </p:txBody>
      </p:sp>
      <p:graphicFrame>
        <p:nvGraphicFramePr>
          <p:cNvPr id="8" name="Group 61"/>
          <p:cNvGraphicFramePr>
            <a:graphicFrameLocks noGrp="1"/>
          </p:cNvGraphicFramePr>
          <p:nvPr>
            <p:extLst>
              <p:ext uri="{D42A27DB-BD31-4B8C-83A1-F6EECF244321}">
                <p14:modId xmlns:p14="http://schemas.microsoft.com/office/powerpoint/2010/main" val="1225722612"/>
              </p:ext>
            </p:extLst>
          </p:nvPr>
        </p:nvGraphicFramePr>
        <p:xfrm>
          <a:off x="5572125" y="3719411"/>
          <a:ext cx="2590800" cy="1685925"/>
        </p:xfrm>
        <a:graphic>
          <a:graphicData uri="http://schemas.openxmlformats.org/drawingml/2006/table">
            <a:tbl>
              <a:tblPr/>
              <a:tblGrid>
                <a:gridCol w="8636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tblGrid>
              <a:tr h="561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1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20774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381" y="297872"/>
            <a:ext cx="8829273" cy="533401"/>
          </a:xfrm>
        </p:spPr>
        <p:txBody>
          <a:bodyPr>
            <a:noAutofit/>
          </a:bodyPr>
          <a:lstStyle/>
          <a:p>
            <a:r>
              <a:rPr lang="en-US" sz="3200" dirty="0" smtClean="0"/>
              <a:t>Quick Review of the History of the Atom</a:t>
            </a:r>
            <a:endParaRPr lang="en-US" sz="3200" dirty="0"/>
          </a:p>
        </p:txBody>
      </p:sp>
      <p:sp>
        <p:nvSpPr>
          <p:cNvPr id="3" name="Content Placeholder 2"/>
          <p:cNvSpPr>
            <a:spLocks noGrp="1"/>
          </p:cNvSpPr>
          <p:nvPr>
            <p:ph idx="1"/>
          </p:nvPr>
        </p:nvSpPr>
        <p:spPr>
          <a:xfrm>
            <a:off x="2112818" y="1163782"/>
            <a:ext cx="10002982" cy="5936674"/>
          </a:xfrm>
        </p:spPr>
        <p:txBody>
          <a:bodyPr>
            <a:normAutofit/>
          </a:bodyPr>
          <a:lstStyle/>
          <a:p>
            <a:pPr marL="0" indent="0">
              <a:buNone/>
            </a:pPr>
            <a:r>
              <a:rPr lang="en-US" dirty="0" smtClean="0"/>
              <a:t>400 B.C. – Democritus is first to suggest existence of ‘indivisible and indestructible’ atom.</a:t>
            </a:r>
          </a:p>
          <a:p>
            <a:pPr marL="0" indent="0">
              <a:buNone/>
            </a:pPr>
            <a:r>
              <a:rPr lang="en-US" dirty="0" smtClean="0"/>
              <a:t>1840 – John Dalton formulates ‘Dalton’s Atomic Theory’.</a:t>
            </a:r>
            <a:endParaRPr lang="en-US" dirty="0"/>
          </a:p>
          <a:p>
            <a:pPr marL="0" indent="0">
              <a:buNone/>
            </a:pPr>
            <a:r>
              <a:rPr lang="en-US" dirty="0" smtClean="0"/>
              <a:t>1886 </a:t>
            </a:r>
            <a:r>
              <a:rPr lang="en-US" dirty="0"/>
              <a:t>– Eugen Goldstein determines atoms have a positive charge called ‘protons’.</a:t>
            </a:r>
          </a:p>
          <a:p>
            <a:pPr marL="0" indent="0">
              <a:buNone/>
            </a:pPr>
            <a:r>
              <a:rPr lang="en-US" dirty="0" smtClean="0"/>
              <a:t>1897 – J.J. Thomson discovers electrons, and their relative mass with cathode rays.</a:t>
            </a:r>
          </a:p>
          <a:p>
            <a:pPr marL="0" indent="0">
              <a:buNone/>
            </a:pPr>
            <a:r>
              <a:rPr lang="en-US" dirty="0" smtClean="0"/>
              <a:t>1909 – Robert Millikan does oil drop experiment to determine charge of electron.</a:t>
            </a:r>
          </a:p>
          <a:p>
            <a:pPr marL="0" indent="0">
              <a:buNone/>
            </a:pPr>
            <a:r>
              <a:rPr lang="en-US" dirty="0" smtClean="0"/>
              <a:t>1911 - </a:t>
            </a:r>
            <a:r>
              <a:rPr lang="en-US" dirty="0"/>
              <a:t>Ernest </a:t>
            </a:r>
            <a:r>
              <a:rPr lang="en-US" dirty="0" smtClean="0"/>
              <a:t>Rutherford does gold foil experiment and postulates existence of a ‘nucleus’.</a:t>
            </a:r>
          </a:p>
          <a:p>
            <a:pPr marL="0" indent="0">
              <a:buNone/>
            </a:pPr>
            <a:r>
              <a:rPr lang="en-US" dirty="0" smtClean="0"/>
              <a:t>1913 – </a:t>
            </a:r>
            <a:r>
              <a:rPr lang="en-US" dirty="0" err="1" smtClean="0"/>
              <a:t>Neils</a:t>
            </a:r>
            <a:r>
              <a:rPr lang="en-US" dirty="0" smtClean="0"/>
              <a:t> Bohr determines electrons exist only at ‘fixed energy levels’.</a:t>
            </a:r>
          </a:p>
          <a:p>
            <a:pPr marL="0" indent="0">
              <a:buNone/>
            </a:pPr>
            <a:r>
              <a:rPr lang="en-US" dirty="0" smtClean="0"/>
              <a:t>1932 – James Chadwick confirms the existence of another subatomic particle; the neutron. </a:t>
            </a:r>
            <a:endParaRPr lang="en-US" dirty="0"/>
          </a:p>
          <a:p>
            <a:pPr marL="0" indent="0">
              <a:buNone/>
            </a:pPr>
            <a:endParaRPr lang="en-US" dirty="0" smtClean="0"/>
          </a:p>
        </p:txBody>
      </p:sp>
      <p:pic>
        <p:nvPicPr>
          <p:cNvPr id="10" name="Picture 9"/>
          <p:cNvPicPr>
            <a:picLocks noChangeAspect="1"/>
          </p:cNvPicPr>
          <p:nvPr/>
        </p:nvPicPr>
        <p:blipFill>
          <a:blip r:embed="rId2"/>
          <a:stretch>
            <a:fillRect/>
          </a:stretch>
        </p:blipFill>
        <p:spPr>
          <a:xfrm>
            <a:off x="607955" y="187036"/>
            <a:ext cx="1131716" cy="1131716"/>
          </a:xfrm>
          <a:prstGeom prst="rect">
            <a:avLst/>
          </a:prstGeom>
          <a:solidFill>
            <a:schemeClr val="accent1"/>
          </a:solidFill>
        </p:spPr>
      </p:pic>
      <p:pic>
        <p:nvPicPr>
          <p:cNvPr id="1032" name="Picture 8" descr="Image result for thomson atomic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32" y="1457582"/>
            <a:ext cx="1174779" cy="11747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08" y="2632361"/>
            <a:ext cx="1243763" cy="12437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ohr atomic mod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955" y="4024954"/>
            <a:ext cx="1168427" cy="1148510"/>
          </a:xfrm>
          <a:prstGeom prst="rect">
            <a:avLst/>
          </a:prstGeom>
          <a:solidFill>
            <a:schemeClr val="tx1"/>
          </a:solidFill>
        </p:spPr>
      </p:pic>
      <p:pic>
        <p:nvPicPr>
          <p:cNvPr id="1038" name="Picture 14" descr="Image result for bohr atomic mod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955" y="5461625"/>
            <a:ext cx="1228914" cy="124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11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fade">
                                      <p:cBhvr>
                                        <p:cTn id="47" dur="500"/>
                                        <p:tgtEl>
                                          <p:spTgt spid="10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6"/>
                                        </p:tgtEl>
                                        <p:attrNameLst>
                                          <p:attrName>style.visibility</p:attrName>
                                        </p:attrNameLst>
                                      </p:cBhvr>
                                      <p:to>
                                        <p:strVal val="visible"/>
                                      </p:to>
                                    </p:set>
                                    <p:animEffect transition="in" filter="fade">
                                      <p:cBhvr>
                                        <p:cTn id="57" dur="500"/>
                                        <p:tgtEl>
                                          <p:spTgt spid="10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500"/>
                                        <p:tgtEl>
                                          <p:spTgt spid="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38"/>
                                        </p:tgtEl>
                                        <p:attrNameLst>
                                          <p:attrName>style.visibility</p:attrName>
                                        </p:attrNameLst>
                                      </p:cBhvr>
                                      <p:to>
                                        <p:strVal val="visible"/>
                                      </p:to>
                                    </p:set>
                                    <p:animEffect transition="in" filter="fade">
                                      <p:cBhvr>
                                        <p:cTn id="67"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820" y="147333"/>
            <a:ext cx="9404723" cy="1400530"/>
          </a:xfrm>
        </p:spPr>
        <p:txBody>
          <a:bodyPr/>
          <a:lstStyle/>
          <a:p>
            <a:r>
              <a:rPr lang="en-US" dirty="0" smtClean="0"/>
              <a:t>Law of Definite Proportions</a:t>
            </a:r>
            <a:endParaRPr lang="en-US" dirty="0"/>
          </a:p>
        </p:txBody>
      </p:sp>
      <p:sp>
        <p:nvSpPr>
          <p:cNvPr id="3" name="Content Placeholder 2"/>
          <p:cNvSpPr>
            <a:spLocks noGrp="1"/>
          </p:cNvSpPr>
          <p:nvPr>
            <p:ph idx="1"/>
          </p:nvPr>
        </p:nvSpPr>
        <p:spPr>
          <a:xfrm>
            <a:off x="1160318" y="935182"/>
            <a:ext cx="10217728" cy="5516263"/>
          </a:xfrm>
        </p:spPr>
        <p:txBody>
          <a:bodyPr>
            <a:normAutofit/>
          </a:bodyPr>
          <a:lstStyle/>
          <a:p>
            <a:r>
              <a:rPr lang="en-US" dirty="0" smtClean="0"/>
              <a:t>Dalton postulated that atoms combine in simple whole-number ratios. </a:t>
            </a:r>
          </a:p>
          <a:p>
            <a:endParaRPr lang="en-US" dirty="0" smtClean="0"/>
          </a:p>
          <a:p>
            <a:endParaRPr lang="en-US" dirty="0" smtClean="0"/>
          </a:p>
          <a:p>
            <a:endParaRPr lang="en-US" dirty="0"/>
          </a:p>
          <a:p>
            <a:endParaRPr lang="en-US" dirty="0"/>
          </a:p>
          <a:p>
            <a:endParaRPr lang="en-US" dirty="0" smtClean="0"/>
          </a:p>
          <a:p>
            <a:r>
              <a:rPr lang="en-US" dirty="0" smtClean="0"/>
              <a:t>If the ratio of atoms of each element in a compound is fixed, then the ratio of their masses must also be fixed.</a:t>
            </a:r>
          </a:p>
          <a:p>
            <a:endParaRPr lang="en-US" dirty="0" smtClean="0"/>
          </a:p>
          <a:p>
            <a:endParaRPr lang="en-US" dirty="0"/>
          </a:p>
          <a:p>
            <a:endParaRPr lang="en-US" dirty="0"/>
          </a:p>
        </p:txBody>
      </p:sp>
      <p:pic>
        <p:nvPicPr>
          <p:cNvPr id="2050" name="Picture 2" descr="Image result for law of definite propor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324" y="1678503"/>
            <a:ext cx="5620998" cy="1475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46071" y="2407830"/>
            <a:ext cx="4371109" cy="646331"/>
          </a:xfrm>
          <a:prstGeom prst="rect">
            <a:avLst/>
          </a:prstGeom>
          <a:noFill/>
        </p:spPr>
        <p:txBody>
          <a:bodyPr wrap="square" rtlCol="0">
            <a:spAutoFit/>
          </a:bodyPr>
          <a:lstStyle/>
          <a:p>
            <a:r>
              <a:rPr lang="en-US" u="sng" dirty="0" smtClean="0"/>
              <a:t>Example:</a:t>
            </a:r>
          </a:p>
          <a:p>
            <a:r>
              <a:rPr lang="en-US" dirty="0" smtClean="0"/>
              <a:t>Every water molecule is 2 H : 1 O</a:t>
            </a:r>
            <a:endParaRPr lang="en-US" dirty="0"/>
          </a:p>
        </p:txBody>
      </p:sp>
      <p:sp>
        <p:nvSpPr>
          <p:cNvPr id="7" name="TextBox 6"/>
          <p:cNvSpPr txBox="1"/>
          <p:nvPr/>
        </p:nvSpPr>
        <p:spPr>
          <a:xfrm>
            <a:off x="2206048" y="4618064"/>
            <a:ext cx="3255592" cy="369332"/>
          </a:xfrm>
          <a:prstGeom prst="rect">
            <a:avLst/>
          </a:prstGeom>
          <a:noFill/>
        </p:spPr>
        <p:txBody>
          <a:bodyPr wrap="square" rtlCol="0">
            <a:spAutoFit/>
          </a:bodyPr>
          <a:lstStyle/>
          <a:p>
            <a:r>
              <a:rPr lang="en-US" dirty="0" smtClean="0"/>
              <a:t>2(1.01 g H) : 16.00 g O</a:t>
            </a:r>
            <a:endParaRPr lang="en-US" dirty="0"/>
          </a:p>
        </p:txBody>
      </p:sp>
      <p:sp>
        <p:nvSpPr>
          <p:cNvPr id="10" name="TextBox 9"/>
          <p:cNvSpPr txBox="1"/>
          <p:nvPr/>
        </p:nvSpPr>
        <p:spPr>
          <a:xfrm>
            <a:off x="6063149" y="6082113"/>
            <a:ext cx="2959619" cy="369332"/>
          </a:xfrm>
          <a:prstGeom prst="rect">
            <a:avLst/>
          </a:prstGeom>
          <a:noFill/>
        </p:spPr>
        <p:txBody>
          <a:bodyPr wrap="square" rtlCol="0">
            <a:spAutoFit/>
          </a:bodyPr>
          <a:lstStyle/>
          <a:p>
            <a:r>
              <a:rPr lang="en-US" dirty="0" smtClean="0"/>
              <a:t>X 100%  =  88.88% O</a:t>
            </a:r>
            <a:endParaRPr lang="en-US" dirty="0"/>
          </a:p>
        </p:txBody>
      </p:sp>
      <p:sp>
        <p:nvSpPr>
          <p:cNvPr id="12" name="TextBox 11"/>
          <p:cNvSpPr txBox="1"/>
          <p:nvPr/>
        </p:nvSpPr>
        <p:spPr>
          <a:xfrm>
            <a:off x="6063148" y="5314657"/>
            <a:ext cx="2959619" cy="369332"/>
          </a:xfrm>
          <a:prstGeom prst="rect">
            <a:avLst/>
          </a:prstGeom>
          <a:noFill/>
        </p:spPr>
        <p:txBody>
          <a:bodyPr wrap="square" rtlCol="0">
            <a:spAutoFit/>
          </a:bodyPr>
          <a:lstStyle/>
          <a:p>
            <a:r>
              <a:rPr lang="en-US" dirty="0" smtClean="0"/>
              <a:t>X 100%  =  11.21% H</a:t>
            </a:r>
            <a:endParaRPr lang="en-US" dirty="0"/>
          </a:p>
        </p:txBody>
      </p:sp>
      <p:grpSp>
        <p:nvGrpSpPr>
          <p:cNvPr id="6" name="Group 5"/>
          <p:cNvGrpSpPr/>
          <p:nvPr/>
        </p:nvGrpSpPr>
        <p:grpSpPr>
          <a:xfrm>
            <a:off x="4641386" y="5232145"/>
            <a:ext cx="1797514" cy="646331"/>
            <a:chOff x="4641386" y="5232145"/>
            <a:chExt cx="1797514" cy="646331"/>
          </a:xfrm>
        </p:grpSpPr>
        <p:sp>
          <p:nvSpPr>
            <p:cNvPr id="11" name="TextBox 10"/>
            <p:cNvSpPr txBox="1"/>
            <p:nvPr/>
          </p:nvSpPr>
          <p:spPr>
            <a:xfrm>
              <a:off x="4641386" y="5232145"/>
              <a:ext cx="1797514" cy="646331"/>
            </a:xfrm>
            <a:prstGeom prst="rect">
              <a:avLst/>
            </a:prstGeom>
            <a:noFill/>
          </p:spPr>
          <p:txBody>
            <a:bodyPr wrap="square" rtlCol="0">
              <a:spAutoFit/>
            </a:bodyPr>
            <a:lstStyle/>
            <a:p>
              <a:r>
                <a:rPr lang="en-US" dirty="0" smtClean="0"/>
                <a:t>2.02 g H</a:t>
              </a:r>
              <a:br>
                <a:rPr lang="en-US" dirty="0" smtClean="0"/>
              </a:br>
              <a:r>
                <a:rPr lang="en-US" dirty="0" smtClean="0"/>
                <a:t>18.02 g H</a:t>
              </a:r>
              <a:r>
                <a:rPr lang="en-US" baseline="-25000" dirty="0" smtClean="0"/>
                <a:t>2</a:t>
              </a:r>
              <a:r>
                <a:rPr lang="en-US" dirty="0" smtClean="0"/>
                <a:t>O</a:t>
              </a:r>
              <a:endParaRPr lang="en-US" dirty="0"/>
            </a:p>
          </p:txBody>
        </p:sp>
        <p:cxnSp>
          <p:nvCxnSpPr>
            <p:cNvPr id="13" name="Straight Connector 12"/>
            <p:cNvCxnSpPr>
              <a:stCxn id="11" idx="1"/>
            </p:cNvCxnSpPr>
            <p:nvPr/>
          </p:nvCxnSpPr>
          <p:spPr>
            <a:xfrm flipV="1">
              <a:off x="4641386" y="5555310"/>
              <a:ext cx="1357632" cy="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641386" y="5970473"/>
            <a:ext cx="1797514" cy="646331"/>
            <a:chOff x="4641386" y="5970473"/>
            <a:chExt cx="1797514" cy="646331"/>
          </a:xfrm>
        </p:grpSpPr>
        <p:sp>
          <p:nvSpPr>
            <p:cNvPr id="9" name="TextBox 8"/>
            <p:cNvSpPr txBox="1"/>
            <p:nvPr/>
          </p:nvSpPr>
          <p:spPr>
            <a:xfrm>
              <a:off x="4641386" y="5970473"/>
              <a:ext cx="1797514" cy="646331"/>
            </a:xfrm>
            <a:prstGeom prst="rect">
              <a:avLst/>
            </a:prstGeom>
            <a:noFill/>
          </p:spPr>
          <p:txBody>
            <a:bodyPr wrap="square" rtlCol="0">
              <a:spAutoFit/>
            </a:bodyPr>
            <a:lstStyle/>
            <a:p>
              <a:r>
                <a:rPr lang="en-US" dirty="0" smtClean="0"/>
                <a:t>16.00 g O</a:t>
              </a:r>
            </a:p>
            <a:p>
              <a:r>
                <a:rPr lang="en-US" dirty="0" smtClean="0"/>
                <a:t>18.02 g H</a:t>
              </a:r>
              <a:r>
                <a:rPr lang="en-US" baseline="-25000" dirty="0" smtClean="0"/>
                <a:t>2</a:t>
              </a:r>
              <a:r>
                <a:rPr lang="en-US" dirty="0" smtClean="0"/>
                <a:t>O</a:t>
              </a:r>
              <a:endParaRPr lang="en-US" dirty="0"/>
            </a:p>
          </p:txBody>
        </p:sp>
        <p:cxnSp>
          <p:nvCxnSpPr>
            <p:cNvPr id="16" name="Straight Connector 15"/>
            <p:cNvCxnSpPr/>
            <p:nvPr/>
          </p:nvCxnSpPr>
          <p:spPr>
            <a:xfrm flipV="1">
              <a:off x="4641386" y="6290505"/>
              <a:ext cx="1357632"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8773617" y="4869368"/>
            <a:ext cx="2447685" cy="1200329"/>
          </a:xfrm>
          <a:prstGeom prst="rect">
            <a:avLst/>
          </a:prstGeom>
          <a:noFill/>
        </p:spPr>
        <p:txBody>
          <a:bodyPr wrap="square" rtlCol="0">
            <a:spAutoFit/>
          </a:bodyPr>
          <a:lstStyle/>
          <a:p>
            <a:r>
              <a:rPr lang="en-US" u="sng" dirty="0" smtClean="0"/>
              <a:t>Example:</a:t>
            </a:r>
          </a:p>
          <a:p>
            <a:r>
              <a:rPr lang="en-US" dirty="0" smtClean="0"/>
              <a:t>Every water molecule is 11.21% H and 88.88% O by mass.</a:t>
            </a:r>
            <a:endParaRPr lang="en-US" dirty="0"/>
          </a:p>
        </p:txBody>
      </p:sp>
      <p:grpSp>
        <p:nvGrpSpPr>
          <p:cNvPr id="5" name="Group 4"/>
          <p:cNvGrpSpPr/>
          <p:nvPr/>
        </p:nvGrpSpPr>
        <p:grpSpPr>
          <a:xfrm>
            <a:off x="2206048" y="5408771"/>
            <a:ext cx="1797514" cy="923330"/>
            <a:chOff x="2206048" y="5408771"/>
            <a:chExt cx="1797514" cy="923330"/>
          </a:xfrm>
        </p:grpSpPr>
        <p:sp>
          <p:nvSpPr>
            <p:cNvPr id="8" name="TextBox 7"/>
            <p:cNvSpPr txBox="1"/>
            <p:nvPr/>
          </p:nvSpPr>
          <p:spPr>
            <a:xfrm>
              <a:off x="2206048" y="5408771"/>
              <a:ext cx="1797514" cy="923330"/>
            </a:xfrm>
            <a:prstGeom prst="rect">
              <a:avLst/>
            </a:prstGeom>
            <a:noFill/>
          </p:spPr>
          <p:txBody>
            <a:bodyPr wrap="square" rtlCol="0">
              <a:spAutoFit/>
            </a:bodyPr>
            <a:lstStyle/>
            <a:p>
              <a:r>
                <a:rPr lang="en-US" dirty="0" smtClean="0"/>
                <a:t>     2.02 g H</a:t>
              </a:r>
              <a:br>
                <a:rPr lang="en-US" dirty="0" smtClean="0"/>
              </a:br>
              <a:r>
                <a:rPr lang="en-US" dirty="0" smtClean="0"/>
                <a:t>+ 16.00 g O</a:t>
              </a:r>
            </a:p>
            <a:p>
              <a:r>
                <a:rPr lang="en-US" dirty="0" smtClean="0"/>
                <a:t>   18.02 g H</a:t>
              </a:r>
              <a:r>
                <a:rPr lang="en-US" baseline="-25000" dirty="0" smtClean="0"/>
                <a:t>2</a:t>
              </a:r>
              <a:r>
                <a:rPr lang="en-US" dirty="0" smtClean="0"/>
                <a:t>O</a:t>
              </a:r>
              <a:endParaRPr lang="en-US" dirty="0"/>
            </a:p>
          </p:txBody>
        </p:sp>
        <p:cxnSp>
          <p:nvCxnSpPr>
            <p:cNvPr id="18" name="Straight Connector 17"/>
            <p:cNvCxnSpPr/>
            <p:nvPr/>
          </p:nvCxnSpPr>
          <p:spPr>
            <a:xfrm flipV="1">
              <a:off x="2476212" y="6028329"/>
              <a:ext cx="1357632" cy="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319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2"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127" y="-17049"/>
            <a:ext cx="5544119" cy="1077229"/>
          </a:xfrm>
        </p:spPr>
        <p:txBody>
          <a:bodyPr/>
          <a:lstStyle/>
          <a:p>
            <a:r>
              <a:rPr lang="en-US" dirty="0" smtClean="0"/>
              <a:t>Law of Multiple Proportions</a:t>
            </a:r>
            <a:endParaRPr lang="en-US" dirty="0"/>
          </a:p>
        </p:txBody>
      </p:sp>
      <p:sp>
        <p:nvSpPr>
          <p:cNvPr id="3" name="Content Placeholder 2"/>
          <p:cNvSpPr>
            <a:spLocks noGrp="1"/>
          </p:cNvSpPr>
          <p:nvPr>
            <p:ph idx="1"/>
          </p:nvPr>
        </p:nvSpPr>
        <p:spPr>
          <a:xfrm>
            <a:off x="5173490" y="1213264"/>
            <a:ext cx="6647003" cy="2230759"/>
          </a:xfrm>
        </p:spPr>
        <p:txBody>
          <a:bodyPr/>
          <a:lstStyle/>
          <a:p>
            <a:r>
              <a:rPr lang="en-US" dirty="0" smtClean="0"/>
              <a:t>Whenever the same two elements form more than one compound, the different masses of one element that combine with the same mass of the other element are in the ratio of small whole numbers.</a:t>
            </a:r>
            <a:endParaRPr lang="en-US" dirty="0"/>
          </a:p>
        </p:txBody>
      </p:sp>
      <p:pic>
        <p:nvPicPr>
          <p:cNvPr id="3074" name="Picture 2" descr="Image result for law of multiple propor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94" y="469991"/>
            <a:ext cx="4851287" cy="1564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2016" y="1977570"/>
            <a:ext cx="3044883" cy="646331"/>
          </a:xfrm>
          <a:prstGeom prst="rect">
            <a:avLst/>
          </a:prstGeom>
          <a:noFill/>
        </p:spPr>
        <p:txBody>
          <a:bodyPr wrap="square" rtlCol="0">
            <a:spAutoFit/>
          </a:bodyPr>
          <a:lstStyle/>
          <a:p>
            <a:r>
              <a:rPr lang="en-US" dirty="0" smtClean="0"/>
              <a:t>Both compounds are made of oxygen and nitrogen.</a:t>
            </a:r>
            <a:endParaRPr lang="en-US" dirty="0"/>
          </a:p>
        </p:txBody>
      </p:sp>
      <p:sp>
        <p:nvSpPr>
          <p:cNvPr id="5" name="Left Brace 4"/>
          <p:cNvSpPr/>
          <p:nvPr/>
        </p:nvSpPr>
        <p:spPr>
          <a:xfrm>
            <a:off x="5562600" y="1252261"/>
            <a:ext cx="165100" cy="285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8243735" y="1537541"/>
            <a:ext cx="158750" cy="3429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a:off x="5645150" y="3036365"/>
            <a:ext cx="1406200" cy="28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976262" y="3698582"/>
            <a:ext cx="1123758" cy="96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00116" y="3092578"/>
            <a:ext cx="1242965" cy="646331"/>
          </a:xfrm>
          <a:prstGeom prst="rect">
            <a:avLst/>
          </a:prstGeom>
          <a:noFill/>
        </p:spPr>
        <p:txBody>
          <a:bodyPr wrap="square" rtlCol="0">
            <a:spAutoFit/>
          </a:bodyPr>
          <a:lstStyle/>
          <a:p>
            <a:r>
              <a:rPr lang="en-US" dirty="0" smtClean="0"/>
              <a:t>2:1 Ratio of oxygen </a:t>
            </a:r>
            <a:endParaRPr lang="en-US" dirty="0"/>
          </a:p>
        </p:txBody>
      </p:sp>
      <p:sp>
        <p:nvSpPr>
          <p:cNvPr id="17" name="TextBox 16"/>
          <p:cNvSpPr txBox="1"/>
          <p:nvPr/>
        </p:nvSpPr>
        <p:spPr>
          <a:xfrm>
            <a:off x="489284" y="4379121"/>
            <a:ext cx="10973955" cy="923330"/>
          </a:xfrm>
          <a:prstGeom prst="rect">
            <a:avLst/>
          </a:prstGeom>
          <a:noFill/>
        </p:spPr>
        <p:txBody>
          <a:bodyPr wrap="square" rtlCol="0">
            <a:spAutoFit/>
          </a:bodyPr>
          <a:lstStyle/>
          <a:p>
            <a:r>
              <a:rPr lang="en-US" dirty="0" smtClean="0"/>
              <a:t>Example: Carbon reacts with oxygen to form two compounds. Compound A contains 2.41 g of carbon for 3.22 g of oxygen. Compound B contains 6.71 g of carbon for each 17.9 g of oxygen. What is the lowest whole-number ratio of carbon that combines with a given mass of oxygen?</a:t>
            </a:r>
            <a:endParaRPr lang="en-US" dirty="0"/>
          </a:p>
        </p:txBody>
      </p:sp>
      <p:cxnSp>
        <p:nvCxnSpPr>
          <p:cNvPr id="18" name="Straight Connector 17"/>
          <p:cNvCxnSpPr/>
          <p:nvPr/>
        </p:nvCxnSpPr>
        <p:spPr>
          <a:xfrm>
            <a:off x="9067800" y="2118355"/>
            <a:ext cx="1816100"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270923" y="2452366"/>
            <a:ext cx="49030" cy="491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5978" y="5539173"/>
            <a:ext cx="1859095" cy="369332"/>
          </a:xfrm>
          <a:prstGeom prst="rect">
            <a:avLst/>
          </a:prstGeom>
          <a:noFill/>
        </p:spPr>
        <p:txBody>
          <a:bodyPr wrap="square" rtlCol="0">
            <a:spAutoFit/>
          </a:bodyPr>
          <a:lstStyle/>
          <a:p>
            <a:r>
              <a:rPr lang="en-US" dirty="0" smtClean="0"/>
              <a:t>Compound A</a:t>
            </a:r>
            <a:endParaRPr lang="en-US" dirty="0"/>
          </a:p>
        </p:txBody>
      </p:sp>
      <p:sp>
        <p:nvSpPr>
          <p:cNvPr id="28" name="TextBox 27"/>
          <p:cNvSpPr txBox="1"/>
          <p:nvPr/>
        </p:nvSpPr>
        <p:spPr>
          <a:xfrm>
            <a:off x="489284" y="6328480"/>
            <a:ext cx="2095789" cy="646331"/>
          </a:xfrm>
          <a:prstGeom prst="rect">
            <a:avLst/>
          </a:prstGeom>
          <a:noFill/>
        </p:spPr>
        <p:txBody>
          <a:bodyPr wrap="square" rtlCol="0">
            <a:spAutoFit/>
          </a:bodyPr>
          <a:lstStyle/>
          <a:p>
            <a:r>
              <a:rPr lang="en-US" dirty="0" smtClean="0"/>
              <a:t>Compound B</a:t>
            </a:r>
            <a:endParaRPr lang="en-US" dirty="0"/>
          </a:p>
          <a:p>
            <a:endParaRPr lang="en-US" dirty="0"/>
          </a:p>
        </p:txBody>
      </p:sp>
      <p:sp>
        <p:nvSpPr>
          <p:cNvPr id="33" name="TextBox 32"/>
          <p:cNvSpPr txBox="1"/>
          <p:nvPr/>
        </p:nvSpPr>
        <p:spPr>
          <a:xfrm>
            <a:off x="8939212" y="5765168"/>
            <a:ext cx="1944688" cy="369332"/>
          </a:xfrm>
          <a:prstGeom prst="rect">
            <a:avLst/>
          </a:prstGeom>
          <a:noFill/>
          <a:ln>
            <a:solidFill>
              <a:srgbClr val="FF0000"/>
            </a:solidFill>
          </a:ln>
        </p:spPr>
        <p:txBody>
          <a:bodyPr wrap="square" rtlCol="0">
            <a:spAutoFit/>
          </a:bodyPr>
          <a:lstStyle/>
          <a:p>
            <a:r>
              <a:rPr lang="en-US" dirty="0" smtClean="0"/>
              <a:t>2:1 ratio of C</a:t>
            </a:r>
            <a:endParaRPr lang="en-US" dirty="0"/>
          </a:p>
        </p:txBody>
      </p:sp>
      <p:grpSp>
        <p:nvGrpSpPr>
          <p:cNvPr id="13" name="Group 12"/>
          <p:cNvGrpSpPr/>
          <p:nvPr/>
        </p:nvGrpSpPr>
        <p:grpSpPr>
          <a:xfrm>
            <a:off x="2408716" y="2861434"/>
            <a:ext cx="3603683" cy="646331"/>
            <a:chOff x="2408716" y="2861434"/>
            <a:chExt cx="3603683" cy="646331"/>
          </a:xfrm>
        </p:grpSpPr>
        <p:sp>
          <p:nvSpPr>
            <p:cNvPr id="9" name="TextBox 8"/>
            <p:cNvSpPr txBox="1"/>
            <p:nvPr/>
          </p:nvSpPr>
          <p:spPr>
            <a:xfrm>
              <a:off x="2408716" y="2861434"/>
              <a:ext cx="3603683" cy="646331"/>
            </a:xfrm>
            <a:prstGeom prst="rect">
              <a:avLst/>
            </a:prstGeom>
            <a:noFill/>
          </p:spPr>
          <p:txBody>
            <a:bodyPr wrap="square" rtlCol="0">
              <a:spAutoFit/>
            </a:bodyPr>
            <a:lstStyle/>
            <a:p>
              <a:r>
                <a:rPr lang="en-US" dirty="0" smtClean="0"/>
                <a:t>16.00 g O		1.142</a:t>
              </a:r>
              <a:r>
                <a:rPr lang="en-US" u="sng" dirty="0" smtClean="0"/>
                <a:t>04</a:t>
              </a:r>
              <a:r>
                <a:rPr lang="en-US" dirty="0" smtClean="0"/>
                <a:t> g O</a:t>
              </a:r>
            </a:p>
            <a:p>
              <a:r>
                <a:rPr lang="en-US" dirty="0" smtClean="0"/>
                <a:t>14.01 g N             1.000 g N</a:t>
              </a:r>
              <a:endParaRPr lang="en-US" dirty="0"/>
            </a:p>
          </p:txBody>
        </p:sp>
        <p:cxnSp>
          <p:nvCxnSpPr>
            <p:cNvPr id="8" name="Straight Connector 7"/>
            <p:cNvCxnSpPr/>
            <p:nvPr/>
          </p:nvCxnSpPr>
          <p:spPr>
            <a:xfrm>
              <a:off x="2447509" y="3198117"/>
              <a:ext cx="13232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321936" y="3190292"/>
              <a:ext cx="132321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362016" y="3697740"/>
            <a:ext cx="4508531" cy="646331"/>
            <a:chOff x="1879600" y="3697740"/>
            <a:chExt cx="3990947" cy="646331"/>
          </a:xfrm>
        </p:grpSpPr>
        <p:sp>
          <p:nvSpPr>
            <p:cNvPr id="10" name="TextBox 9"/>
            <p:cNvSpPr txBox="1"/>
            <p:nvPr/>
          </p:nvSpPr>
          <p:spPr>
            <a:xfrm>
              <a:off x="1879600" y="3697740"/>
              <a:ext cx="3990947" cy="646331"/>
            </a:xfrm>
            <a:prstGeom prst="rect">
              <a:avLst/>
            </a:prstGeom>
            <a:noFill/>
          </p:spPr>
          <p:txBody>
            <a:bodyPr wrap="square" rtlCol="0">
              <a:spAutoFit/>
            </a:bodyPr>
            <a:lstStyle/>
            <a:p>
              <a:r>
                <a:rPr lang="en-US" dirty="0" smtClean="0"/>
                <a:t>  2(16.00) g O		 	2.284</a:t>
              </a:r>
              <a:r>
                <a:rPr lang="en-US" u="sng" dirty="0" smtClean="0"/>
                <a:t>08</a:t>
              </a:r>
              <a:r>
                <a:rPr lang="en-US" dirty="0" smtClean="0"/>
                <a:t> g O</a:t>
              </a:r>
            </a:p>
            <a:p>
              <a:r>
                <a:rPr lang="en-US" dirty="0" smtClean="0"/>
                <a:t> 14.01 g N                 	        1.000 g N</a:t>
              </a:r>
              <a:endParaRPr lang="en-US" dirty="0"/>
            </a:p>
          </p:txBody>
        </p:sp>
        <p:cxnSp>
          <p:nvCxnSpPr>
            <p:cNvPr id="39" name="Straight Connector 38"/>
            <p:cNvCxnSpPr/>
            <p:nvPr/>
          </p:nvCxnSpPr>
          <p:spPr>
            <a:xfrm>
              <a:off x="1969435" y="4013252"/>
              <a:ext cx="13232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39386" y="4013252"/>
              <a:ext cx="132321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7056283" y="3092578"/>
            <a:ext cx="1722706" cy="646331"/>
            <a:chOff x="7056283" y="3092578"/>
            <a:chExt cx="1722706" cy="646331"/>
          </a:xfrm>
        </p:grpSpPr>
        <p:sp>
          <p:nvSpPr>
            <p:cNvPr id="11" name="TextBox 10"/>
            <p:cNvSpPr txBox="1"/>
            <p:nvPr/>
          </p:nvSpPr>
          <p:spPr>
            <a:xfrm>
              <a:off x="7056283" y="3092578"/>
              <a:ext cx="1722706" cy="646331"/>
            </a:xfrm>
            <a:prstGeom prst="rect">
              <a:avLst/>
            </a:prstGeom>
            <a:noFill/>
          </p:spPr>
          <p:txBody>
            <a:bodyPr wrap="square" rtlCol="0">
              <a:spAutoFit/>
            </a:bodyPr>
            <a:lstStyle/>
            <a:p>
              <a:r>
                <a:rPr lang="en-US" dirty="0" smtClean="0"/>
                <a:t>1.142</a:t>
              </a:r>
              <a:r>
                <a:rPr lang="en-US" u="sng" dirty="0" smtClean="0"/>
                <a:t>04</a:t>
              </a:r>
              <a:r>
                <a:rPr lang="en-US" dirty="0" smtClean="0"/>
                <a:t> g O</a:t>
              </a:r>
            </a:p>
            <a:p>
              <a:r>
                <a:rPr lang="en-US" dirty="0" smtClean="0"/>
                <a:t>2.284</a:t>
              </a:r>
              <a:r>
                <a:rPr lang="en-US" u="sng" dirty="0" smtClean="0"/>
                <a:t>08</a:t>
              </a:r>
              <a:r>
                <a:rPr lang="en-US" dirty="0" smtClean="0"/>
                <a:t> g O</a:t>
              </a:r>
              <a:endParaRPr lang="en-US" dirty="0"/>
            </a:p>
          </p:txBody>
        </p:sp>
        <p:cxnSp>
          <p:nvCxnSpPr>
            <p:cNvPr id="41" name="Straight Connector 40"/>
            <p:cNvCxnSpPr/>
            <p:nvPr/>
          </p:nvCxnSpPr>
          <p:spPr>
            <a:xfrm>
              <a:off x="7173778" y="3420579"/>
              <a:ext cx="132321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585073" y="5444616"/>
            <a:ext cx="1254127" cy="646331"/>
            <a:chOff x="2585073" y="5444616"/>
            <a:chExt cx="1254127" cy="646331"/>
          </a:xfrm>
        </p:grpSpPr>
        <p:sp>
          <p:nvSpPr>
            <p:cNvPr id="25" name="TextBox 24"/>
            <p:cNvSpPr txBox="1"/>
            <p:nvPr/>
          </p:nvSpPr>
          <p:spPr>
            <a:xfrm>
              <a:off x="2585073" y="5444616"/>
              <a:ext cx="1254127" cy="646331"/>
            </a:xfrm>
            <a:prstGeom prst="rect">
              <a:avLst/>
            </a:prstGeom>
            <a:noFill/>
          </p:spPr>
          <p:txBody>
            <a:bodyPr wrap="square" rtlCol="0">
              <a:spAutoFit/>
            </a:bodyPr>
            <a:lstStyle/>
            <a:p>
              <a:r>
                <a:rPr lang="en-US" dirty="0" smtClean="0"/>
                <a:t>2.41 g C</a:t>
              </a:r>
              <a:br>
                <a:rPr lang="en-US" dirty="0" smtClean="0"/>
              </a:br>
              <a:r>
                <a:rPr lang="en-US" dirty="0" smtClean="0"/>
                <a:t>3.22 g O</a:t>
              </a:r>
              <a:endParaRPr lang="en-US" dirty="0"/>
            </a:p>
          </p:txBody>
        </p:sp>
        <p:cxnSp>
          <p:nvCxnSpPr>
            <p:cNvPr id="21" name="Straight Connector 20"/>
            <p:cNvCxnSpPr>
              <a:stCxn id="25" idx="1"/>
            </p:cNvCxnSpPr>
            <p:nvPr/>
          </p:nvCxnSpPr>
          <p:spPr>
            <a:xfrm flipV="1">
              <a:off x="2585073" y="5765168"/>
              <a:ext cx="1006025" cy="261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3839199" y="5466392"/>
            <a:ext cx="1870191" cy="646331"/>
            <a:chOff x="3876559" y="5444615"/>
            <a:chExt cx="1870191" cy="646331"/>
          </a:xfrm>
        </p:grpSpPr>
        <p:sp>
          <p:nvSpPr>
            <p:cNvPr id="29" name="TextBox 28"/>
            <p:cNvSpPr txBox="1"/>
            <p:nvPr/>
          </p:nvSpPr>
          <p:spPr>
            <a:xfrm>
              <a:off x="3876559" y="5444615"/>
              <a:ext cx="1870191" cy="646331"/>
            </a:xfrm>
            <a:prstGeom prst="rect">
              <a:avLst/>
            </a:prstGeom>
            <a:noFill/>
          </p:spPr>
          <p:txBody>
            <a:bodyPr wrap="square" rtlCol="0">
              <a:spAutoFit/>
            </a:bodyPr>
            <a:lstStyle/>
            <a:p>
              <a:r>
                <a:rPr lang="en-US" dirty="0" smtClean="0"/>
                <a:t>0.748</a:t>
              </a:r>
              <a:r>
                <a:rPr lang="en-US" u="sng" dirty="0" smtClean="0"/>
                <a:t>45</a:t>
              </a:r>
              <a:r>
                <a:rPr lang="en-US" dirty="0" smtClean="0"/>
                <a:t> g C</a:t>
              </a:r>
              <a:br>
                <a:rPr lang="en-US" dirty="0" smtClean="0"/>
              </a:br>
              <a:r>
                <a:rPr lang="en-US" dirty="0" smtClean="0"/>
                <a:t>1.00 g O</a:t>
              </a:r>
              <a:endParaRPr lang="en-US" dirty="0"/>
            </a:p>
          </p:txBody>
        </p:sp>
        <p:cxnSp>
          <p:nvCxnSpPr>
            <p:cNvPr id="42" name="Straight Connector 41"/>
            <p:cNvCxnSpPr>
              <a:stCxn id="29" idx="1"/>
            </p:cNvCxnSpPr>
            <p:nvPr/>
          </p:nvCxnSpPr>
          <p:spPr>
            <a:xfrm flipV="1">
              <a:off x="3876559" y="5765168"/>
              <a:ext cx="1329002" cy="261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5645151" y="5646129"/>
            <a:ext cx="1657350" cy="646331"/>
            <a:chOff x="5645151" y="5646129"/>
            <a:chExt cx="1657350" cy="646331"/>
          </a:xfrm>
        </p:grpSpPr>
        <p:sp>
          <p:nvSpPr>
            <p:cNvPr id="31" name="TextBox 30"/>
            <p:cNvSpPr txBox="1"/>
            <p:nvPr/>
          </p:nvSpPr>
          <p:spPr>
            <a:xfrm>
              <a:off x="5645151" y="5646129"/>
              <a:ext cx="1657350" cy="646331"/>
            </a:xfrm>
            <a:prstGeom prst="rect">
              <a:avLst/>
            </a:prstGeom>
            <a:noFill/>
          </p:spPr>
          <p:txBody>
            <a:bodyPr wrap="square" rtlCol="0">
              <a:spAutoFit/>
            </a:bodyPr>
            <a:lstStyle/>
            <a:p>
              <a:r>
                <a:rPr lang="en-US" dirty="0" smtClean="0"/>
                <a:t>0.748</a:t>
              </a:r>
              <a:r>
                <a:rPr lang="en-US" u="sng" dirty="0" smtClean="0"/>
                <a:t>45</a:t>
              </a:r>
              <a:r>
                <a:rPr lang="en-US" dirty="0" smtClean="0"/>
                <a:t> g C</a:t>
              </a:r>
            </a:p>
            <a:p>
              <a:r>
                <a:rPr lang="en-US" dirty="0" smtClean="0"/>
                <a:t>0.374</a:t>
              </a:r>
              <a:r>
                <a:rPr lang="en-US" u="sng" dirty="0" smtClean="0"/>
                <a:t>86</a:t>
              </a:r>
              <a:r>
                <a:rPr lang="en-US" dirty="0" smtClean="0"/>
                <a:t> g C</a:t>
              </a:r>
              <a:endParaRPr lang="en-US" dirty="0"/>
            </a:p>
          </p:txBody>
        </p:sp>
        <p:cxnSp>
          <p:nvCxnSpPr>
            <p:cNvPr id="44" name="Straight Connector 43"/>
            <p:cNvCxnSpPr/>
            <p:nvPr/>
          </p:nvCxnSpPr>
          <p:spPr>
            <a:xfrm flipV="1">
              <a:off x="5683749" y="5980844"/>
              <a:ext cx="1329002" cy="261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441721" y="6134500"/>
            <a:ext cx="1397478" cy="646331"/>
            <a:chOff x="2441721" y="6134500"/>
            <a:chExt cx="1397478" cy="646331"/>
          </a:xfrm>
        </p:grpSpPr>
        <p:sp>
          <p:nvSpPr>
            <p:cNvPr id="26" name="TextBox 25"/>
            <p:cNvSpPr txBox="1"/>
            <p:nvPr/>
          </p:nvSpPr>
          <p:spPr>
            <a:xfrm>
              <a:off x="2585072" y="6134500"/>
              <a:ext cx="1254127" cy="646331"/>
            </a:xfrm>
            <a:prstGeom prst="rect">
              <a:avLst/>
            </a:prstGeom>
            <a:noFill/>
          </p:spPr>
          <p:txBody>
            <a:bodyPr wrap="square" rtlCol="0">
              <a:spAutoFit/>
            </a:bodyPr>
            <a:lstStyle/>
            <a:p>
              <a:r>
                <a:rPr lang="en-US" dirty="0" smtClean="0"/>
                <a:t>6.71 g C</a:t>
              </a:r>
              <a:br>
                <a:rPr lang="en-US" dirty="0" smtClean="0"/>
              </a:br>
              <a:r>
                <a:rPr lang="en-US" dirty="0" smtClean="0"/>
                <a:t>17.9 g O</a:t>
              </a:r>
              <a:endParaRPr lang="en-US" dirty="0"/>
            </a:p>
          </p:txBody>
        </p:sp>
        <p:cxnSp>
          <p:nvCxnSpPr>
            <p:cNvPr id="45" name="Straight Connector 44"/>
            <p:cNvCxnSpPr/>
            <p:nvPr/>
          </p:nvCxnSpPr>
          <p:spPr>
            <a:xfrm flipV="1">
              <a:off x="2441721" y="6455052"/>
              <a:ext cx="1329002" cy="261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876559" y="6175229"/>
            <a:ext cx="1870191" cy="646331"/>
            <a:chOff x="3876559" y="6175229"/>
            <a:chExt cx="1870191" cy="646331"/>
          </a:xfrm>
        </p:grpSpPr>
        <p:sp>
          <p:nvSpPr>
            <p:cNvPr id="30" name="TextBox 29"/>
            <p:cNvSpPr txBox="1"/>
            <p:nvPr/>
          </p:nvSpPr>
          <p:spPr>
            <a:xfrm>
              <a:off x="3876559" y="6175229"/>
              <a:ext cx="1870191" cy="646331"/>
            </a:xfrm>
            <a:prstGeom prst="rect">
              <a:avLst/>
            </a:prstGeom>
            <a:noFill/>
          </p:spPr>
          <p:txBody>
            <a:bodyPr wrap="square" rtlCol="0">
              <a:spAutoFit/>
            </a:bodyPr>
            <a:lstStyle/>
            <a:p>
              <a:r>
                <a:rPr lang="en-US" dirty="0" smtClean="0"/>
                <a:t>0.374</a:t>
              </a:r>
              <a:r>
                <a:rPr lang="en-US" u="sng" dirty="0" smtClean="0"/>
                <a:t>86</a:t>
              </a:r>
              <a:r>
                <a:rPr lang="en-US" dirty="0" smtClean="0"/>
                <a:t> g C</a:t>
              </a:r>
              <a:br>
                <a:rPr lang="en-US" dirty="0" smtClean="0"/>
              </a:br>
              <a:r>
                <a:rPr lang="en-US" dirty="0" smtClean="0"/>
                <a:t>1.00 g O</a:t>
              </a:r>
              <a:endParaRPr lang="en-US" dirty="0"/>
            </a:p>
          </p:txBody>
        </p:sp>
        <p:cxnSp>
          <p:nvCxnSpPr>
            <p:cNvPr id="46" name="Straight Connector 45"/>
            <p:cNvCxnSpPr/>
            <p:nvPr/>
          </p:nvCxnSpPr>
          <p:spPr>
            <a:xfrm flipV="1">
              <a:off x="3952573" y="6498394"/>
              <a:ext cx="1329002" cy="261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7601152" y="5646129"/>
            <a:ext cx="847494" cy="646331"/>
            <a:chOff x="7601152" y="5646129"/>
            <a:chExt cx="847494" cy="646331"/>
          </a:xfrm>
        </p:grpSpPr>
        <p:sp>
          <p:nvSpPr>
            <p:cNvPr id="32" name="TextBox 31"/>
            <p:cNvSpPr txBox="1"/>
            <p:nvPr/>
          </p:nvSpPr>
          <p:spPr>
            <a:xfrm>
              <a:off x="7619971" y="5646129"/>
              <a:ext cx="828675" cy="646331"/>
            </a:xfrm>
            <a:prstGeom prst="rect">
              <a:avLst/>
            </a:prstGeom>
            <a:noFill/>
          </p:spPr>
          <p:txBody>
            <a:bodyPr wrap="square" rtlCol="0">
              <a:spAutoFit/>
            </a:bodyPr>
            <a:lstStyle/>
            <a:p>
              <a:r>
                <a:rPr lang="en-US" dirty="0" smtClean="0"/>
                <a:t>2 g C</a:t>
              </a:r>
            </a:p>
            <a:p>
              <a:r>
                <a:rPr lang="en-US" dirty="0" smtClean="0"/>
                <a:t>1 g C</a:t>
              </a:r>
              <a:endParaRPr lang="en-US" dirty="0"/>
            </a:p>
          </p:txBody>
        </p:sp>
        <p:cxnSp>
          <p:nvCxnSpPr>
            <p:cNvPr id="47" name="Straight Connector 46"/>
            <p:cNvCxnSpPr>
              <a:endCxn id="32" idx="3"/>
            </p:cNvCxnSpPr>
            <p:nvPr/>
          </p:nvCxnSpPr>
          <p:spPr>
            <a:xfrm flipV="1">
              <a:off x="7601152" y="5969295"/>
              <a:ext cx="847494" cy="13013"/>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973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500"/>
                                        <p:tgtEl>
                                          <p:spTgt spid="5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fade">
                                      <p:cBhvr>
                                        <p:cTn id="112" dur="500"/>
                                        <p:tgtEl>
                                          <p:spTgt spid="5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6" grpId="0"/>
      <p:bldP spid="17" grpId="0"/>
      <p:bldP spid="27" grpId="0"/>
      <p:bldP spid="28"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609" y="109557"/>
            <a:ext cx="1922092" cy="715944"/>
          </a:xfrm>
        </p:spPr>
        <p:txBody>
          <a:bodyPr>
            <a:normAutofit fontScale="90000"/>
          </a:bodyPr>
          <a:lstStyle/>
          <a:p>
            <a:r>
              <a:rPr lang="en-US" dirty="0" smtClean="0"/>
              <a:t>HW 3.1</a:t>
            </a:r>
            <a:endParaRPr lang="en-US" dirty="0"/>
          </a:p>
        </p:txBody>
      </p:sp>
      <p:sp>
        <p:nvSpPr>
          <p:cNvPr id="4" name="Rectangle 4"/>
          <p:cNvSpPr txBox="1">
            <a:spLocks noChangeArrowheads="1"/>
          </p:cNvSpPr>
          <p:nvPr/>
        </p:nvSpPr>
        <p:spPr>
          <a:xfrm>
            <a:off x="1011608" y="1"/>
            <a:ext cx="10253291" cy="6858000"/>
          </a:xfrm>
          <a:prstGeom prst="rect">
            <a:avLst/>
          </a:prstGeom>
          <a:noFill/>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609600" indent="-609600">
              <a:lnSpc>
                <a:spcPct val="80000"/>
              </a:lnSpc>
              <a:buFontTx/>
              <a:buNone/>
            </a:pPr>
            <a:r>
              <a:rPr lang="en-US" altLang="en-US" sz="1800" dirty="0" smtClean="0">
                <a:latin typeface="Arial Narrow" panose="020B0606020202030204" pitchFamily="34" charset="0"/>
              </a:rPr>
              <a:t>1a. What scientist is credited with the discovery of the electron?</a:t>
            </a:r>
          </a:p>
          <a:p>
            <a:pPr marL="609600" indent="-609600">
              <a:lnSpc>
                <a:spcPct val="80000"/>
              </a:lnSpc>
              <a:buFontTx/>
              <a:buNone/>
            </a:pPr>
            <a:r>
              <a:rPr lang="en-US" altLang="en-US" sz="1800" dirty="0" smtClean="0">
                <a:latin typeface="Arial Narrow" panose="020B0606020202030204" pitchFamily="34" charset="0"/>
              </a:rPr>
              <a:t>  b. What instrument was used to discover the electron.</a:t>
            </a:r>
          </a:p>
          <a:p>
            <a:pPr marL="609600" indent="-609600">
              <a:lnSpc>
                <a:spcPct val="80000"/>
              </a:lnSpc>
              <a:buFontTx/>
              <a:buNone/>
            </a:pPr>
            <a:r>
              <a:rPr lang="en-US" altLang="en-US" sz="1800" dirty="0" smtClean="0">
                <a:latin typeface="Arial Narrow" panose="020B0606020202030204" pitchFamily="34" charset="0"/>
              </a:rPr>
              <a:t>  c. What else did this scientist discover about the electron?</a:t>
            </a:r>
          </a:p>
          <a:p>
            <a:pPr marL="609600" indent="-609600">
              <a:lnSpc>
                <a:spcPct val="80000"/>
              </a:lnSpc>
              <a:buFontTx/>
              <a:buNone/>
            </a:pPr>
            <a:r>
              <a:rPr lang="en-US" altLang="en-US" sz="1800" dirty="0" smtClean="0">
                <a:latin typeface="Arial Narrow" panose="020B0606020202030204" pitchFamily="34" charset="0"/>
              </a:rPr>
              <a:t>2a. What scientist is credited with the discovery of the charge of the electron?</a:t>
            </a:r>
          </a:p>
          <a:p>
            <a:pPr marL="609600" indent="-609600">
              <a:lnSpc>
                <a:spcPct val="80000"/>
              </a:lnSpc>
              <a:buFontTx/>
              <a:buNone/>
            </a:pPr>
            <a:r>
              <a:rPr lang="en-US" altLang="en-US" sz="1800" dirty="0" smtClean="0">
                <a:latin typeface="Arial Narrow" panose="020B0606020202030204" pitchFamily="34" charset="0"/>
              </a:rPr>
              <a:t>  b. What experiment was used to discover the charge of the electron.</a:t>
            </a:r>
          </a:p>
          <a:p>
            <a:pPr marL="609600" indent="-609600">
              <a:lnSpc>
                <a:spcPct val="80000"/>
              </a:lnSpc>
              <a:buFontTx/>
              <a:buNone/>
            </a:pPr>
            <a:r>
              <a:rPr lang="en-US" altLang="en-US" sz="1800" dirty="0" smtClean="0">
                <a:latin typeface="Arial Narrow" panose="020B0606020202030204" pitchFamily="34" charset="0"/>
              </a:rPr>
              <a:t>  c. Towards which node (positive or negative) did the cathode ray bend to indicate the charge of electrons?</a:t>
            </a:r>
          </a:p>
          <a:p>
            <a:pPr marL="609600" indent="-609600">
              <a:lnSpc>
                <a:spcPct val="80000"/>
              </a:lnSpc>
              <a:buFontTx/>
              <a:buNone/>
            </a:pPr>
            <a:r>
              <a:rPr lang="en-US" altLang="en-US" sz="1800" dirty="0" smtClean="0">
                <a:latin typeface="Arial Narrow" panose="020B0606020202030204" pitchFamily="34" charset="0"/>
              </a:rPr>
              <a:t>3. What scientist was the first to come up with an atomic model based upon experimental evidence?</a:t>
            </a:r>
          </a:p>
          <a:p>
            <a:pPr marL="609600" indent="-609600">
              <a:lnSpc>
                <a:spcPct val="80000"/>
              </a:lnSpc>
              <a:buFontTx/>
              <a:buNone/>
            </a:pPr>
            <a:r>
              <a:rPr lang="en-US" altLang="en-US" sz="1800" dirty="0" smtClean="0">
                <a:latin typeface="Arial Narrow" panose="020B0606020202030204" pitchFamily="34" charset="0"/>
              </a:rPr>
              <a:t>4. What about Dalton’s theory is known to be untrue?</a:t>
            </a:r>
          </a:p>
          <a:p>
            <a:pPr marL="609600" indent="-609600">
              <a:lnSpc>
                <a:spcPct val="80000"/>
              </a:lnSpc>
              <a:buFontTx/>
              <a:buNone/>
            </a:pPr>
            <a:r>
              <a:rPr lang="en-US" altLang="en-US" sz="1800" dirty="0" smtClean="0">
                <a:latin typeface="Arial Narrow" panose="020B0606020202030204" pitchFamily="34" charset="0"/>
              </a:rPr>
              <a:t>5. Lead forms two compounds with Oxygen. One compound contains 2.98 g of lead and 0.461 g of Oxygen. The other compound contains 9.89 g of Lead and 0.763 g of Oxygen. What is the lowest whole number ratio of Lead that combines with a given mass of Oxygen?</a:t>
            </a:r>
          </a:p>
        </p:txBody>
      </p:sp>
      <p:sp>
        <p:nvSpPr>
          <p:cNvPr id="5" name="Rectangle 4"/>
          <p:cNvSpPr txBox="1">
            <a:spLocks noChangeArrowheads="1"/>
          </p:cNvSpPr>
          <p:nvPr/>
        </p:nvSpPr>
        <p:spPr>
          <a:xfrm>
            <a:off x="2863850" y="109557"/>
            <a:ext cx="3086100" cy="988993"/>
          </a:xfrm>
          <a:prstGeom prst="rect">
            <a:avLst/>
          </a:prstGeom>
          <a:noFill/>
        </p:spPr>
        <p:txBody>
          <a:bodyPr vert="horz" lIns="91440" tIns="45720" rIns="91440" bIns="45720" rtlCol="0" anchor="ctr">
            <a:normAutofit fontScale="92500" lnSpcReduction="2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609600" indent="-609600">
              <a:lnSpc>
                <a:spcPct val="80000"/>
              </a:lnSpc>
              <a:buFontTx/>
              <a:buNone/>
            </a:pPr>
            <a:r>
              <a:rPr lang="en-US" altLang="en-US" sz="1800" dirty="0" smtClean="0">
                <a:latin typeface="Arial Narrow" panose="020B0606020202030204" pitchFamily="34" charset="0"/>
              </a:rPr>
              <a:t>Assigned: Monday, 9/11</a:t>
            </a:r>
            <a:endParaRPr lang="en-US" altLang="en-US" sz="1800" dirty="0">
              <a:latin typeface="Arial Narrow" panose="020B0606020202030204" pitchFamily="34" charset="0"/>
            </a:endParaRPr>
          </a:p>
          <a:p>
            <a:pPr marL="609600" indent="-609600">
              <a:lnSpc>
                <a:spcPct val="80000"/>
              </a:lnSpc>
              <a:buFontTx/>
              <a:buNone/>
            </a:pPr>
            <a:r>
              <a:rPr lang="en-US" altLang="en-US" sz="1800" dirty="0" smtClean="0">
                <a:latin typeface="Arial Narrow" panose="020B0606020202030204" pitchFamily="34" charset="0"/>
              </a:rPr>
              <a:t>Due: Tuesday, 9/12</a:t>
            </a:r>
          </a:p>
          <a:p>
            <a:pPr marL="609600" indent="-609600">
              <a:lnSpc>
                <a:spcPct val="80000"/>
              </a:lnSpc>
              <a:buFontTx/>
              <a:buNone/>
            </a:pPr>
            <a:r>
              <a:rPr lang="en-US" altLang="en-US" sz="1800" dirty="0" smtClean="0">
                <a:latin typeface="Arial Narrow" panose="020B0606020202030204" pitchFamily="34" charset="0"/>
              </a:rPr>
              <a:t>Due On Separate Sheet of Paper</a:t>
            </a:r>
          </a:p>
        </p:txBody>
      </p:sp>
    </p:spTree>
    <p:extLst>
      <p:ext uri="{BB962C8B-B14F-4D97-AF65-F5344CB8AC3E}">
        <p14:creationId xmlns:p14="http://schemas.microsoft.com/office/powerpoint/2010/main" val="1078487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Nucleus</a:t>
            </a:r>
            <a:endParaRPr lang="en-US" dirty="0"/>
          </a:p>
        </p:txBody>
      </p:sp>
      <p:sp>
        <p:nvSpPr>
          <p:cNvPr id="3" name="Content Placeholder 2"/>
          <p:cNvSpPr>
            <a:spLocks noGrp="1"/>
          </p:cNvSpPr>
          <p:nvPr>
            <p:ph idx="1"/>
          </p:nvPr>
        </p:nvSpPr>
        <p:spPr>
          <a:xfrm>
            <a:off x="1014649" y="1060450"/>
            <a:ext cx="7796540" cy="5797550"/>
          </a:xfrm>
        </p:spPr>
        <p:txBody>
          <a:bodyPr/>
          <a:lstStyle/>
          <a:p>
            <a:r>
              <a:rPr lang="en-US" dirty="0" smtClean="0"/>
              <a:t>In 1886, Goldstein determines there is a positive charge in atoms, termed ‘protons’. </a:t>
            </a:r>
          </a:p>
          <a:p>
            <a:r>
              <a:rPr lang="en-US" dirty="0"/>
              <a:t>Thomson determined that the mass of a proton was nearly 2,000 times greater than the mass of an electron</a:t>
            </a:r>
            <a:r>
              <a:rPr lang="en-US" dirty="0" smtClean="0"/>
              <a:t>.</a:t>
            </a:r>
          </a:p>
          <a:p>
            <a:r>
              <a:rPr lang="en-US" dirty="0" smtClean="0"/>
              <a:t>1911, Rutherford’s team shot alpha particles at gold foil. Because </a:t>
            </a:r>
            <a:r>
              <a:rPr lang="en-US" i="1" dirty="0" smtClean="0">
                <a:solidFill>
                  <a:schemeClr val="accent4">
                    <a:lumMod val="40000"/>
                    <a:lumOff val="60000"/>
                  </a:schemeClr>
                </a:solidFill>
              </a:rPr>
              <a:t>some</a:t>
            </a:r>
            <a:r>
              <a:rPr lang="en-US" i="1" dirty="0" smtClean="0"/>
              <a:t> </a:t>
            </a:r>
            <a:r>
              <a:rPr lang="en-US" dirty="0" smtClean="0"/>
              <a:t>alpha particles bounced back, it was determine that atoms must have a small, dense, positively charged nucleus.</a:t>
            </a:r>
          </a:p>
          <a:p>
            <a:r>
              <a:rPr lang="en-US" dirty="0" smtClean="0"/>
              <a:t>1932, Chadwick discovers 3</a:t>
            </a:r>
            <a:r>
              <a:rPr lang="en-US" baseline="30000" dirty="0" smtClean="0"/>
              <a:t>rd</a:t>
            </a:r>
            <a:r>
              <a:rPr lang="en-US" dirty="0" smtClean="0"/>
              <a:t> subatomic particle, the neutron, also determined to be in the nucleus. Neutron is neutrally charged, but has the mass of a proton.</a:t>
            </a:r>
          </a:p>
        </p:txBody>
      </p:sp>
      <p:pic>
        <p:nvPicPr>
          <p:cNvPr id="4098" name="Picture 2" descr="Image result for rutherford atomic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7280" y="1152983"/>
            <a:ext cx="3424080" cy="3195808"/>
          </a:xfrm>
          <a:prstGeom prst="rect">
            <a:avLst/>
          </a:prstGeom>
          <a:solidFill>
            <a:schemeClr val="tx1"/>
          </a:solidFill>
        </p:spPr>
      </p:pic>
      <p:pic>
        <p:nvPicPr>
          <p:cNvPr id="4102" name="Picture 6" descr="Image result for rutherford atomic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280" y="4217845"/>
            <a:ext cx="3424080" cy="263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57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fade">
                                      <p:cBhvr>
                                        <p:cTn id="3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248400" y="3089563"/>
            <a:ext cx="5943600" cy="3810000"/>
          </a:xfrm>
          <a:prstGeom prst="rect">
            <a:avLst/>
          </a:prstGeom>
        </p:spPr>
      </p:pic>
      <p:sp>
        <p:nvSpPr>
          <p:cNvPr id="2" name="Title 1"/>
          <p:cNvSpPr>
            <a:spLocks noGrp="1"/>
          </p:cNvSpPr>
          <p:nvPr>
            <p:ph type="title"/>
          </p:nvPr>
        </p:nvSpPr>
        <p:spPr>
          <a:xfrm>
            <a:off x="1997445" y="561986"/>
            <a:ext cx="7958331" cy="1077229"/>
          </a:xfrm>
        </p:spPr>
        <p:txBody>
          <a:bodyPr>
            <a:normAutofit fontScale="90000"/>
          </a:bodyPr>
          <a:lstStyle/>
          <a:p>
            <a:r>
              <a:rPr lang="en-US" dirty="0" smtClean="0"/>
              <a:t>Atomic Number and Mass Number</a:t>
            </a:r>
            <a:endParaRPr lang="en-US" dirty="0"/>
          </a:p>
        </p:txBody>
      </p:sp>
      <p:sp>
        <p:nvSpPr>
          <p:cNvPr id="3" name="Content Placeholder 2"/>
          <p:cNvSpPr>
            <a:spLocks noGrp="1"/>
          </p:cNvSpPr>
          <p:nvPr>
            <p:ph idx="1"/>
          </p:nvPr>
        </p:nvSpPr>
        <p:spPr>
          <a:xfrm>
            <a:off x="1101755" y="1870364"/>
            <a:ext cx="4874856" cy="4620491"/>
          </a:xfrm>
        </p:spPr>
        <p:txBody>
          <a:bodyPr/>
          <a:lstStyle/>
          <a:p>
            <a:r>
              <a:rPr lang="en-US" dirty="0" smtClean="0"/>
              <a:t>The atomic number (symbol Z)  represents the number of protons present in an atom of an element is used to</a:t>
            </a:r>
            <a:r>
              <a:rPr lang="en-US" b="1" i="1" dirty="0" smtClean="0"/>
              <a:t> identify</a:t>
            </a:r>
            <a:r>
              <a:rPr lang="en-US" dirty="0" smtClean="0"/>
              <a:t> the element.</a:t>
            </a:r>
          </a:p>
          <a:p>
            <a:endParaRPr lang="en-US" dirty="0" smtClean="0"/>
          </a:p>
          <a:p>
            <a:r>
              <a:rPr lang="en-US" dirty="0" smtClean="0"/>
              <a:t>The mass number (symbol A) represents the total number of p</a:t>
            </a:r>
            <a:r>
              <a:rPr lang="en-US" baseline="30000" dirty="0" smtClean="0"/>
              <a:t>+</a:t>
            </a:r>
            <a:r>
              <a:rPr lang="en-US" dirty="0" smtClean="0"/>
              <a:t> and n</a:t>
            </a:r>
            <a:r>
              <a:rPr lang="en-US" baseline="30000" dirty="0" smtClean="0"/>
              <a:t>0</a:t>
            </a:r>
            <a:r>
              <a:rPr lang="en-US" dirty="0" smtClean="0"/>
              <a:t>.  </a:t>
            </a:r>
            <a:br>
              <a:rPr lang="en-US" dirty="0" smtClean="0"/>
            </a:br>
            <a:r>
              <a:rPr lang="en-US" dirty="0" smtClean="0"/>
              <a:t>A = # of protons + # of neutrons</a:t>
            </a:r>
            <a:endParaRPr lang="en-US" dirty="0"/>
          </a:p>
        </p:txBody>
      </p:sp>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40774"/>
            <a:ext cx="5943600" cy="2119023"/>
          </a:xfrm>
          <a:prstGeom prst="rect">
            <a:avLst/>
          </a:prstGeom>
          <a:solidFill>
            <a:schemeClr val="tx1"/>
          </a:solidFill>
        </p:spPr>
      </p:pic>
      <p:pic>
        <p:nvPicPr>
          <p:cNvPr id="6154"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1092" y="5644482"/>
            <a:ext cx="952500" cy="904876"/>
          </a:xfrm>
          <a:prstGeom prst="rect">
            <a:avLst/>
          </a:prstGeom>
          <a:solidFill>
            <a:schemeClr val="tx1"/>
          </a:solidFill>
        </p:spPr>
      </p:pic>
    </p:spTree>
    <p:extLst>
      <p:ext uri="{BB962C8B-B14F-4D97-AF65-F5344CB8AC3E}">
        <p14:creationId xmlns:p14="http://schemas.microsoft.com/office/powerpoint/2010/main" val="79828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218" y="0"/>
            <a:ext cx="8630503" cy="1077229"/>
          </a:xfrm>
        </p:spPr>
        <p:txBody>
          <a:bodyPr>
            <a:normAutofit/>
          </a:bodyPr>
          <a:lstStyle/>
          <a:p>
            <a:r>
              <a:rPr lang="en-US" dirty="0" smtClean="0"/>
              <a:t>Isotopes and Atomic Mass</a:t>
            </a:r>
            <a:endParaRPr lang="en-US" dirty="0"/>
          </a:p>
        </p:txBody>
      </p:sp>
      <p:sp>
        <p:nvSpPr>
          <p:cNvPr id="3" name="Content Placeholder 2"/>
          <p:cNvSpPr>
            <a:spLocks noGrp="1"/>
          </p:cNvSpPr>
          <p:nvPr>
            <p:ph idx="1"/>
          </p:nvPr>
        </p:nvSpPr>
        <p:spPr>
          <a:xfrm>
            <a:off x="1129115" y="729457"/>
            <a:ext cx="6247520" cy="2439244"/>
          </a:xfrm>
        </p:spPr>
        <p:txBody>
          <a:bodyPr/>
          <a:lstStyle/>
          <a:p>
            <a:r>
              <a:rPr lang="en-US" dirty="0" smtClean="0"/>
              <a:t>Isotopes are atoms that have the same number of protons, but different numbers of neutrons.</a:t>
            </a:r>
            <a:endParaRPr lang="en-US" dirty="0"/>
          </a:p>
        </p:txBody>
      </p:sp>
      <p:pic>
        <p:nvPicPr>
          <p:cNvPr id="6" name="Picture 5"/>
          <p:cNvPicPr>
            <a:picLocks noChangeAspect="1"/>
          </p:cNvPicPr>
          <p:nvPr/>
        </p:nvPicPr>
        <p:blipFill>
          <a:blip r:embed="rId2"/>
          <a:stretch>
            <a:fillRect/>
          </a:stretch>
        </p:blipFill>
        <p:spPr>
          <a:xfrm>
            <a:off x="8969170" y="1511944"/>
            <a:ext cx="2387692" cy="2382982"/>
          </a:xfrm>
          <a:prstGeom prst="rect">
            <a:avLst/>
          </a:prstGeom>
        </p:spPr>
      </p:pic>
      <p:sp>
        <p:nvSpPr>
          <p:cNvPr id="7" name="TextBox 6"/>
          <p:cNvSpPr txBox="1"/>
          <p:nvPr/>
        </p:nvSpPr>
        <p:spPr>
          <a:xfrm>
            <a:off x="1471649" y="5062633"/>
            <a:ext cx="1835727" cy="369332"/>
          </a:xfrm>
          <a:prstGeom prst="rect">
            <a:avLst/>
          </a:prstGeom>
          <a:noFill/>
        </p:spPr>
        <p:txBody>
          <a:bodyPr wrap="square" rtlCol="0">
            <a:spAutoFit/>
          </a:bodyPr>
          <a:lstStyle/>
          <a:p>
            <a:r>
              <a:rPr lang="en-US" dirty="0" smtClean="0"/>
              <a:t>12 – 6 = 6 n</a:t>
            </a:r>
            <a:r>
              <a:rPr lang="en-US" baseline="30000" dirty="0" smtClean="0"/>
              <a:t>0</a:t>
            </a:r>
            <a:endParaRPr lang="en-US" baseline="30000" dirty="0"/>
          </a:p>
        </p:txBody>
      </p:sp>
      <p:sp>
        <p:nvSpPr>
          <p:cNvPr id="8" name="TextBox 7"/>
          <p:cNvSpPr txBox="1"/>
          <p:nvPr/>
        </p:nvSpPr>
        <p:spPr>
          <a:xfrm>
            <a:off x="4243648" y="5086668"/>
            <a:ext cx="1835727" cy="369332"/>
          </a:xfrm>
          <a:prstGeom prst="rect">
            <a:avLst/>
          </a:prstGeom>
          <a:noFill/>
        </p:spPr>
        <p:txBody>
          <a:bodyPr wrap="square" rtlCol="0">
            <a:spAutoFit/>
          </a:bodyPr>
          <a:lstStyle/>
          <a:p>
            <a:r>
              <a:rPr lang="en-US" dirty="0" smtClean="0"/>
              <a:t>13 – 6 = 7 n</a:t>
            </a:r>
            <a:r>
              <a:rPr lang="en-US" baseline="30000" dirty="0" smtClean="0"/>
              <a:t>0</a:t>
            </a:r>
            <a:endParaRPr lang="en-US" baseline="30000" dirty="0"/>
          </a:p>
        </p:txBody>
      </p:sp>
      <p:sp>
        <p:nvSpPr>
          <p:cNvPr id="9" name="TextBox 8"/>
          <p:cNvSpPr txBox="1"/>
          <p:nvPr/>
        </p:nvSpPr>
        <p:spPr>
          <a:xfrm>
            <a:off x="6767947" y="5034424"/>
            <a:ext cx="1835727" cy="369332"/>
          </a:xfrm>
          <a:prstGeom prst="rect">
            <a:avLst/>
          </a:prstGeom>
          <a:noFill/>
        </p:spPr>
        <p:txBody>
          <a:bodyPr wrap="square" rtlCol="0">
            <a:spAutoFit/>
          </a:bodyPr>
          <a:lstStyle/>
          <a:p>
            <a:r>
              <a:rPr lang="en-US" dirty="0" smtClean="0"/>
              <a:t>14 – 6 = 8 n</a:t>
            </a:r>
            <a:r>
              <a:rPr lang="en-US" baseline="30000" dirty="0" smtClean="0"/>
              <a:t>0</a:t>
            </a:r>
            <a:endParaRPr lang="en-US" baseline="30000" dirty="0"/>
          </a:p>
        </p:txBody>
      </p:sp>
      <p:sp>
        <p:nvSpPr>
          <p:cNvPr id="10" name="Content Placeholder 2"/>
          <p:cNvSpPr txBox="1">
            <a:spLocks/>
          </p:cNvSpPr>
          <p:nvPr/>
        </p:nvSpPr>
        <p:spPr>
          <a:xfrm>
            <a:off x="9030099" y="4156363"/>
            <a:ext cx="2852508" cy="2543153"/>
          </a:xfrm>
          <a:prstGeom prst="rect">
            <a:avLst/>
          </a:prstGeom>
        </p:spPr>
        <p:txBody>
          <a:bodyPr vert="horz" lIns="91440" tIns="45720" rIns="91440" bIns="45720" rtlCol="0" anchor="ctr">
            <a:normAutofit lnSpcReduction="1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r>
              <a:rPr lang="en-US" dirty="0" smtClean="0"/>
              <a:t>The atomic mass of an element is a weighted average mass of the atoms in a naturally occurring sample of the element.</a:t>
            </a:r>
            <a:endParaRPr lang="en-US" dirty="0"/>
          </a:p>
        </p:txBody>
      </p:sp>
      <p:grpSp>
        <p:nvGrpSpPr>
          <p:cNvPr id="12" name="Group 11"/>
          <p:cNvGrpSpPr/>
          <p:nvPr/>
        </p:nvGrpSpPr>
        <p:grpSpPr>
          <a:xfrm>
            <a:off x="807393" y="1809730"/>
            <a:ext cx="7898540" cy="3116845"/>
            <a:chOff x="1070630" y="1247337"/>
            <a:chExt cx="7898540" cy="3116845"/>
          </a:xfrm>
        </p:grpSpPr>
        <p:pic>
          <p:nvPicPr>
            <p:cNvPr id="4" name="Picture 3"/>
            <p:cNvPicPr>
              <a:picLocks noChangeAspect="1"/>
            </p:cNvPicPr>
            <p:nvPr/>
          </p:nvPicPr>
          <p:blipFill>
            <a:blip r:embed="rId3"/>
            <a:stretch>
              <a:fillRect/>
            </a:stretch>
          </p:blipFill>
          <p:spPr>
            <a:xfrm>
              <a:off x="1070630" y="1247337"/>
              <a:ext cx="7898540" cy="3116845"/>
            </a:xfrm>
            <a:prstGeom prst="rect">
              <a:avLst/>
            </a:prstGeom>
          </p:spPr>
        </p:pic>
        <p:sp>
          <p:nvSpPr>
            <p:cNvPr id="11" name="Rounded Rectangle 10"/>
            <p:cNvSpPr/>
            <p:nvPr/>
          </p:nvSpPr>
          <p:spPr>
            <a:xfrm>
              <a:off x="7890164" y="4038600"/>
              <a:ext cx="1079006" cy="23552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1271303" y="5776186"/>
            <a:ext cx="6268636" cy="923330"/>
          </a:xfrm>
          <a:prstGeom prst="rect">
            <a:avLst/>
          </a:prstGeom>
          <a:noFill/>
        </p:spPr>
        <p:txBody>
          <a:bodyPr wrap="square" rtlCol="0">
            <a:spAutoFit/>
          </a:bodyPr>
          <a:lstStyle/>
          <a:p>
            <a:r>
              <a:rPr lang="en-US" dirty="0" smtClean="0"/>
              <a:t>Example: The atomic mass of copper is 63.55. Which of coppers two isotopes is more abundant: copper-63 or copper-65?</a:t>
            </a:r>
            <a:endParaRPr lang="en-US" baseline="30000" dirty="0"/>
          </a:p>
        </p:txBody>
      </p:sp>
      <p:sp>
        <p:nvSpPr>
          <p:cNvPr id="14" name="TextBox 13"/>
          <p:cNvSpPr txBox="1"/>
          <p:nvPr/>
        </p:nvSpPr>
        <p:spPr>
          <a:xfrm>
            <a:off x="7376635" y="6330184"/>
            <a:ext cx="1707088" cy="369332"/>
          </a:xfrm>
          <a:prstGeom prst="rect">
            <a:avLst/>
          </a:prstGeom>
          <a:noFill/>
          <a:ln>
            <a:solidFill>
              <a:srgbClr val="C00000"/>
            </a:solidFill>
          </a:ln>
        </p:spPr>
        <p:txBody>
          <a:bodyPr wrap="square" rtlCol="0">
            <a:spAutoFit/>
          </a:bodyPr>
          <a:lstStyle/>
          <a:p>
            <a:r>
              <a:rPr lang="en-US" dirty="0" smtClean="0"/>
              <a:t>Copper-63</a:t>
            </a:r>
            <a:endParaRPr lang="en-US" baseline="30000" dirty="0"/>
          </a:p>
        </p:txBody>
      </p:sp>
    </p:spTree>
    <p:extLst>
      <p:ext uri="{BB962C8B-B14F-4D97-AF65-F5344CB8AC3E}">
        <p14:creationId xmlns:p14="http://schemas.microsoft.com/office/powerpoint/2010/main" val="414345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21" y="-25579"/>
            <a:ext cx="3504320" cy="1077229"/>
          </a:xfrm>
        </p:spPr>
        <p:txBody>
          <a:bodyPr/>
          <a:lstStyle/>
          <a:p>
            <a:r>
              <a:rPr lang="en-US" dirty="0" smtClean="0"/>
              <a:t>Examples</a:t>
            </a:r>
            <a:endParaRPr lang="en-US" dirty="0"/>
          </a:p>
        </p:txBody>
      </p:sp>
      <p:pic>
        <p:nvPicPr>
          <p:cNvPr id="4" name="Picture 3"/>
          <p:cNvPicPr>
            <a:picLocks noChangeAspect="1"/>
          </p:cNvPicPr>
          <p:nvPr/>
        </p:nvPicPr>
        <p:blipFill>
          <a:blip r:embed="rId2"/>
          <a:stretch>
            <a:fillRect/>
          </a:stretch>
        </p:blipFill>
        <p:spPr>
          <a:xfrm>
            <a:off x="370790" y="743553"/>
            <a:ext cx="6106718" cy="2628331"/>
          </a:xfrm>
          <a:prstGeom prst="rect">
            <a:avLst/>
          </a:prstGeom>
        </p:spPr>
      </p:pic>
      <p:sp>
        <p:nvSpPr>
          <p:cNvPr id="5" name="TextBox 4"/>
          <p:cNvSpPr txBox="1"/>
          <p:nvPr/>
        </p:nvSpPr>
        <p:spPr>
          <a:xfrm>
            <a:off x="463880" y="80117"/>
            <a:ext cx="5452093" cy="646331"/>
          </a:xfrm>
          <a:prstGeom prst="rect">
            <a:avLst/>
          </a:prstGeom>
          <a:noFill/>
        </p:spPr>
        <p:txBody>
          <a:bodyPr wrap="square" rtlCol="0">
            <a:spAutoFit/>
          </a:bodyPr>
          <a:lstStyle/>
          <a:p>
            <a:r>
              <a:rPr lang="en-US" dirty="0" smtClean="0"/>
              <a:t>Write the isotope symbol for each of the isotopes of hydrogen shown below:</a:t>
            </a:r>
            <a:endParaRPr lang="en-US" dirty="0"/>
          </a:p>
        </p:txBody>
      </p:sp>
      <p:pic>
        <p:nvPicPr>
          <p:cNvPr id="6" name="Picture 5"/>
          <p:cNvPicPr>
            <a:picLocks noChangeAspect="1"/>
          </p:cNvPicPr>
          <p:nvPr/>
        </p:nvPicPr>
        <p:blipFill>
          <a:blip r:embed="rId3"/>
          <a:stretch>
            <a:fillRect/>
          </a:stretch>
        </p:blipFill>
        <p:spPr>
          <a:xfrm>
            <a:off x="6568443" y="726448"/>
            <a:ext cx="2428875" cy="2609850"/>
          </a:xfrm>
          <a:prstGeom prst="rect">
            <a:avLst/>
          </a:prstGeom>
        </p:spPr>
      </p:pic>
      <p:sp>
        <p:nvSpPr>
          <p:cNvPr id="7" name="TextBox 6"/>
          <p:cNvSpPr txBox="1"/>
          <p:nvPr/>
        </p:nvSpPr>
        <p:spPr>
          <a:xfrm>
            <a:off x="9088253" y="1056203"/>
            <a:ext cx="2023093" cy="2031325"/>
          </a:xfrm>
          <a:prstGeom prst="rect">
            <a:avLst/>
          </a:prstGeom>
          <a:noFill/>
        </p:spPr>
        <p:txBody>
          <a:bodyPr wrap="square" rtlCol="0">
            <a:spAutoFit/>
          </a:bodyPr>
          <a:lstStyle/>
          <a:p>
            <a:r>
              <a:rPr lang="en-US" dirty="0" smtClean="0"/>
              <a:t>If the atomic mass of hydrogen is 1.0079 </a:t>
            </a:r>
            <a:r>
              <a:rPr lang="en-US" dirty="0" err="1" smtClean="0"/>
              <a:t>amu</a:t>
            </a:r>
            <a:r>
              <a:rPr lang="en-US" dirty="0" smtClean="0"/>
              <a:t>, how many neutrons do most hydrogen atoms have?</a:t>
            </a:r>
            <a:endParaRPr lang="en-US" dirty="0"/>
          </a:p>
        </p:txBody>
      </p:sp>
      <p:sp>
        <p:nvSpPr>
          <p:cNvPr id="8" name="TextBox 7"/>
          <p:cNvSpPr txBox="1"/>
          <p:nvPr/>
        </p:nvSpPr>
        <p:spPr>
          <a:xfrm>
            <a:off x="370790" y="3477207"/>
            <a:ext cx="8853383" cy="646331"/>
          </a:xfrm>
          <a:prstGeom prst="rect">
            <a:avLst/>
          </a:prstGeom>
          <a:noFill/>
        </p:spPr>
        <p:txBody>
          <a:bodyPr wrap="square" rtlCol="0">
            <a:spAutoFit/>
          </a:bodyPr>
          <a:lstStyle/>
          <a:p>
            <a:r>
              <a:rPr lang="en-US" dirty="0" smtClean="0"/>
              <a:t>What is the atomic mass of silicon if 92.21% of its atoms have a mass of 27.977 </a:t>
            </a:r>
            <a:r>
              <a:rPr lang="en-US" dirty="0" err="1" smtClean="0"/>
              <a:t>amu</a:t>
            </a:r>
            <a:r>
              <a:rPr lang="en-US" dirty="0" smtClean="0"/>
              <a:t>, 4.70% have a mass of 28.976 </a:t>
            </a:r>
            <a:r>
              <a:rPr lang="en-US" dirty="0" err="1" smtClean="0"/>
              <a:t>amu</a:t>
            </a:r>
            <a:r>
              <a:rPr lang="en-US" dirty="0" smtClean="0"/>
              <a:t>, and 3.09% have a mass of 29.974 </a:t>
            </a:r>
            <a:r>
              <a:rPr lang="en-US" dirty="0" err="1" smtClean="0"/>
              <a:t>amu</a:t>
            </a:r>
            <a:r>
              <a:rPr lang="en-US" dirty="0" smtClean="0"/>
              <a:t>?</a:t>
            </a:r>
            <a:endParaRPr lang="en-US" dirty="0"/>
          </a:p>
        </p:txBody>
      </p:sp>
      <p:sp>
        <p:nvSpPr>
          <p:cNvPr id="9" name="TextBox 8"/>
          <p:cNvSpPr txBox="1"/>
          <p:nvPr/>
        </p:nvSpPr>
        <p:spPr>
          <a:xfrm>
            <a:off x="1011054" y="4529588"/>
            <a:ext cx="9705438" cy="369332"/>
          </a:xfrm>
          <a:prstGeom prst="rect">
            <a:avLst/>
          </a:prstGeom>
          <a:noFill/>
        </p:spPr>
        <p:txBody>
          <a:bodyPr wrap="square" rtlCol="0">
            <a:spAutoFit/>
          </a:bodyPr>
          <a:lstStyle/>
          <a:p>
            <a:r>
              <a:rPr lang="en-US" dirty="0" smtClean="0"/>
              <a:t>Atomic mass = (0.9221 x 27.977 </a:t>
            </a:r>
            <a:r>
              <a:rPr lang="en-US" dirty="0" err="1" smtClean="0"/>
              <a:t>amu</a:t>
            </a:r>
            <a:r>
              <a:rPr lang="en-US" dirty="0" smtClean="0"/>
              <a:t>) + (0.0470 x 28.976 </a:t>
            </a:r>
            <a:r>
              <a:rPr lang="en-US" dirty="0" err="1" smtClean="0"/>
              <a:t>amu</a:t>
            </a:r>
            <a:r>
              <a:rPr lang="en-US" dirty="0" smtClean="0"/>
              <a:t>) + (0.0309 x 29.974 </a:t>
            </a:r>
            <a:r>
              <a:rPr lang="en-US" dirty="0" err="1" smtClean="0"/>
              <a:t>amu</a:t>
            </a:r>
            <a:r>
              <a:rPr lang="en-US" dirty="0" smtClean="0"/>
              <a:t>)</a:t>
            </a:r>
            <a:endParaRPr lang="en-US" dirty="0"/>
          </a:p>
        </p:txBody>
      </p:sp>
      <p:sp>
        <p:nvSpPr>
          <p:cNvPr id="10" name="TextBox 9"/>
          <p:cNvSpPr txBox="1"/>
          <p:nvPr/>
        </p:nvSpPr>
        <p:spPr>
          <a:xfrm>
            <a:off x="1011054" y="5015700"/>
            <a:ext cx="7308601" cy="369332"/>
          </a:xfrm>
          <a:prstGeom prst="rect">
            <a:avLst/>
          </a:prstGeom>
          <a:noFill/>
        </p:spPr>
        <p:txBody>
          <a:bodyPr wrap="square" rtlCol="0">
            <a:spAutoFit/>
          </a:bodyPr>
          <a:lstStyle/>
          <a:p>
            <a:r>
              <a:rPr lang="en-US" dirty="0" smtClean="0"/>
              <a:t>Atomic mass = 25.79</a:t>
            </a:r>
            <a:r>
              <a:rPr lang="en-US" u="sng" dirty="0" smtClean="0"/>
              <a:t>76</a:t>
            </a:r>
            <a:r>
              <a:rPr lang="en-US" dirty="0" smtClean="0"/>
              <a:t> </a:t>
            </a:r>
            <a:r>
              <a:rPr lang="en-US" dirty="0" err="1" smtClean="0"/>
              <a:t>amu</a:t>
            </a:r>
            <a:r>
              <a:rPr lang="en-US" dirty="0" smtClean="0"/>
              <a:t> + 1.36</a:t>
            </a:r>
            <a:r>
              <a:rPr lang="en-US" u="sng" dirty="0" smtClean="0"/>
              <a:t>19</a:t>
            </a:r>
            <a:r>
              <a:rPr lang="en-US" dirty="0" smtClean="0"/>
              <a:t> </a:t>
            </a:r>
            <a:r>
              <a:rPr lang="en-US" dirty="0" err="1" smtClean="0"/>
              <a:t>amu</a:t>
            </a:r>
            <a:r>
              <a:rPr lang="en-US" dirty="0" smtClean="0"/>
              <a:t> + 0.926</a:t>
            </a:r>
            <a:r>
              <a:rPr lang="en-US" u="sng" dirty="0" smtClean="0"/>
              <a:t>20</a:t>
            </a:r>
            <a:r>
              <a:rPr lang="en-US" dirty="0" smtClean="0"/>
              <a:t> </a:t>
            </a:r>
            <a:r>
              <a:rPr lang="en-US" dirty="0" err="1" smtClean="0"/>
              <a:t>amu</a:t>
            </a:r>
            <a:endParaRPr lang="en-US" dirty="0"/>
          </a:p>
        </p:txBody>
      </p:sp>
      <p:sp>
        <p:nvSpPr>
          <p:cNvPr id="11" name="TextBox 10"/>
          <p:cNvSpPr txBox="1"/>
          <p:nvPr/>
        </p:nvSpPr>
        <p:spPr>
          <a:xfrm>
            <a:off x="1098153" y="5576562"/>
            <a:ext cx="3494630" cy="369332"/>
          </a:xfrm>
          <a:prstGeom prst="rect">
            <a:avLst/>
          </a:prstGeom>
          <a:noFill/>
          <a:ln>
            <a:solidFill>
              <a:srgbClr val="FF0000"/>
            </a:solidFill>
          </a:ln>
        </p:spPr>
        <p:txBody>
          <a:bodyPr wrap="square" rtlCol="0">
            <a:spAutoFit/>
          </a:bodyPr>
          <a:lstStyle/>
          <a:p>
            <a:r>
              <a:rPr lang="en-US" dirty="0" smtClean="0"/>
              <a:t>Atomic mass = 28.09 </a:t>
            </a:r>
            <a:r>
              <a:rPr lang="en-US" dirty="0" err="1" smtClean="0"/>
              <a:t>amu</a:t>
            </a:r>
            <a:endParaRPr lang="en-US" dirty="0"/>
          </a:p>
        </p:txBody>
      </p:sp>
      <p:sp>
        <p:nvSpPr>
          <p:cNvPr id="12" name="TextBox 11"/>
          <p:cNvSpPr txBox="1"/>
          <p:nvPr/>
        </p:nvSpPr>
        <p:spPr>
          <a:xfrm>
            <a:off x="9503031" y="3477207"/>
            <a:ext cx="1946565" cy="923330"/>
          </a:xfrm>
          <a:prstGeom prst="rect">
            <a:avLst/>
          </a:prstGeom>
          <a:noFill/>
          <a:ln>
            <a:solidFill>
              <a:srgbClr val="FF0000"/>
            </a:solidFill>
          </a:ln>
        </p:spPr>
        <p:txBody>
          <a:bodyPr wrap="square" rtlCol="0">
            <a:spAutoFit/>
          </a:bodyPr>
          <a:lstStyle/>
          <a:p>
            <a:r>
              <a:rPr lang="en-US" dirty="0" smtClean="0"/>
              <a:t>Nearly every hydrogen atom has 0 neutrons.</a:t>
            </a:r>
            <a:endParaRPr lang="en-US" dirty="0"/>
          </a:p>
        </p:txBody>
      </p:sp>
      <p:sp>
        <p:nvSpPr>
          <p:cNvPr id="3" name="Rectangle 2"/>
          <p:cNvSpPr/>
          <p:nvPr/>
        </p:nvSpPr>
        <p:spPr>
          <a:xfrm>
            <a:off x="1011054" y="2588029"/>
            <a:ext cx="778953" cy="748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65328" y="2585045"/>
            <a:ext cx="778953" cy="748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37020" y="2596641"/>
            <a:ext cx="778953" cy="748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27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13"/>
                                        </p:tgtEl>
                                        <p:attrNameLst>
                                          <p:attrName>ppt_x</p:attrName>
                                        </p:attrNameLst>
                                      </p:cBhvr>
                                      <p:tavLst>
                                        <p:tav tm="0">
                                          <p:val>
                                            <p:strVal val="ppt_x"/>
                                          </p:val>
                                        </p:tav>
                                        <p:tav tm="100000">
                                          <p:val>
                                            <p:strVal val="ppt_x"/>
                                          </p:val>
                                        </p:tav>
                                      </p:tavLst>
                                    </p:anim>
                                    <p:anim calcmode="lin" valueType="num">
                                      <p:cBhvr additive="base">
                                        <p:cTn id="18" dur="500"/>
                                        <p:tgtEl>
                                          <p:spTgt spid="13"/>
                                        </p:tgtEl>
                                        <p:attrNameLst>
                                          <p:attrName>ppt_y</p:attrName>
                                        </p:attrNameLst>
                                      </p:cBhvr>
                                      <p:tavLst>
                                        <p:tav tm="0">
                                          <p:val>
                                            <p:strVal val="ppt_y"/>
                                          </p:val>
                                        </p:tav>
                                        <p:tav tm="100000">
                                          <p:val>
                                            <p:strVal val="1+ppt_h/2"/>
                                          </p:val>
                                        </p:tav>
                                      </p:tavLst>
                                    </p:anim>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0" nodeType="clickEffect">
                                  <p:stCondLst>
                                    <p:cond delay="0"/>
                                  </p:stCondLst>
                                  <p:childTnLst>
                                    <p:anim calcmode="lin" valueType="num">
                                      <p:cBhvr additive="base">
                                        <p:cTn id="23" dur="500"/>
                                        <p:tgtEl>
                                          <p:spTgt spid="14"/>
                                        </p:tgtEl>
                                        <p:attrNameLst>
                                          <p:attrName>ppt_x</p:attrName>
                                        </p:attrNameLst>
                                      </p:cBhvr>
                                      <p:tavLst>
                                        <p:tav tm="0">
                                          <p:val>
                                            <p:strVal val="ppt_x"/>
                                          </p:val>
                                        </p:tav>
                                        <p:tav tm="100000">
                                          <p:val>
                                            <p:strVal val="ppt_x"/>
                                          </p:val>
                                        </p:tav>
                                      </p:tavLst>
                                    </p:anim>
                                    <p:anim calcmode="lin" valueType="num">
                                      <p:cBhvr additive="base">
                                        <p:cTn id="24" dur="500"/>
                                        <p:tgtEl>
                                          <p:spTgt spid="14"/>
                                        </p:tgtEl>
                                        <p:attrNameLst>
                                          <p:attrName>ppt_y</p:attrName>
                                        </p:attrNameLst>
                                      </p:cBhvr>
                                      <p:tavLst>
                                        <p:tav tm="0">
                                          <p:val>
                                            <p:strVal val="ppt_y"/>
                                          </p:val>
                                        </p:tav>
                                        <p:tav tm="100000">
                                          <p:val>
                                            <p:strVal val="1+ppt_h/2"/>
                                          </p:val>
                                        </p:tav>
                                      </p:tavLst>
                                    </p:anim>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3" grpId="0" animBg="1"/>
      <p:bldP spid="13"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2078</TotalTime>
  <Words>2163</Words>
  <Application>Microsoft Office PowerPoint</Application>
  <PresentationFormat>Widescreen</PresentationFormat>
  <Paragraphs>306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Century Gothic</vt:lpstr>
      <vt:lpstr>Times New Roman</vt:lpstr>
      <vt:lpstr>Wingdings</vt:lpstr>
      <vt:lpstr>Wingdings 3</vt:lpstr>
      <vt:lpstr>Ion</vt:lpstr>
      <vt:lpstr>Atomic Structure</vt:lpstr>
      <vt:lpstr>Quick Review of the History of the Atom</vt:lpstr>
      <vt:lpstr>Law of Definite Proportions</vt:lpstr>
      <vt:lpstr>Law of Multiple Proportions</vt:lpstr>
      <vt:lpstr>HW 3.1</vt:lpstr>
      <vt:lpstr>The Nucleus</vt:lpstr>
      <vt:lpstr>Atomic Number and Mass Number</vt:lpstr>
      <vt:lpstr>Isotopes and Atomic Mass</vt:lpstr>
      <vt:lpstr>Examples</vt:lpstr>
      <vt:lpstr>Properties of Subatomic Particles and Ions</vt:lpstr>
      <vt:lpstr>HW 3.2</vt:lpstr>
      <vt:lpstr>HW 3.3</vt:lpstr>
      <vt:lpstr>Relative Mass to Numbers of Atoms</vt:lpstr>
      <vt:lpstr>HW 3.4</vt:lpstr>
      <vt:lpstr>Representative Particles</vt:lpstr>
      <vt:lpstr>HW 3.6</vt:lpstr>
    </vt:vector>
  </TitlesOfParts>
  <Company>Hamilton Southeastern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Atomic Structure</dc:title>
  <dc:creator>Richardson, Alan</dc:creator>
  <cp:lastModifiedBy>Richardson, Alan</cp:lastModifiedBy>
  <cp:revision>43</cp:revision>
  <cp:lastPrinted>2017-09-11T18:06:20Z</cp:lastPrinted>
  <dcterms:created xsi:type="dcterms:W3CDTF">2017-07-25T16:04:04Z</dcterms:created>
  <dcterms:modified xsi:type="dcterms:W3CDTF">2017-09-20T18:16:19Z</dcterms:modified>
</cp:coreProperties>
</file>