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5" r:id="rId9"/>
    <p:sldId id="263" r:id="rId10"/>
    <p:sldId id="266" r:id="rId11"/>
    <p:sldId id="267" r:id="rId12"/>
    <p:sldId id="268" r:id="rId13"/>
    <p:sldId id="262"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8/28/2017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8/28/2017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8/28/2017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8/28/2017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8/28/2017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learn.genetics.utah.edu/content/cells/sca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Scientific measurement</a:t>
            </a:r>
            <a:endParaRPr lang="en-US" dirty="0"/>
          </a:p>
        </p:txBody>
      </p:sp>
      <p:sp>
        <p:nvSpPr>
          <p:cNvPr id="3" name="Subtitle 2"/>
          <p:cNvSpPr>
            <a:spLocks noGrp="1"/>
          </p:cNvSpPr>
          <p:nvPr>
            <p:ph type="subTitle" idx="1"/>
          </p:nvPr>
        </p:nvSpPr>
        <p:spPr/>
        <p:txBody>
          <a:bodyPr/>
          <a:lstStyle/>
          <a:p>
            <a:r>
              <a:rPr lang="en-US" dirty="0" smtClean="0"/>
              <a:t>Unit 2</a:t>
            </a:r>
            <a:endParaRPr lang="en-US" dirty="0"/>
          </a:p>
        </p:txBody>
      </p:sp>
    </p:spTree>
    <p:extLst>
      <p:ext uri="{BB962C8B-B14F-4D97-AF65-F5344CB8AC3E}">
        <p14:creationId xmlns:p14="http://schemas.microsoft.com/office/powerpoint/2010/main" val="280091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5058"/>
            <a:ext cx="9601200" cy="1485900"/>
          </a:xfrm>
        </p:spPr>
        <p:txBody>
          <a:bodyPr/>
          <a:lstStyle/>
          <a:p>
            <a:r>
              <a:rPr lang="en-US" dirty="0" smtClean="0"/>
              <a:t>SI Units</a:t>
            </a:r>
            <a:endParaRPr lang="en-US" dirty="0"/>
          </a:p>
        </p:txBody>
      </p:sp>
      <p:sp>
        <p:nvSpPr>
          <p:cNvPr id="3" name="Content Placeholder 2"/>
          <p:cNvSpPr>
            <a:spLocks noGrp="1"/>
          </p:cNvSpPr>
          <p:nvPr>
            <p:ph idx="1"/>
          </p:nvPr>
        </p:nvSpPr>
        <p:spPr>
          <a:xfrm>
            <a:off x="1371600" y="827314"/>
            <a:ext cx="10820400" cy="6030686"/>
          </a:xfrm>
        </p:spPr>
        <p:txBody>
          <a:bodyPr>
            <a:normAutofit fontScale="92500" lnSpcReduction="20000"/>
          </a:bodyPr>
          <a:lstStyle/>
          <a:p>
            <a:r>
              <a:rPr lang="en-US" dirty="0" smtClean="0"/>
              <a:t>Metric unit for Length is the </a:t>
            </a:r>
            <a:r>
              <a:rPr lang="en-US" u="sng" dirty="0" smtClean="0"/>
              <a:t>meter (m).</a:t>
            </a:r>
          </a:p>
          <a:p>
            <a:pPr marL="530352" lvl="1" indent="0">
              <a:buNone/>
            </a:pPr>
            <a:r>
              <a:rPr lang="en-US" dirty="0"/>
              <a:t>1 km = </a:t>
            </a:r>
            <a:r>
              <a:rPr lang="en-US" u="sng" dirty="0"/>
              <a:t>1000 </a:t>
            </a:r>
            <a:r>
              <a:rPr lang="en-US" dirty="0"/>
              <a:t>m		1 </a:t>
            </a:r>
            <a:r>
              <a:rPr lang="en-US" dirty="0" err="1"/>
              <a:t>dm</a:t>
            </a:r>
            <a:r>
              <a:rPr lang="en-US" dirty="0"/>
              <a:t> = </a:t>
            </a:r>
            <a:r>
              <a:rPr lang="en-US" u="sng" dirty="0"/>
              <a:t>0.1 </a:t>
            </a:r>
            <a:r>
              <a:rPr lang="en-US" dirty="0" smtClean="0"/>
              <a:t>m</a:t>
            </a:r>
          </a:p>
          <a:p>
            <a:r>
              <a:rPr lang="en-US" dirty="0" smtClean="0"/>
              <a:t>Metric unit for Volume is the </a:t>
            </a:r>
            <a:r>
              <a:rPr lang="en-US" u="sng" dirty="0" smtClean="0"/>
              <a:t>liter (L).</a:t>
            </a:r>
          </a:p>
          <a:p>
            <a:pPr marL="530352" lvl="1" indent="0">
              <a:buNone/>
            </a:pPr>
            <a:r>
              <a:rPr lang="en-US" dirty="0" smtClean="0"/>
              <a:t>1 mL = </a:t>
            </a:r>
            <a:r>
              <a:rPr lang="en-US" u="sng" dirty="0" smtClean="0"/>
              <a:t>0.001</a:t>
            </a:r>
            <a:r>
              <a:rPr lang="en-US" dirty="0" smtClean="0"/>
              <a:t> L		1 L = </a:t>
            </a:r>
            <a:r>
              <a:rPr lang="en-US" u="sng" dirty="0" smtClean="0"/>
              <a:t>1,000,000</a:t>
            </a:r>
            <a:r>
              <a:rPr lang="en-US" dirty="0" smtClean="0"/>
              <a:t> µL</a:t>
            </a:r>
          </a:p>
          <a:p>
            <a:pPr marL="530352" lvl="1" indent="0">
              <a:buNone/>
            </a:pPr>
            <a:r>
              <a:rPr lang="en-US" dirty="0" smtClean="0"/>
              <a:t>MEMORIZE:    </a:t>
            </a:r>
            <a:r>
              <a:rPr lang="en-US" u="sng" dirty="0" smtClean="0">
                <a:solidFill>
                  <a:srgbClr val="FF0000"/>
                </a:solidFill>
              </a:rPr>
              <a:t>1 cm</a:t>
            </a:r>
            <a:r>
              <a:rPr lang="en-US" u="sng" baseline="30000" dirty="0" smtClean="0">
                <a:solidFill>
                  <a:srgbClr val="FF0000"/>
                </a:solidFill>
              </a:rPr>
              <a:t>3</a:t>
            </a:r>
            <a:r>
              <a:rPr lang="en-US" u="sng" dirty="0" smtClean="0">
                <a:solidFill>
                  <a:srgbClr val="FF0000"/>
                </a:solidFill>
              </a:rPr>
              <a:t> = 1 ml</a:t>
            </a:r>
            <a:r>
              <a:rPr lang="en-US" dirty="0" smtClean="0">
                <a:solidFill>
                  <a:srgbClr val="FF0000"/>
                </a:solidFill>
              </a:rPr>
              <a:t>		</a:t>
            </a:r>
            <a:r>
              <a:rPr lang="en-US" u="sng" dirty="0" smtClean="0">
                <a:solidFill>
                  <a:srgbClr val="FF0000"/>
                </a:solidFill>
              </a:rPr>
              <a:t>1 dm</a:t>
            </a:r>
            <a:r>
              <a:rPr lang="en-US" u="sng" baseline="30000" dirty="0" smtClean="0">
                <a:solidFill>
                  <a:srgbClr val="FF0000"/>
                </a:solidFill>
              </a:rPr>
              <a:t>3</a:t>
            </a:r>
            <a:r>
              <a:rPr lang="en-US" u="sng" dirty="0" smtClean="0">
                <a:solidFill>
                  <a:srgbClr val="FF0000"/>
                </a:solidFill>
              </a:rPr>
              <a:t> = 1 L</a:t>
            </a:r>
          </a:p>
          <a:p>
            <a:r>
              <a:rPr lang="en-US" dirty="0" smtClean="0"/>
              <a:t>Metric unit for Mass is the </a:t>
            </a:r>
            <a:r>
              <a:rPr lang="en-US" u="sng" dirty="0" smtClean="0"/>
              <a:t>kilogram (kg)</a:t>
            </a:r>
            <a:r>
              <a:rPr lang="en-US" dirty="0" smtClean="0"/>
              <a:t>.</a:t>
            </a:r>
          </a:p>
          <a:p>
            <a:pPr marL="530352" lvl="1" indent="0">
              <a:buNone/>
            </a:pPr>
            <a:r>
              <a:rPr lang="en-US" dirty="0" smtClean="0"/>
              <a:t>1 kg = </a:t>
            </a:r>
            <a:r>
              <a:rPr lang="en-US" u="sng" dirty="0" smtClean="0"/>
              <a:t>1000</a:t>
            </a:r>
            <a:r>
              <a:rPr lang="en-US" dirty="0" smtClean="0"/>
              <a:t> g		1000 mg = </a:t>
            </a:r>
            <a:r>
              <a:rPr lang="en-US" u="sng" dirty="0" smtClean="0"/>
              <a:t>1</a:t>
            </a:r>
            <a:r>
              <a:rPr lang="en-US" dirty="0" smtClean="0"/>
              <a:t> g</a:t>
            </a:r>
          </a:p>
          <a:p>
            <a:r>
              <a:rPr lang="en-US" dirty="0" smtClean="0"/>
              <a:t>Metric unit for Temperature is </a:t>
            </a:r>
            <a:r>
              <a:rPr lang="en-US" u="sng" dirty="0" smtClean="0"/>
              <a:t>Kelvin (K)</a:t>
            </a:r>
          </a:p>
          <a:p>
            <a:pPr lvl="1"/>
            <a:r>
              <a:rPr lang="en-US" dirty="0"/>
              <a:t>The Celsius scale is based on the properties of water.</a:t>
            </a:r>
          </a:p>
          <a:p>
            <a:pPr lvl="2"/>
            <a:r>
              <a:rPr lang="en-US" dirty="0"/>
              <a:t>100</a:t>
            </a:r>
            <a:r>
              <a:rPr lang="en-US" baseline="30000" dirty="0"/>
              <a:t>o</a:t>
            </a:r>
            <a:r>
              <a:rPr lang="en-US" dirty="0"/>
              <a:t>C water boils, 0</a:t>
            </a:r>
            <a:r>
              <a:rPr lang="en-US" baseline="30000" dirty="0"/>
              <a:t>o</a:t>
            </a:r>
            <a:r>
              <a:rPr lang="en-US" dirty="0"/>
              <a:t>C water freezes.</a:t>
            </a:r>
          </a:p>
          <a:p>
            <a:pPr lvl="1"/>
            <a:r>
              <a:rPr lang="en-US" dirty="0"/>
              <a:t>But, Celsius has </a:t>
            </a:r>
            <a:r>
              <a:rPr lang="en-US" u="sng" dirty="0"/>
              <a:t>negative</a:t>
            </a:r>
            <a:r>
              <a:rPr lang="en-US" dirty="0"/>
              <a:t> values, and sometimes we can’t use negative values. Thus Kelvin is the Celsius scale with no negative values.</a:t>
            </a:r>
          </a:p>
          <a:p>
            <a:pPr lvl="1"/>
            <a:r>
              <a:rPr lang="en-US" dirty="0"/>
              <a:t>K = 273 + </a:t>
            </a:r>
            <a:r>
              <a:rPr lang="en-US" baseline="30000" dirty="0" err="1"/>
              <a:t>o</a:t>
            </a:r>
            <a:r>
              <a:rPr lang="en-US" dirty="0" err="1"/>
              <a:t>C</a:t>
            </a:r>
            <a:endParaRPr lang="en-US" dirty="0"/>
          </a:p>
          <a:p>
            <a:pPr marL="530352" lvl="1" indent="0">
              <a:buNone/>
            </a:pPr>
            <a:r>
              <a:rPr lang="en-US" dirty="0"/>
              <a:t>EX.   19</a:t>
            </a:r>
            <a:r>
              <a:rPr lang="en-US" baseline="30000" dirty="0"/>
              <a:t>o</a:t>
            </a:r>
            <a:r>
              <a:rPr lang="en-US" dirty="0"/>
              <a:t>C + 273 = 292 K</a:t>
            </a:r>
          </a:p>
          <a:p>
            <a:r>
              <a:rPr lang="en-US" dirty="0" smtClean="0"/>
              <a:t>Metric unit for amount of a substance is the </a:t>
            </a:r>
            <a:r>
              <a:rPr lang="en-US" u="sng" dirty="0" smtClean="0"/>
              <a:t>mole. </a:t>
            </a:r>
          </a:p>
          <a:p>
            <a:pPr lvl="1"/>
            <a:r>
              <a:rPr lang="en-US" dirty="0"/>
              <a:t>One </a:t>
            </a:r>
            <a:r>
              <a:rPr lang="en-US" u="sng" dirty="0"/>
              <a:t>mole </a:t>
            </a:r>
            <a:r>
              <a:rPr lang="en-US" dirty="0"/>
              <a:t>of any substance has exactly the same number of particles</a:t>
            </a:r>
            <a:r>
              <a:rPr lang="en-US" u="sng" dirty="0"/>
              <a:t>, </a:t>
            </a:r>
            <a:r>
              <a:rPr lang="en-US" u="sng" dirty="0" smtClean="0"/>
              <a:t>6.02x10</a:t>
            </a:r>
            <a:r>
              <a:rPr lang="en-US" u="sng" baseline="30000" dirty="0" smtClean="0"/>
              <a:t>2</a:t>
            </a:r>
            <a:r>
              <a:rPr lang="en-US" baseline="30000" dirty="0" smtClean="0"/>
              <a:t>3</a:t>
            </a:r>
            <a:endParaRPr lang="en-US" u="sng" dirty="0" smtClean="0"/>
          </a:p>
          <a:p>
            <a:r>
              <a:rPr lang="en-US" dirty="0" smtClean="0"/>
              <a:t>Metric unit for time is the </a:t>
            </a:r>
            <a:r>
              <a:rPr lang="en-US" u="sng" dirty="0" smtClean="0"/>
              <a:t>second (s)</a:t>
            </a:r>
          </a:p>
          <a:p>
            <a:pPr lvl="1"/>
            <a:r>
              <a:rPr lang="en-US" dirty="0" smtClean="0"/>
              <a:t>1 s = </a:t>
            </a:r>
            <a:r>
              <a:rPr lang="en-US" u="sng" dirty="0" smtClean="0"/>
              <a:t>1000</a:t>
            </a:r>
            <a:r>
              <a:rPr lang="en-US" dirty="0" smtClean="0"/>
              <a:t> </a:t>
            </a:r>
            <a:r>
              <a:rPr lang="en-US" dirty="0" err="1" smtClean="0"/>
              <a:t>ms</a:t>
            </a:r>
            <a:endParaRPr lang="en-US" baseline="30000" dirty="0" smtClean="0"/>
          </a:p>
        </p:txBody>
      </p:sp>
    </p:spTree>
    <p:extLst>
      <p:ext uri="{BB962C8B-B14F-4D97-AF65-F5344CB8AC3E}">
        <p14:creationId xmlns:p14="http://schemas.microsoft.com/office/powerpoint/2010/main" val="67866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52714"/>
          </a:xfrm>
        </p:spPr>
        <p:txBody>
          <a:bodyPr/>
          <a:lstStyle/>
          <a:p>
            <a:r>
              <a:rPr lang="en-US" dirty="0" smtClean="0"/>
              <a:t>Density</a:t>
            </a:r>
            <a:endParaRPr lang="en-US" dirty="0"/>
          </a:p>
        </p:txBody>
      </p:sp>
      <p:sp>
        <p:nvSpPr>
          <p:cNvPr id="3" name="Content Placeholder 2"/>
          <p:cNvSpPr>
            <a:spLocks noGrp="1"/>
          </p:cNvSpPr>
          <p:nvPr>
            <p:ph idx="1"/>
          </p:nvPr>
        </p:nvSpPr>
        <p:spPr>
          <a:xfrm>
            <a:off x="1081315" y="1422400"/>
            <a:ext cx="4136572" cy="5094514"/>
          </a:xfrm>
        </p:spPr>
        <p:txBody>
          <a:bodyPr>
            <a:normAutofit/>
          </a:bodyPr>
          <a:lstStyle/>
          <a:p>
            <a:r>
              <a:rPr lang="en-US" dirty="0" smtClean="0"/>
              <a:t>Density is the ratio of the </a:t>
            </a:r>
            <a:r>
              <a:rPr lang="en-US" u="sng" dirty="0" smtClean="0"/>
              <a:t>mass</a:t>
            </a:r>
            <a:r>
              <a:rPr lang="en-US" dirty="0" smtClean="0"/>
              <a:t> of an object to its </a:t>
            </a:r>
            <a:r>
              <a:rPr lang="en-US" u="sng" dirty="0" smtClean="0"/>
              <a:t>volume</a:t>
            </a:r>
            <a:r>
              <a:rPr lang="en-US" dirty="0" smtClean="0"/>
              <a:t>.</a:t>
            </a:r>
          </a:p>
          <a:p>
            <a:endParaRPr lang="en-US" dirty="0"/>
          </a:p>
          <a:p>
            <a:pPr marL="0" indent="0">
              <a:buNone/>
            </a:pPr>
            <a:endParaRPr lang="en-US" dirty="0" smtClean="0"/>
          </a:p>
          <a:p>
            <a:pPr marL="0" indent="0">
              <a:buNone/>
            </a:pPr>
            <a:endParaRPr lang="en-US" dirty="0" smtClean="0"/>
          </a:p>
          <a:p>
            <a:pPr lvl="1"/>
            <a:r>
              <a:rPr lang="en-US" dirty="0" smtClean="0"/>
              <a:t>Densities are tabulated at a certain temperature due to the fact that as temperatures change the volume of the object </a:t>
            </a:r>
            <a:r>
              <a:rPr lang="en-US" u="sng" dirty="0" smtClean="0"/>
              <a:t>expands</a:t>
            </a:r>
            <a:r>
              <a:rPr lang="en-US" dirty="0" smtClean="0"/>
              <a:t>.</a:t>
            </a:r>
            <a:endParaRPr lang="en-US" dirty="0"/>
          </a:p>
        </p:txBody>
      </p:sp>
      <p:pic>
        <p:nvPicPr>
          <p:cNvPr id="4100" name="Picture 4" descr="Image result for density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5" y="640896"/>
            <a:ext cx="51244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432858" y="2386238"/>
            <a:ext cx="6759142" cy="4337957"/>
          </a:xfrm>
          <a:prstGeom prst="rect">
            <a:avLst/>
          </a:prstGeom>
        </p:spPr>
      </p:pic>
      <p:sp>
        <p:nvSpPr>
          <p:cNvPr id="5" name="Oval 4"/>
          <p:cNvSpPr/>
          <p:nvPr/>
        </p:nvSpPr>
        <p:spPr>
          <a:xfrm>
            <a:off x="8977086" y="2322286"/>
            <a:ext cx="928914" cy="52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43" y="83457"/>
            <a:ext cx="10218057" cy="801914"/>
          </a:xfrm>
        </p:spPr>
        <p:txBody>
          <a:bodyPr/>
          <a:lstStyle/>
          <a:p>
            <a:r>
              <a:rPr lang="en-US" dirty="0" smtClean="0"/>
              <a:t>HW 2.3</a:t>
            </a:r>
            <a:endParaRPr lang="en-US" dirty="0"/>
          </a:p>
        </p:txBody>
      </p:sp>
      <p:sp>
        <p:nvSpPr>
          <p:cNvPr id="3" name="Content Placeholder 2"/>
          <p:cNvSpPr>
            <a:spLocks noGrp="1"/>
          </p:cNvSpPr>
          <p:nvPr>
            <p:ph idx="1"/>
          </p:nvPr>
        </p:nvSpPr>
        <p:spPr>
          <a:xfrm>
            <a:off x="841829" y="689429"/>
            <a:ext cx="11415485" cy="6168571"/>
          </a:xfrm>
        </p:spPr>
        <p:txBody>
          <a:bodyPr>
            <a:normAutofit fontScale="92500" lnSpcReduction="20000"/>
          </a:bodyPr>
          <a:lstStyle/>
          <a:p>
            <a:pPr marL="0" indent="0">
              <a:buNone/>
            </a:pPr>
            <a:r>
              <a:rPr lang="en-US" dirty="0" smtClean="0"/>
              <a:t>Assigned Tuesday, 8/22</a:t>
            </a:r>
          </a:p>
          <a:p>
            <a:pPr marL="0" indent="0">
              <a:buNone/>
            </a:pPr>
            <a:r>
              <a:rPr lang="en-US" dirty="0" smtClean="0"/>
              <a:t>Due Wednesday, 8/23</a:t>
            </a:r>
          </a:p>
          <a:p>
            <a:pPr marL="0" indent="0">
              <a:buNone/>
            </a:pPr>
            <a:r>
              <a:rPr lang="en-US" dirty="0" smtClean="0"/>
              <a:t>Due on Separate Sheet of Paper</a:t>
            </a:r>
          </a:p>
          <a:p>
            <a:pPr marL="457200" indent="-457200">
              <a:buAutoNum type="arabicPeriod"/>
            </a:pPr>
            <a:r>
              <a:rPr lang="en-US" dirty="0" smtClean="0"/>
              <a:t>How are accuracy and precision evaluated? </a:t>
            </a:r>
          </a:p>
          <a:p>
            <a:pPr marL="457200" indent="-457200">
              <a:buAutoNum type="arabicPeriod"/>
            </a:pPr>
            <a:r>
              <a:rPr lang="en-US" dirty="0" smtClean="0"/>
              <a:t>Surgical instruments may be sterilized by heating at 170</a:t>
            </a:r>
            <a:r>
              <a:rPr lang="en-US" baseline="30000" dirty="0" smtClean="0"/>
              <a:t>o</a:t>
            </a:r>
            <a:r>
              <a:rPr lang="en-US" dirty="0" smtClean="0"/>
              <a:t>C for 1.5 hours. Convert 170</a:t>
            </a:r>
            <a:r>
              <a:rPr lang="en-US" baseline="30000" dirty="0" smtClean="0"/>
              <a:t>o</a:t>
            </a:r>
            <a:r>
              <a:rPr lang="en-US" dirty="0" smtClean="0"/>
              <a:t>C to kelvins.</a:t>
            </a:r>
          </a:p>
          <a:p>
            <a:pPr marL="457200" indent="-457200">
              <a:buAutoNum type="arabicPeriod"/>
            </a:pPr>
            <a:r>
              <a:rPr lang="en-US" dirty="0" smtClean="0"/>
              <a:t>A weather balloon is inflated to a volume of 2.2 x 10</a:t>
            </a:r>
            <a:r>
              <a:rPr lang="en-US" baseline="30000" dirty="0" smtClean="0"/>
              <a:t>3</a:t>
            </a:r>
            <a:r>
              <a:rPr lang="en-US" dirty="0" smtClean="0"/>
              <a:t>L with 374 g of helium. What is the density of helium in grams per liter?</a:t>
            </a:r>
          </a:p>
          <a:p>
            <a:pPr marL="457200" indent="-457200">
              <a:buAutoNum type="arabicPeriod"/>
            </a:pPr>
            <a:r>
              <a:rPr lang="en-US" dirty="0" smtClean="0"/>
              <a:t>Write the SI base unit of measurement for each of these quantities.</a:t>
            </a:r>
          </a:p>
          <a:p>
            <a:pPr marL="0" indent="0">
              <a:buNone/>
            </a:pPr>
            <a:r>
              <a:rPr lang="en-US" dirty="0"/>
              <a:t>	</a:t>
            </a:r>
            <a:r>
              <a:rPr lang="en-US" dirty="0" smtClean="0"/>
              <a:t>a. time	    b. length	c. temperature	  d. mass	e. amount of substance</a:t>
            </a:r>
          </a:p>
          <a:p>
            <a:pPr marL="457200" indent="-457200">
              <a:buAutoNum type="arabicPeriod" startAt="5"/>
            </a:pPr>
            <a:r>
              <a:rPr lang="en-US" dirty="0" smtClean="0"/>
              <a:t>Order these units from smallest to largest: cm, µm, km, mm, </a:t>
            </a:r>
            <a:r>
              <a:rPr lang="en-US" dirty="0" err="1" smtClean="0"/>
              <a:t>dm</a:t>
            </a:r>
            <a:r>
              <a:rPr lang="en-US" dirty="0" smtClean="0"/>
              <a:t>, pm. Then give each measurement in terms of meters.</a:t>
            </a:r>
          </a:p>
          <a:p>
            <a:pPr marL="457200" indent="-457200">
              <a:buAutoNum type="arabicPeriod" startAt="5"/>
            </a:pPr>
            <a:r>
              <a:rPr lang="en-US" dirty="0" smtClean="0"/>
              <a:t>Rank these numbers from smallest to largest: a. 5.3x10</a:t>
            </a:r>
            <a:r>
              <a:rPr lang="en-US" baseline="30000" dirty="0" smtClean="0"/>
              <a:t>4</a:t>
            </a:r>
            <a:r>
              <a:rPr lang="en-US" dirty="0" smtClean="0"/>
              <a:t>  b. 57 x 10</a:t>
            </a:r>
            <a:r>
              <a:rPr lang="en-US" baseline="30000" dirty="0" smtClean="0"/>
              <a:t>3</a:t>
            </a:r>
            <a:r>
              <a:rPr lang="en-US" dirty="0" smtClean="0"/>
              <a:t>  c. 4.9x10</a:t>
            </a:r>
            <a:r>
              <a:rPr lang="en-US" baseline="30000" dirty="0" smtClean="0"/>
              <a:t>-2</a:t>
            </a:r>
            <a:r>
              <a:rPr lang="en-US" dirty="0" smtClean="0"/>
              <a:t>  d. 0.0057            </a:t>
            </a:r>
            <a:r>
              <a:rPr lang="en-US" dirty="0"/>
              <a:t/>
            </a:r>
            <a:br>
              <a:rPr lang="en-US" dirty="0"/>
            </a:br>
            <a:r>
              <a:rPr lang="en-US" dirty="0" smtClean="0"/>
              <a:t>e. 5.1x10</a:t>
            </a:r>
            <a:r>
              <a:rPr lang="en-US" baseline="30000" dirty="0" smtClean="0"/>
              <a:t>-3</a:t>
            </a:r>
            <a:r>
              <a:rPr lang="en-US" dirty="0" smtClean="0"/>
              <a:t>  f. 0.0072 x 10</a:t>
            </a:r>
            <a:r>
              <a:rPr lang="en-US" baseline="30000" dirty="0" smtClean="0"/>
              <a:t>2</a:t>
            </a:r>
          </a:p>
          <a:p>
            <a:pPr marL="0" indent="0">
              <a:buNone/>
            </a:pPr>
            <a:r>
              <a:rPr lang="en-US" dirty="0" smtClean="0"/>
              <a:t>7.     Comment on the accuracy and precision of these basketball free-throw shooters.</a:t>
            </a:r>
          </a:p>
          <a:p>
            <a:pPr marL="0" indent="0">
              <a:buNone/>
            </a:pPr>
            <a:r>
              <a:rPr lang="en-US" dirty="0" smtClean="0"/>
              <a:t>	a. 99 of 100 shots are made.	</a:t>
            </a:r>
          </a:p>
          <a:p>
            <a:pPr marL="0" indent="0">
              <a:buNone/>
            </a:pPr>
            <a:r>
              <a:rPr lang="en-US" dirty="0"/>
              <a:t>	</a:t>
            </a:r>
            <a:r>
              <a:rPr lang="en-US" dirty="0" smtClean="0"/>
              <a:t>b. 99 of 100 shots hit the front of the rim and bounce off.</a:t>
            </a:r>
          </a:p>
          <a:p>
            <a:pPr marL="0" indent="0">
              <a:buNone/>
            </a:pPr>
            <a:r>
              <a:rPr lang="en-US" dirty="0" smtClean="0"/>
              <a:t>EC.   How many atoms are contained in 63.55 g of copper (hint, look at Cu on the periodic table)</a:t>
            </a:r>
            <a:endParaRPr lang="en-US" dirty="0"/>
          </a:p>
        </p:txBody>
      </p:sp>
    </p:spTree>
    <p:extLst>
      <p:ext uri="{BB962C8B-B14F-4D97-AF65-F5344CB8AC3E}">
        <p14:creationId xmlns:p14="http://schemas.microsoft.com/office/powerpoint/2010/main" val="1919037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08" y="65619"/>
            <a:ext cx="9601200" cy="1485900"/>
          </a:xfrm>
        </p:spPr>
        <p:txBody>
          <a:bodyPr/>
          <a:lstStyle/>
          <a:p>
            <a:r>
              <a:rPr lang="en-US" dirty="0" smtClean="0"/>
              <a:t>Significant Digits</a:t>
            </a:r>
            <a:endParaRPr lang="en-US" dirty="0"/>
          </a:p>
        </p:txBody>
      </p:sp>
      <p:sp>
        <p:nvSpPr>
          <p:cNvPr id="3" name="Content Placeholder 2"/>
          <p:cNvSpPr>
            <a:spLocks noGrp="1"/>
          </p:cNvSpPr>
          <p:nvPr>
            <p:ph idx="1"/>
          </p:nvPr>
        </p:nvSpPr>
        <p:spPr>
          <a:xfrm>
            <a:off x="667657" y="808569"/>
            <a:ext cx="7191829" cy="1049564"/>
          </a:xfrm>
        </p:spPr>
        <p:txBody>
          <a:bodyPr/>
          <a:lstStyle/>
          <a:p>
            <a:r>
              <a:rPr lang="en-US" dirty="0" smtClean="0"/>
              <a:t>In science properties are measured and therefore there are only a certain number of digits in a measurement that are known </a:t>
            </a:r>
            <a:r>
              <a:rPr lang="en-US" b="1" u="sng" dirty="0" smtClean="0"/>
              <a:t>reliably. </a:t>
            </a:r>
          </a:p>
        </p:txBody>
      </p:sp>
      <p:pic>
        <p:nvPicPr>
          <p:cNvPr id="4" name="Picture 3"/>
          <p:cNvPicPr>
            <a:picLocks noChangeAspect="1"/>
          </p:cNvPicPr>
          <p:nvPr/>
        </p:nvPicPr>
        <p:blipFill>
          <a:blip r:embed="rId2"/>
          <a:stretch>
            <a:fillRect/>
          </a:stretch>
        </p:blipFill>
        <p:spPr>
          <a:xfrm>
            <a:off x="785808" y="1756228"/>
            <a:ext cx="2450841" cy="3134409"/>
          </a:xfrm>
          <a:prstGeom prst="rect">
            <a:avLst/>
          </a:prstGeom>
        </p:spPr>
      </p:pic>
      <p:pic>
        <p:nvPicPr>
          <p:cNvPr id="5" name="Picture 4"/>
          <p:cNvPicPr>
            <a:picLocks noChangeAspect="1"/>
          </p:cNvPicPr>
          <p:nvPr/>
        </p:nvPicPr>
        <p:blipFill>
          <a:blip r:embed="rId3"/>
          <a:stretch>
            <a:fillRect/>
          </a:stretch>
        </p:blipFill>
        <p:spPr>
          <a:xfrm>
            <a:off x="7801430" y="65619"/>
            <a:ext cx="4564781" cy="5842297"/>
          </a:xfrm>
          <a:prstGeom prst="rect">
            <a:avLst/>
          </a:prstGeom>
        </p:spPr>
      </p:pic>
      <p:sp>
        <p:nvSpPr>
          <p:cNvPr id="6" name="Content Placeholder 2"/>
          <p:cNvSpPr txBox="1">
            <a:spLocks/>
          </p:cNvSpPr>
          <p:nvPr/>
        </p:nvSpPr>
        <p:spPr>
          <a:xfrm>
            <a:off x="3236649" y="2266029"/>
            <a:ext cx="4796972" cy="17002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smtClean="0"/>
              <a:t>The number of significant digits in a measurement contains all the digits that can be read from the measuring instrument </a:t>
            </a:r>
            <a:r>
              <a:rPr lang="en-US" b="1" u="sng" dirty="0" smtClean="0"/>
              <a:t>plus one digit </a:t>
            </a:r>
            <a:r>
              <a:rPr lang="en-US" dirty="0" smtClean="0"/>
              <a:t>that is </a:t>
            </a:r>
            <a:r>
              <a:rPr lang="en-US" u="sng" dirty="0" smtClean="0"/>
              <a:t>estimated.</a:t>
            </a:r>
            <a:endParaRPr lang="en-US" u="sng" dirty="0"/>
          </a:p>
        </p:txBody>
      </p:sp>
      <p:sp>
        <p:nvSpPr>
          <p:cNvPr id="7" name="Content Placeholder 2"/>
          <p:cNvSpPr txBox="1">
            <a:spLocks/>
          </p:cNvSpPr>
          <p:nvPr/>
        </p:nvSpPr>
        <p:spPr>
          <a:xfrm>
            <a:off x="9310915" y="1551519"/>
            <a:ext cx="2786742" cy="1049564"/>
          </a:xfrm>
          <a:prstGeom prst="rect">
            <a:avLst/>
          </a:prstGeom>
          <a:solidFill>
            <a:srgbClr val="00B0F0"/>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solidFill>
                  <a:schemeClr val="bg1"/>
                </a:solidFill>
              </a:rPr>
              <a:t>Significant Digits allow us to express the precision of our tools</a:t>
            </a:r>
            <a:endParaRPr lang="en-US" b="1" u="sng" dirty="0" smtClean="0">
              <a:solidFill>
                <a:schemeClr val="bg1"/>
              </a:solidFill>
            </a:endParaRPr>
          </a:p>
        </p:txBody>
      </p:sp>
      <p:sp>
        <p:nvSpPr>
          <p:cNvPr id="8" name="Content Placeholder 2"/>
          <p:cNvSpPr txBox="1">
            <a:spLocks/>
          </p:cNvSpPr>
          <p:nvPr/>
        </p:nvSpPr>
        <p:spPr>
          <a:xfrm>
            <a:off x="8106229" y="3272971"/>
            <a:ext cx="1690914" cy="391886"/>
          </a:xfrm>
          <a:prstGeom prst="rect">
            <a:avLst/>
          </a:prstGeom>
          <a:solidFill>
            <a:srgbClr val="FF0000"/>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solidFill>
                  <a:schemeClr val="bg1"/>
                </a:solidFill>
              </a:rPr>
              <a:t>Bad precision</a:t>
            </a:r>
            <a:endParaRPr lang="en-US" b="1" u="sng" dirty="0" smtClean="0">
              <a:solidFill>
                <a:schemeClr val="bg1"/>
              </a:solidFill>
            </a:endParaRPr>
          </a:p>
        </p:txBody>
      </p:sp>
      <p:sp>
        <p:nvSpPr>
          <p:cNvPr id="9" name="Content Placeholder 2"/>
          <p:cNvSpPr txBox="1">
            <a:spLocks/>
          </p:cNvSpPr>
          <p:nvPr/>
        </p:nvSpPr>
        <p:spPr>
          <a:xfrm>
            <a:off x="8106228" y="4994423"/>
            <a:ext cx="2140857" cy="391886"/>
          </a:xfrm>
          <a:prstGeom prst="rect">
            <a:avLst/>
          </a:prstGeom>
          <a:solidFill>
            <a:srgbClr val="00B050"/>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solidFill>
                  <a:schemeClr val="bg1"/>
                </a:solidFill>
              </a:rPr>
              <a:t>Good precision</a:t>
            </a:r>
            <a:endParaRPr lang="en-US" b="1" u="sng" dirty="0" smtClean="0">
              <a:solidFill>
                <a:schemeClr val="bg1"/>
              </a:solidFill>
            </a:endParaRPr>
          </a:p>
        </p:txBody>
      </p:sp>
      <p:sp>
        <p:nvSpPr>
          <p:cNvPr id="10" name="Content Placeholder 2"/>
          <p:cNvSpPr txBox="1">
            <a:spLocks/>
          </p:cNvSpPr>
          <p:nvPr/>
        </p:nvSpPr>
        <p:spPr>
          <a:xfrm>
            <a:off x="232189" y="4234538"/>
            <a:ext cx="2419201" cy="1519770"/>
          </a:xfrm>
          <a:prstGeom prst="rect">
            <a:avLst/>
          </a:prstGeom>
          <a:solidFill>
            <a:srgbClr val="00B0F0"/>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solidFill>
                  <a:schemeClr val="bg1"/>
                </a:solidFill>
              </a:rPr>
              <a:t>We know that it is between 36 mL and 37 </a:t>
            </a:r>
            <a:r>
              <a:rPr lang="en-US" dirty="0" err="1" smtClean="0">
                <a:solidFill>
                  <a:schemeClr val="bg1"/>
                </a:solidFill>
              </a:rPr>
              <a:t>mL.</a:t>
            </a:r>
            <a:endParaRPr lang="en-US" dirty="0">
              <a:solidFill>
                <a:schemeClr val="bg1"/>
              </a:solidFill>
            </a:endParaRPr>
          </a:p>
          <a:p>
            <a:pPr marL="0" indent="0">
              <a:buNone/>
            </a:pPr>
            <a:r>
              <a:rPr lang="en-US" b="1" dirty="0" smtClean="0">
                <a:solidFill>
                  <a:schemeClr val="bg1"/>
                </a:solidFill>
              </a:rPr>
              <a:t>We can guess one digit: 36.5 mL</a:t>
            </a:r>
          </a:p>
        </p:txBody>
      </p:sp>
      <p:sp>
        <p:nvSpPr>
          <p:cNvPr id="11" name="Content Placeholder 2"/>
          <p:cNvSpPr txBox="1">
            <a:spLocks/>
          </p:cNvSpPr>
          <p:nvPr/>
        </p:nvSpPr>
        <p:spPr>
          <a:xfrm>
            <a:off x="3309256" y="3334493"/>
            <a:ext cx="4796972" cy="147440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US" dirty="0">
              <a:solidFill>
                <a:srgbClr val="00B0F0"/>
              </a:solidFill>
            </a:endParaRPr>
          </a:p>
        </p:txBody>
      </p:sp>
      <p:sp>
        <p:nvSpPr>
          <p:cNvPr id="12" name="Content Placeholder 2"/>
          <p:cNvSpPr txBox="1">
            <a:spLocks/>
          </p:cNvSpPr>
          <p:nvPr/>
        </p:nvSpPr>
        <p:spPr>
          <a:xfrm>
            <a:off x="785808" y="5740400"/>
            <a:ext cx="3953106" cy="11176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smtClean="0"/>
              <a:t>When a measurement is </a:t>
            </a:r>
            <a:r>
              <a:rPr lang="en-US" b="1" u="sng" dirty="0" smtClean="0"/>
              <a:t>on a line</a:t>
            </a:r>
            <a:r>
              <a:rPr lang="en-US" dirty="0" smtClean="0"/>
              <a:t>, the estimated digit is </a:t>
            </a:r>
            <a:r>
              <a:rPr lang="en-US" u="sng" dirty="0" smtClean="0"/>
              <a:t>zero.</a:t>
            </a:r>
            <a:endParaRPr lang="en-US" u="sng" dirty="0"/>
          </a:p>
        </p:txBody>
      </p:sp>
      <p:pic>
        <p:nvPicPr>
          <p:cNvPr id="13" name="Picture 12"/>
          <p:cNvPicPr>
            <a:picLocks noChangeAspect="1"/>
          </p:cNvPicPr>
          <p:nvPr/>
        </p:nvPicPr>
        <p:blipFill>
          <a:blip r:embed="rId4"/>
          <a:stretch>
            <a:fillRect/>
          </a:stretch>
        </p:blipFill>
        <p:spPr>
          <a:xfrm>
            <a:off x="4738914" y="4599190"/>
            <a:ext cx="3120572" cy="2204377"/>
          </a:xfrm>
          <a:prstGeom prst="rect">
            <a:avLst/>
          </a:prstGeom>
        </p:spPr>
      </p:pic>
      <p:sp>
        <p:nvSpPr>
          <p:cNvPr id="15" name="Content Placeholder 2"/>
          <p:cNvSpPr txBox="1">
            <a:spLocks/>
          </p:cNvSpPr>
          <p:nvPr/>
        </p:nvSpPr>
        <p:spPr>
          <a:xfrm>
            <a:off x="8285085" y="6043987"/>
            <a:ext cx="2419201" cy="436642"/>
          </a:xfrm>
          <a:prstGeom prst="rect">
            <a:avLst/>
          </a:prstGeom>
          <a:solidFill>
            <a:srgbClr val="00B0F0"/>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solidFill>
                  <a:schemeClr val="bg1"/>
                </a:solidFill>
              </a:rPr>
              <a:t>Estimated digit is 0</a:t>
            </a:r>
            <a:endParaRPr lang="en-US" b="1" dirty="0" smtClean="0">
              <a:solidFill>
                <a:schemeClr val="bg1"/>
              </a:solidFill>
            </a:endParaRPr>
          </a:p>
        </p:txBody>
      </p:sp>
      <p:cxnSp>
        <p:nvCxnSpPr>
          <p:cNvPr id="17" name="Straight Arrow Connector 16"/>
          <p:cNvCxnSpPr>
            <a:stCxn id="15" idx="1"/>
          </p:cNvCxnSpPr>
          <p:nvPr/>
        </p:nvCxnSpPr>
        <p:spPr>
          <a:xfrm flipH="1" flipV="1">
            <a:off x="7750629" y="5571835"/>
            <a:ext cx="534456" cy="69047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85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429"/>
            <a:ext cx="9601200" cy="707571"/>
          </a:xfrm>
        </p:spPr>
        <p:txBody>
          <a:bodyPr/>
          <a:lstStyle/>
          <a:p>
            <a:r>
              <a:rPr lang="en-US" dirty="0" smtClean="0"/>
              <a:t>Counting Significant Digits</a:t>
            </a:r>
            <a:endParaRPr lang="en-US" dirty="0"/>
          </a:p>
        </p:txBody>
      </p:sp>
      <p:sp>
        <p:nvSpPr>
          <p:cNvPr id="3" name="Content Placeholder 2"/>
          <p:cNvSpPr>
            <a:spLocks noGrp="1"/>
          </p:cNvSpPr>
          <p:nvPr>
            <p:ph idx="1"/>
          </p:nvPr>
        </p:nvSpPr>
        <p:spPr>
          <a:xfrm>
            <a:off x="849086" y="638629"/>
            <a:ext cx="11342914" cy="6379028"/>
          </a:xfrm>
        </p:spPr>
        <p:txBody>
          <a:bodyPr>
            <a:normAutofit lnSpcReduction="10000"/>
          </a:bodyPr>
          <a:lstStyle/>
          <a:p>
            <a:pPr marL="457200" indent="-457200">
              <a:buAutoNum type="arabicPeriod"/>
            </a:pPr>
            <a:r>
              <a:rPr lang="en-US" dirty="0" smtClean="0"/>
              <a:t>Every nonzero digit in a reported measurement is assumed to be significant.</a:t>
            </a:r>
          </a:p>
          <a:p>
            <a:pPr marL="0" indent="0">
              <a:buNone/>
            </a:pPr>
            <a:r>
              <a:rPr lang="en-US" dirty="0"/>
              <a:t>	24.7 meters	0.743 meter	714 meters 	ALL HAVE 3 Sig </a:t>
            </a:r>
            <a:r>
              <a:rPr lang="en-US" dirty="0" smtClean="0"/>
              <a:t>Digs</a:t>
            </a:r>
          </a:p>
          <a:p>
            <a:pPr marL="457200" indent="-457200">
              <a:buAutoNum type="arabicPeriod" startAt="2"/>
            </a:pPr>
            <a:r>
              <a:rPr lang="en-US" dirty="0" smtClean="0"/>
              <a:t>Zeros appearing between nonzero digits are significant.	</a:t>
            </a:r>
          </a:p>
          <a:p>
            <a:pPr marL="0" indent="0">
              <a:buNone/>
            </a:pPr>
            <a:r>
              <a:rPr lang="en-US" dirty="0"/>
              <a:t>	</a:t>
            </a:r>
            <a:r>
              <a:rPr lang="en-US" dirty="0" smtClean="0"/>
              <a:t>7003 meters	40.29 meters	1.503 meters 	ALL HAVE 4 Sig Digs</a:t>
            </a:r>
          </a:p>
          <a:p>
            <a:pPr marL="457200" indent="-457200">
              <a:buAutoNum type="arabicPeriod" startAt="3"/>
            </a:pPr>
            <a:r>
              <a:rPr lang="en-US" dirty="0" smtClean="0"/>
              <a:t>Leftmost zeros appearing in front of nonzero digits are not significant. They act as placeholders. By writing the measurements in scientific notation, you can eliminate such </a:t>
            </a:r>
            <a:r>
              <a:rPr lang="en-US" dirty="0" err="1" smtClean="0"/>
              <a:t>placeholding</a:t>
            </a:r>
            <a:r>
              <a:rPr lang="en-US" dirty="0" smtClean="0"/>
              <a:t> zeros.</a:t>
            </a:r>
          </a:p>
          <a:p>
            <a:pPr marL="0" indent="0">
              <a:buNone/>
            </a:pPr>
            <a:r>
              <a:rPr lang="en-US" dirty="0"/>
              <a:t>	</a:t>
            </a:r>
            <a:r>
              <a:rPr lang="en-US" dirty="0" smtClean="0"/>
              <a:t>0.0071 meter		0.42 meter	0.000 099 meter 	EACH ONLY HAS 2 Sig Digs</a:t>
            </a:r>
          </a:p>
          <a:p>
            <a:pPr marL="0" indent="0">
              <a:buNone/>
            </a:pPr>
            <a:r>
              <a:rPr lang="en-US" dirty="0"/>
              <a:t>	</a:t>
            </a:r>
            <a:r>
              <a:rPr lang="en-US" dirty="0" smtClean="0"/>
              <a:t>= 7.1x10</a:t>
            </a:r>
            <a:r>
              <a:rPr lang="en-US" baseline="30000" dirty="0" smtClean="0"/>
              <a:t>-3</a:t>
            </a:r>
            <a:r>
              <a:rPr lang="en-US" dirty="0" smtClean="0"/>
              <a:t> meter         = 4.2x10</a:t>
            </a:r>
            <a:r>
              <a:rPr lang="en-US" baseline="30000" dirty="0" smtClean="0"/>
              <a:t>-1</a:t>
            </a:r>
            <a:r>
              <a:rPr lang="en-US" dirty="0" smtClean="0"/>
              <a:t> meter          = 9.9x10</a:t>
            </a:r>
            <a:r>
              <a:rPr lang="en-US" baseline="30000" dirty="0" smtClean="0"/>
              <a:t>-5</a:t>
            </a:r>
            <a:r>
              <a:rPr lang="en-US" dirty="0" smtClean="0"/>
              <a:t>meter</a:t>
            </a:r>
          </a:p>
          <a:p>
            <a:pPr marL="457200" indent="-457200">
              <a:buAutoNum type="arabicPeriod" startAt="4"/>
            </a:pPr>
            <a:r>
              <a:rPr lang="en-US" dirty="0" smtClean="0"/>
              <a:t>Zeros at the end of a number and to the right of a decimal point are always significant.</a:t>
            </a:r>
          </a:p>
          <a:p>
            <a:pPr marL="0" indent="0">
              <a:buNone/>
            </a:pPr>
            <a:r>
              <a:rPr lang="en-US" dirty="0"/>
              <a:t>	</a:t>
            </a:r>
            <a:r>
              <a:rPr lang="en-US" dirty="0" smtClean="0"/>
              <a:t>43.00 meters	1.010 meters	9.000 meters	ALL OF THESE HAVE 4 Sig Digs</a:t>
            </a:r>
          </a:p>
          <a:p>
            <a:pPr marL="457200" indent="-457200">
              <a:buAutoNum type="arabicPeriod" startAt="5"/>
            </a:pPr>
            <a:r>
              <a:rPr lang="en-US" dirty="0" smtClean="0"/>
              <a:t>Zeros at the rightmost end of a measurement in the absence of a decimal are not significant. </a:t>
            </a:r>
          </a:p>
          <a:p>
            <a:pPr marL="0" indent="0">
              <a:buNone/>
            </a:pPr>
            <a:r>
              <a:rPr lang="en-US" dirty="0"/>
              <a:t>	</a:t>
            </a:r>
            <a:r>
              <a:rPr lang="en-US" dirty="0" smtClean="0"/>
              <a:t>300 meters (1sd)	7000 meters (1sd)	27,210 meters (4sd)	</a:t>
            </a:r>
          </a:p>
          <a:p>
            <a:pPr marL="457200" indent="-457200">
              <a:buAutoNum type="arabicPeriod" startAt="6"/>
            </a:pPr>
            <a:r>
              <a:rPr lang="en-US" dirty="0" smtClean="0"/>
              <a:t>There are two situations in which numbers have infinite significant digits: 1. A number that is counted is exact. 2. A defined quantity, such as those found with a system of measurement.</a:t>
            </a:r>
          </a:p>
          <a:p>
            <a:pPr marL="0" indent="0">
              <a:buNone/>
            </a:pPr>
            <a:r>
              <a:rPr lang="en-US" dirty="0"/>
              <a:t>	</a:t>
            </a:r>
            <a:r>
              <a:rPr lang="en-US" dirty="0" smtClean="0"/>
              <a:t>23 people in class	 60 </a:t>
            </a:r>
            <a:r>
              <a:rPr lang="en-US" dirty="0" err="1" smtClean="0"/>
              <a:t>mins</a:t>
            </a:r>
            <a:r>
              <a:rPr lang="en-US" dirty="0" smtClean="0"/>
              <a:t> = 1 hour	100 cm = 1 m	</a:t>
            </a:r>
            <a:br>
              <a:rPr lang="en-US" dirty="0" smtClean="0"/>
            </a:br>
            <a:r>
              <a:rPr lang="en-US" dirty="0" smtClean="0"/>
              <a:t>							ALL OF THESE HAS INFINITE Sig Digs</a:t>
            </a:r>
          </a:p>
        </p:txBody>
      </p:sp>
    </p:spTree>
    <p:extLst>
      <p:ext uri="{BB962C8B-B14F-4D97-AF65-F5344CB8AC3E}">
        <p14:creationId xmlns:p14="http://schemas.microsoft.com/office/powerpoint/2010/main" val="138183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Rounding, Adding, and Subtracting</a:t>
            </a:r>
            <a:endParaRPr lang="en-US" dirty="0"/>
          </a:p>
        </p:txBody>
      </p:sp>
      <p:sp>
        <p:nvSpPr>
          <p:cNvPr id="3" name="Content Placeholder 2"/>
          <p:cNvSpPr>
            <a:spLocks noGrp="1"/>
          </p:cNvSpPr>
          <p:nvPr>
            <p:ph idx="1"/>
          </p:nvPr>
        </p:nvSpPr>
        <p:spPr>
          <a:xfrm>
            <a:off x="1480455" y="1428750"/>
            <a:ext cx="10225315" cy="5138057"/>
          </a:xfrm>
        </p:spPr>
        <p:txBody>
          <a:bodyPr>
            <a:normAutofit/>
          </a:bodyPr>
          <a:lstStyle/>
          <a:p>
            <a:r>
              <a:rPr lang="en-US" dirty="0" smtClean="0"/>
              <a:t>Once you determine the number of digits to be kept, look at the digit to the right of the last digit to be kept. If the digit to the right is 0-4 round down or 5-9 round up).</a:t>
            </a:r>
          </a:p>
          <a:p>
            <a:pPr marL="530352" lvl="1" indent="0">
              <a:buNone/>
            </a:pPr>
            <a:r>
              <a:rPr lang="en-US" dirty="0" smtClean="0"/>
              <a:t/>
            </a:r>
            <a:br>
              <a:rPr lang="en-US" dirty="0" smtClean="0"/>
            </a:br>
            <a:r>
              <a:rPr lang="en-US" dirty="0" smtClean="0"/>
              <a:t>EX</a:t>
            </a:r>
            <a:r>
              <a:rPr lang="en-US" dirty="0"/>
              <a:t>. a. 314.721 meters (round to four</a:t>
            </a:r>
            <a:r>
              <a:rPr lang="en-US" dirty="0" smtClean="0"/>
              <a:t>)</a:t>
            </a:r>
            <a:br>
              <a:rPr lang="en-US" dirty="0" smtClean="0"/>
            </a:br>
            <a:endParaRPr lang="en-US" dirty="0"/>
          </a:p>
          <a:p>
            <a:pPr marL="530352" lvl="1" indent="0">
              <a:buNone/>
            </a:pPr>
            <a:r>
              <a:rPr lang="en-US" dirty="0"/>
              <a:t>       b. 0.001 775 meter (two</a:t>
            </a:r>
            <a:r>
              <a:rPr lang="en-US" dirty="0" smtClean="0"/>
              <a:t>)</a:t>
            </a:r>
            <a:br>
              <a:rPr lang="en-US" dirty="0" smtClean="0"/>
            </a:br>
            <a:endParaRPr lang="en-US" dirty="0"/>
          </a:p>
          <a:p>
            <a:pPr marL="530352" lvl="1" indent="0">
              <a:buNone/>
            </a:pPr>
            <a:r>
              <a:rPr lang="en-US" dirty="0"/>
              <a:t>       c. 8792 meters (</a:t>
            </a:r>
            <a:r>
              <a:rPr lang="en-US" dirty="0" smtClean="0"/>
              <a:t>two)</a:t>
            </a:r>
          </a:p>
          <a:p>
            <a:pPr marL="530352" lvl="1" indent="0">
              <a:buNone/>
            </a:pPr>
            <a:endParaRPr lang="en-US" dirty="0" smtClean="0"/>
          </a:p>
          <a:p>
            <a:r>
              <a:rPr lang="en-US" dirty="0" smtClean="0"/>
              <a:t>When adding and subtracting, the answer must have the same number of decimal places as the measurement containing the </a:t>
            </a:r>
            <a:r>
              <a:rPr lang="en-US" u="sng" dirty="0" smtClean="0"/>
              <a:t>least</a:t>
            </a:r>
            <a:r>
              <a:rPr lang="en-US" dirty="0" smtClean="0"/>
              <a:t> number of decimal places.</a:t>
            </a:r>
          </a:p>
          <a:p>
            <a:pPr marL="530352" lvl="1" indent="0">
              <a:buNone/>
            </a:pPr>
            <a:r>
              <a:rPr lang="en-US" dirty="0" smtClean="0"/>
              <a:t/>
            </a:r>
            <a:br>
              <a:rPr lang="en-US" dirty="0" smtClean="0"/>
            </a:br>
            <a:r>
              <a:rPr lang="en-US" dirty="0" smtClean="0"/>
              <a:t>EX. 61.2 meters + 9.35 meters + 8.6 meters</a:t>
            </a:r>
          </a:p>
        </p:txBody>
      </p:sp>
      <p:sp>
        <p:nvSpPr>
          <p:cNvPr id="4" name="Content Placeholder 2"/>
          <p:cNvSpPr txBox="1">
            <a:spLocks/>
          </p:cNvSpPr>
          <p:nvPr/>
        </p:nvSpPr>
        <p:spPr>
          <a:xfrm>
            <a:off x="6799944" y="2349046"/>
            <a:ext cx="1778000" cy="426359"/>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314.7 meters</a:t>
            </a:r>
          </a:p>
        </p:txBody>
      </p:sp>
      <p:sp>
        <p:nvSpPr>
          <p:cNvPr id="5" name="Content Placeholder 2"/>
          <p:cNvSpPr txBox="1">
            <a:spLocks/>
          </p:cNvSpPr>
          <p:nvPr/>
        </p:nvSpPr>
        <p:spPr>
          <a:xfrm>
            <a:off x="6114144" y="2933700"/>
            <a:ext cx="3726542" cy="426359"/>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0.0018 meter or 1.8x10</a:t>
            </a:r>
            <a:r>
              <a:rPr lang="en-US" baseline="30000" dirty="0" smtClean="0"/>
              <a:t>-3</a:t>
            </a:r>
            <a:r>
              <a:rPr lang="en-US" dirty="0" smtClean="0"/>
              <a:t> meter</a:t>
            </a:r>
          </a:p>
        </p:txBody>
      </p:sp>
      <p:sp>
        <p:nvSpPr>
          <p:cNvPr id="6" name="Content Placeholder 2"/>
          <p:cNvSpPr txBox="1">
            <a:spLocks/>
          </p:cNvSpPr>
          <p:nvPr/>
        </p:nvSpPr>
        <p:spPr>
          <a:xfrm>
            <a:off x="5591629" y="3729715"/>
            <a:ext cx="1687285" cy="426359"/>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8800 meters</a:t>
            </a:r>
          </a:p>
        </p:txBody>
      </p:sp>
      <p:sp>
        <p:nvSpPr>
          <p:cNvPr id="7" name="Content Placeholder 2"/>
          <p:cNvSpPr txBox="1">
            <a:spLocks/>
          </p:cNvSpPr>
          <p:nvPr/>
        </p:nvSpPr>
        <p:spPr>
          <a:xfrm>
            <a:off x="7580086" y="5420630"/>
            <a:ext cx="2594429" cy="566514"/>
          </a:xfrm>
          <a:prstGeom prst="rect">
            <a:avLst/>
          </a:prstGeom>
          <a:ln w="1270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79.15 meters</a:t>
            </a:r>
          </a:p>
        </p:txBody>
      </p:sp>
      <p:cxnSp>
        <p:nvCxnSpPr>
          <p:cNvPr id="9" name="Straight Connector 8"/>
          <p:cNvCxnSpPr/>
          <p:nvPr/>
        </p:nvCxnSpPr>
        <p:spPr>
          <a:xfrm>
            <a:off x="3243942" y="2663372"/>
            <a:ext cx="188686" cy="7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90686" y="3338286"/>
            <a:ext cx="188686" cy="7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88340" y="3997778"/>
            <a:ext cx="188686" cy="7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66570" y="5746750"/>
            <a:ext cx="188686" cy="7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5928" y="5754008"/>
            <a:ext cx="188686" cy="7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03687" y="5761266"/>
            <a:ext cx="188686" cy="7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2358572" y="5831114"/>
            <a:ext cx="885370" cy="405493"/>
          </a:xfrm>
          <a:prstGeom prst="rect">
            <a:avLst/>
          </a:prstGeom>
          <a:ln w="1270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solidFill>
                  <a:srgbClr val="FF0000"/>
                </a:solidFill>
              </a:rPr>
              <a:t>tenths</a:t>
            </a:r>
          </a:p>
        </p:txBody>
      </p:sp>
      <p:sp>
        <p:nvSpPr>
          <p:cNvPr id="18" name="Content Placeholder 2"/>
          <p:cNvSpPr txBox="1">
            <a:spLocks/>
          </p:cNvSpPr>
          <p:nvPr/>
        </p:nvSpPr>
        <p:spPr>
          <a:xfrm>
            <a:off x="5606146" y="5777595"/>
            <a:ext cx="885370" cy="405493"/>
          </a:xfrm>
          <a:prstGeom prst="rect">
            <a:avLst/>
          </a:prstGeom>
          <a:ln w="1270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solidFill>
                  <a:srgbClr val="FF0000"/>
                </a:solidFill>
              </a:rPr>
              <a:t>tenths</a:t>
            </a:r>
          </a:p>
        </p:txBody>
      </p:sp>
      <p:sp>
        <p:nvSpPr>
          <p:cNvPr id="19" name="Content Placeholder 2"/>
          <p:cNvSpPr txBox="1">
            <a:spLocks/>
          </p:cNvSpPr>
          <p:nvPr/>
        </p:nvSpPr>
        <p:spPr>
          <a:xfrm>
            <a:off x="3585029" y="5831114"/>
            <a:ext cx="1516742" cy="405493"/>
          </a:xfrm>
          <a:prstGeom prst="rect">
            <a:avLst/>
          </a:prstGeom>
          <a:ln w="1270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solidFill>
                  <a:srgbClr val="FF0000"/>
                </a:solidFill>
              </a:rPr>
              <a:t>hundredths</a:t>
            </a:r>
          </a:p>
        </p:txBody>
      </p:sp>
      <p:cxnSp>
        <p:nvCxnSpPr>
          <p:cNvPr id="21" name="Straight Connector 20"/>
          <p:cNvCxnSpPr/>
          <p:nvPr/>
        </p:nvCxnSpPr>
        <p:spPr>
          <a:xfrm>
            <a:off x="8010070" y="5741307"/>
            <a:ext cx="255816" cy="54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7688944" y="6006867"/>
            <a:ext cx="1636486" cy="566514"/>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79.2 meters</a:t>
            </a:r>
          </a:p>
        </p:txBody>
      </p:sp>
    </p:spTree>
    <p:extLst>
      <p:ext uri="{BB962C8B-B14F-4D97-AF65-F5344CB8AC3E}">
        <p14:creationId xmlns:p14="http://schemas.microsoft.com/office/powerpoint/2010/main" val="24257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5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500"/>
                                        <p:tgtEl>
                                          <p:spTgt spid="3">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500"/>
                                        <p:tgtEl>
                                          <p:spTgt spid="7"/>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ppt_x"/>
                                          </p:val>
                                        </p:tav>
                                        <p:tav tm="100000">
                                          <p:val>
                                            <p:strVal val="#ppt_x"/>
                                          </p:val>
                                        </p:tav>
                                      </p:tavLst>
                                    </p:anim>
                                    <p:anim calcmode="lin" valueType="num">
                                      <p:cBhvr additive="base">
                                        <p:cTn id="1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7" grpId="0"/>
      <p:bldP spid="18" grpId="0"/>
      <p:bldP spid="19"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42" y="97972"/>
            <a:ext cx="2525487" cy="758371"/>
          </a:xfrm>
        </p:spPr>
        <p:txBody>
          <a:bodyPr/>
          <a:lstStyle/>
          <a:p>
            <a:r>
              <a:rPr lang="en-US" dirty="0" smtClean="0"/>
              <a:t>Examples</a:t>
            </a:r>
            <a:endParaRPr lang="en-US" dirty="0"/>
          </a:p>
        </p:txBody>
      </p:sp>
      <p:sp>
        <p:nvSpPr>
          <p:cNvPr id="3" name="Content Placeholder 2"/>
          <p:cNvSpPr>
            <a:spLocks noGrp="1"/>
          </p:cNvSpPr>
          <p:nvPr>
            <p:ph idx="1"/>
          </p:nvPr>
        </p:nvSpPr>
        <p:spPr>
          <a:xfrm>
            <a:off x="1320799" y="783771"/>
            <a:ext cx="10965543" cy="6074229"/>
          </a:xfrm>
        </p:spPr>
        <p:txBody>
          <a:bodyPr>
            <a:normAutofit fontScale="92500" lnSpcReduction="20000"/>
          </a:bodyPr>
          <a:lstStyle/>
          <a:p>
            <a:r>
              <a:rPr lang="en-US" dirty="0" smtClean="0"/>
              <a:t>Count the significate digits in each measured length.</a:t>
            </a:r>
          </a:p>
          <a:p>
            <a:pPr marL="0" indent="0">
              <a:buNone/>
            </a:pPr>
            <a:r>
              <a:rPr lang="en-US" dirty="0" smtClean="0"/>
              <a:t>	a</a:t>
            </a:r>
            <a:r>
              <a:rPr lang="en-US" dirty="0"/>
              <a:t>. 0.05730 meter</a:t>
            </a:r>
          </a:p>
          <a:p>
            <a:pPr marL="0" indent="0">
              <a:buNone/>
            </a:pPr>
            <a:r>
              <a:rPr lang="en-US" dirty="0"/>
              <a:t>	b. 8765 meters</a:t>
            </a:r>
          </a:p>
          <a:p>
            <a:pPr marL="0" indent="0">
              <a:buNone/>
            </a:pPr>
            <a:r>
              <a:rPr lang="en-US" dirty="0"/>
              <a:t>	c. 0.00073 meter</a:t>
            </a:r>
          </a:p>
          <a:p>
            <a:pPr marL="0" indent="0">
              <a:buNone/>
            </a:pPr>
            <a:r>
              <a:rPr lang="en-US" dirty="0"/>
              <a:t>	d. 40.007 meters</a:t>
            </a:r>
          </a:p>
          <a:p>
            <a:endParaRPr lang="en-US" dirty="0" smtClean="0"/>
          </a:p>
          <a:p>
            <a:r>
              <a:rPr lang="en-US" dirty="0" smtClean="0"/>
              <a:t>Round each measurement to three significant digits. Write your answers in scientific notation.</a:t>
            </a:r>
          </a:p>
          <a:p>
            <a:pPr marL="0" indent="0">
              <a:buNone/>
            </a:pPr>
            <a:r>
              <a:rPr lang="en-US" dirty="0" smtClean="0"/>
              <a:t>	a</a:t>
            </a:r>
            <a:r>
              <a:rPr lang="en-US" dirty="0"/>
              <a:t>. 87.073 meters</a:t>
            </a:r>
          </a:p>
          <a:p>
            <a:pPr marL="0" indent="0">
              <a:buNone/>
            </a:pPr>
            <a:r>
              <a:rPr lang="en-US" dirty="0"/>
              <a:t>	b. 4.3621 x 10</a:t>
            </a:r>
            <a:r>
              <a:rPr lang="en-US" baseline="30000" dirty="0"/>
              <a:t>8</a:t>
            </a:r>
            <a:r>
              <a:rPr lang="en-US" dirty="0"/>
              <a:t> meters</a:t>
            </a:r>
          </a:p>
          <a:p>
            <a:pPr marL="0" indent="0">
              <a:buNone/>
            </a:pPr>
            <a:r>
              <a:rPr lang="en-US" dirty="0"/>
              <a:t>	c. 0.01552 meter</a:t>
            </a:r>
          </a:p>
          <a:p>
            <a:pPr marL="0" indent="0">
              <a:buNone/>
            </a:pPr>
            <a:endParaRPr lang="en-US" dirty="0" smtClean="0"/>
          </a:p>
          <a:p>
            <a:r>
              <a:rPr lang="en-US" dirty="0" smtClean="0"/>
              <a:t>Perform each operation. Express your answers to the correct number of significant digits.</a:t>
            </a:r>
          </a:p>
          <a:p>
            <a:pPr marL="0" indent="0">
              <a:buNone/>
            </a:pPr>
            <a:r>
              <a:rPr lang="en-US" dirty="0"/>
              <a:t>	</a:t>
            </a:r>
            <a:r>
              <a:rPr lang="en-US" dirty="0" smtClean="0"/>
              <a:t>a. 9.44 meters – 2.11 meters</a:t>
            </a:r>
          </a:p>
          <a:p>
            <a:pPr marL="0" indent="0">
              <a:buNone/>
            </a:pPr>
            <a:r>
              <a:rPr lang="en-US" dirty="0"/>
              <a:t>	</a:t>
            </a:r>
            <a:r>
              <a:rPr lang="en-US" dirty="0" smtClean="0"/>
              <a:t>b. 1.36 meters + 10.17 meters</a:t>
            </a:r>
          </a:p>
          <a:p>
            <a:pPr marL="0" indent="0">
              <a:buNone/>
            </a:pPr>
            <a:r>
              <a:rPr lang="en-US" dirty="0"/>
              <a:t>	</a:t>
            </a:r>
            <a:r>
              <a:rPr lang="en-US" dirty="0" smtClean="0"/>
              <a:t>c. 34.61 meters – 17.3 meters</a:t>
            </a:r>
          </a:p>
          <a:p>
            <a:pPr marL="0" indent="0">
              <a:buNone/>
            </a:pPr>
            <a:r>
              <a:rPr lang="en-US" dirty="0"/>
              <a:t>	</a:t>
            </a:r>
            <a:endParaRPr lang="en-US" dirty="0" smtClean="0"/>
          </a:p>
        </p:txBody>
      </p:sp>
      <p:sp>
        <p:nvSpPr>
          <p:cNvPr id="4" name="Content Placeholder 2"/>
          <p:cNvSpPr txBox="1">
            <a:spLocks/>
          </p:cNvSpPr>
          <p:nvPr/>
        </p:nvSpPr>
        <p:spPr>
          <a:xfrm>
            <a:off x="5167086" y="1088570"/>
            <a:ext cx="1023257"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a. 4 </a:t>
            </a:r>
            <a:r>
              <a:rPr lang="en-US" dirty="0" err="1" smtClean="0"/>
              <a:t>sd</a:t>
            </a:r>
            <a:endParaRPr lang="en-US" dirty="0" smtClean="0"/>
          </a:p>
        </p:txBody>
      </p:sp>
      <p:sp>
        <p:nvSpPr>
          <p:cNvPr id="5" name="Content Placeholder 2"/>
          <p:cNvSpPr txBox="1">
            <a:spLocks/>
          </p:cNvSpPr>
          <p:nvPr/>
        </p:nvSpPr>
        <p:spPr>
          <a:xfrm>
            <a:off x="5297715" y="1516741"/>
            <a:ext cx="1023257"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b. 4 </a:t>
            </a:r>
            <a:r>
              <a:rPr lang="en-US" dirty="0" err="1" smtClean="0"/>
              <a:t>sd</a:t>
            </a:r>
            <a:endParaRPr lang="en-US" dirty="0" smtClean="0"/>
          </a:p>
        </p:txBody>
      </p:sp>
      <p:sp>
        <p:nvSpPr>
          <p:cNvPr id="6" name="Content Placeholder 2"/>
          <p:cNvSpPr txBox="1">
            <a:spLocks/>
          </p:cNvSpPr>
          <p:nvPr/>
        </p:nvSpPr>
        <p:spPr>
          <a:xfrm>
            <a:off x="5080001" y="1970312"/>
            <a:ext cx="1023257"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c. 2 </a:t>
            </a:r>
            <a:r>
              <a:rPr lang="en-US" dirty="0" err="1" smtClean="0"/>
              <a:t>sd</a:t>
            </a:r>
            <a:endParaRPr lang="en-US" dirty="0" smtClean="0"/>
          </a:p>
        </p:txBody>
      </p:sp>
      <p:sp>
        <p:nvSpPr>
          <p:cNvPr id="7" name="Content Placeholder 2"/>
          <p:cNvSpPr txBox="1">
            <a:spLocks/>
          </p:cNvSpPr>
          <p:nvPr/>
        </p:nvSpPr>
        <p:spPr>
          <a:xfrm>
            <a:off x="5297715" y="2398483"/>
            <a:ext cx="1023257"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d. 5 </a:t>
            </a:r>
            <a:r>
              <a:rPr lang="en-US" dirty="0" err="1" smtClean="0"/>
              <a:t>sd</a:t>
            </a:r>
            <a:endParaRPr lang="en-US" dirty="0" smtClean="0"/>
          </a:p>
        </p:txBody>
      </p:sp>
      <p:sp>
        <p:nvSpPr>
          <p:cNvPr id="8" name="Content Placeholder 2"/>
          <p:cNvSpPr txBox="1">
            <a:spLocks/>
          </p:cNvSpPr>
          <p:nvPr/>
        </p:nvSpPr>
        <p:spPr>
          <a:xfrm>
            <a:off x="5337628" y="3318328"/>
            <a:ext cx="2478315"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a. 8.71 x 10</a:t>
            </a:r>
            <a:r>
              <a:rPr lang="en-US" baseline="30000" dirty="0" smtClean="0"/>
              <a:t>1</a:t>
            </a:r>
            <a:r>
              <a:rPr lang="en-US" dirty="0" smtClean="0"/>
              <a:t> meters</a:t>
            </a:r>
          </a:p>
        </p:txBody>
      </p:sp>
      <p:sp>
        <p:nvSpPr>
          <p:cNvPr id="9" name="Content Placeholder 2"/>
          <p:cNvSpPr txBox="1">
            <a:spLocks/>
          </p:cNvSpPr>
          <p:nvPr/>
        </p:nvSpPr>
        <p:spPr>
          <a:xfrm>
            <a:off x="5564412" y="3776432"/>
            <a:ext cx="2478315"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b. 4.36 x 10</a:t>
            </a:r>
            <a:r>
              <a:rPr lang="en-US" baseline="30000" dirty="0" smtClean="0"/>
              <a:t>8</a:t>
            </a:r>
            <a:r>
              <a:rPr lang="en-US" dirty="0" smtClean="0"/>
              <a:t> meters</a:t>
            </a:r>
          </a:p>
        </p:txBody>
      </p:sp>
      <p:sp>
        <p:nvSpPr>
          <p:cNvPr id="10" name="Content Placeholder 2"/>
          <p:cNvSpPr txBox="1">
            <a:spLocks/>
          </p:cNvSpPr>
          <p:nvPr/>
        </p:nvSpPr>
        <p:spPr>
          <a:xfrm>
            <a:off x="5167086" y="4277174"/>
            <a:ext cx="2478315"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c. 1.55 x 10</a:t>
            </a:r>
            <a:r>
              <a:rPr lang="en-US" baseline="30000" dirty="0" smtClean="0"/>
              <a:t>-2</a:t>
            </a:r>
            <a:r>
              <a:rPr lang="en-US" dirty="0" smtClean="0"/>
              <a:t> meters</a:t>
            </a:r>
          </a:p>
        </p:txBody>
      </p:sp>
      <p:sp>
        <p:nvSpPr>
          <p:cNvPr id="11" name="Content Placeholder 2"/>
          <p:cNvSpPr txBox="1">
            <a:spLocks/>
          </p:cNvSpPr>
          <p:nvPr/>
        </p:nvSpPr>
        <p:spPr>
          <a:xfrm>
            <a:off x="5894614" y="5119915"/>
            <a:ext cx="1921329"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a. 7.33 meters</a:t>
            </a:r>
          </a:p>
        </p:txBody>
      </p:sp>
      <p:sp>
        <p:nvSpPr>
          <p:cNvPr id="12" name="Content Placeholder 2"/>
          <p:cNvSpPr txBox="1">
            <a:spLocks/>
          </p:cNvSpPr>
          <p:nvPr/>
        </p:nvSpPr>
        <p:spPr>
          <a:xfrm>
            <a:off x="6103258" y="5567587"/>
            <a:ext cx="1921329" cy="39188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b. 11.53 meters</a:t>
            </a:r>
          </a:p>
        </p:txBody>
      </p:sp>
      <p:sp>
        <p:nvSpPr>
          <p:cNvPr id="13" name="Content Placeholder 2"/>
          <p:cNvSpPr txBox="1">
            <a:spLocks/>
          </p:cNvSpPr>
          <p:nvPr/>
        </p:nvSpPr>
        <p:spPr>
          <a:xfrm>
            <a:off x="5842904" y="6083294"/>
            <a:ext cx="1973039" cy="440877"/>
          </a:xfrm>
          <a:prstGeom prst="rect">
            <a:avLst/>
          </a:prstGeom>
          <a:ln w="1270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smtClean="0"/>
              <a:t>c. 17.3 meters</a:t>
            </a:r>
          </a:p>
        </p:txBody>
      </p:sp>
    </p:spTree>
    <p:extLst>
      <p:ext uri="{BB962C8B-B14F-4D97-AF65-F5344CB8AC3E}">
        <p14:creationId xmlns:p14="http://schemas.microsoft.com/office/powerpoint/2010/main" val="17182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fade">
                                      <p:cBhvr>
                                        <p:cTn id="75" dur="500"/>
                                        <p:tgtEl>
                                          <p:spTgt spid="3">
                                            <p:txEl>
                                              <p:pRg st="11" end="11"/>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Effect transition="in" filter="fade">
                                      <p:cBhvr>
                                        <p:cTn id="78" dur="500"/>
                                        <p:tgtEl>
                                          <p:spTgt spid="3">
                                            <p:txEl>
                                              <p:pRg st="12" end="12"/>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Effect transition="in" filter="fade">
                                      <p:cBhvr>
                                        <p:cTn id="81" dur="500"/>
                                        <p:tgtEl>
                                          <p:spTgt spid="3">
                                            <p:txEl>
                                              <p:pRg st="13" end="13"/>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fade">
                                      <p:cBhvr>
                                        <p:cTn id="84" dur="500"/>
                                        <p:tgtEl>
                                          <p:spTgt spid="3">
                                            <p:txEl>
                                              <p:pRg st="14" end="1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86" y="90715"/>
            <a:ext cx="11393714" cy="624114"/>
          </a:xfrm>
        </p:spPr>
        <p:txBody>
          <a:bodyPr>
            <a:normAutofit/>
          </a:bodyPr>
          <a:lstStyle/>
          <a:p>
            <a:r>
              <a:rPr lang="en-US" sz="3600" dirty="0" smtClean="0"/>
              <a:t>Multiplication and Division and Mixed Operation Rules</a:t>
            </a:r>
            <a:endParaRPr lang="en-US" sz="3600" dirty="0"/>
          </a:p>
        </p:txBody>
      </p:sp>
      <p:sp>
        <p:nvSpPr>
          <p:cNvPr id="3" name="Content Placeholder 2"/>
          <p:cNvSpPr>
            <a:spLocks noGrp="1"/>
          </p:cNvSpPr>
          <p:nvPr>
            <p:ph idx="1"/>
          </p:nvPr>
        </p:nvSpPr>
        <p:spPr>
          <a:xfrm>
            <a:off x="772786" y="573314"/>
            <a:ext cx="11053420" cy="4165600"/>
          </a:xfrm>
        </p:spPr>
        <p:txBody>
          <a:bodyPr>
            <a:normAutofit/>
          </a:bodyPr>
          <a:lstStyle/>
          <a:p>
            <a:r>
              <a:rPr lang="en-US" dirty="0" smtClean="0"/>
              <a:t>When multiplying and dividing, the answer must have the same number of significant digits as the measurement containing the </a:t>
            </a:r>
            <a:r>
              <a:rPr lang="en-US" u="sng" dirty="0" smtClean="0"/>
              <a:t>least</a:t>
            </a:r>
            <a:r>
              <a:rPr lang="en-US" dirty="0" smtClean="0"/>
              <a:t> number of significant digits.</a:t>
            </a:r>
          </a:p>
          <a:p>
            <a:pPr marL="530352" lvl="1" indent="0">
              <a:buNone/>
            </a:pPr>
            <a:r>
              <a:rPr lang="en-US" dirty="0"/>
              <a:t>EX. a. 7.55 meters x 0.34 meter</a:t>
            </a:r>
          </a:p>
          <a:p>
            <a:pPr marL="530352" lvl="1" indent="0">
              <a:buNone/>
            </a:pPr>
            <a:r>
              <a:rPr lang="en-US" dirty="0"/>
              <a:t>	</a:t>
            </a:r>
            <a:r>
              <a:rPr lang="en-US" dirty="0" smtClean="0"/>
              <a:t/>
            </a:r>
            <a:br>
              <a:rPr lang="en-US" dirty="0" smtClean="0"/>
            </a:br>
            <a:r>
              <a:rPr lang="en-US" dirty="0" smtClean="0"/>
              <a:t>b</a:t>
            </a:r>
            <a:r>
              <a:rPr lang="en-US" dirty="0"/>
              <a:t>. 2.10 </a:t>
            </a:r>
            <a:r>
              <a:rPr lang="en-US" dirty="0" smtClean="0"/>
              <a:t>meters</a:t>
            </a:r>
            <a:r>
              <a:rPr lang="en-US" baseline="30000" dirty="0" smtClean="0"/>
              <a:t>2</a:t>
            </a:r>
            <a:r>
              <a:rPr lang="en-US" dirty="0" smtClean="0"/>
              <a:t> </a:t>
            </a:r>
            <a:r>
              <a:rPr lang="en-US" dirty="0"/>
              <a:t>/ 0.70 </a:t>
            </a:r>
            <a:r>
              <a:rPr lang="en-US" dirty="0" smtClean="0"/>
              <a:t>meter</a:t>
            </a:r>
            <a:br>
              <a:rPr lang="en-US" dirty="0" smtClean="0"/>
            </a:br>
            <a:endParaRPr lang="en-US" dirty="0" smtClean="0"/>
          </a:p>
          <a:p>
            <a:r>
              <a:rPr lang="en-US" dirty="0" smtClean="0"/>
              <a:t>When doing a mixed operation problem, underline the non-significant digits, but DO NOT round until the end of all operations.</a:t>
            </a:r>
            <a:endParaRPr lang="en-US" dirty="0"/>
          </a:p>
          <a:p>
            <a:pPr marL="530352" lvl="1" indent="0">
              <a:buNone/>
            </a:pPr>
            <a:r>
              <a:rPr lang="en-US" dirty="0" smtClean="0"/>
              <a:t>EX. A student measures the depth of a swimming pool to be 2.14 meters at its deepest end. The accepted value is 2.20 m. What is the students percent error?</a:t>
            </a:r>
          </a:p>
        </p:txBody>
      </p:sp>
      <p:sp>
        <p:nvSpPr>
          <p:cNvPr id="4" name="Content Placeholder 2"/>
          <p:cNvSpPr txBox="1">
            <a:spLocks/>
          </p:cNvSpPr>
          <p:nvPr/>
        </p:nvSpPr>
        <p:spPr>
          <a:xfrm>
            <a:off x="249976" y="4205513"/>
            <a:ext cx="4013200" cy="177074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 Error = ?</a:t>
            </a:r>
          </a:p>
          <a:p>
            <a:pPr marL="530352" lvl="1" indent="0">
              <a:buFont typeface="Franklin Gothic Book" panose="020B0503020102020204" pitchFamily="34" charset="0"/>
              <a:buNone/>
            </a:pPr>
            <a:r>
              <a:rPr lang="en-US" dirty="0" smtClean="0"/>
              <a:t>Accepted Value = 2.20 m</a:t>
            </a:r>
          </a:p>
          <a:p>
            <a:pPr marL="530352" lvl="1" indent="0">
              <a:buFont typeface="Franklin Gothic Book" panose="020B0503020102020204" pitchFamily="34" charset="0"/>
              <a:buNone/>
            </a:pPr>
            <a:r>
              <a:rPr lang="en-US" dirty="0" smtClean="0"/>
              <a:t>Experimental Value = 2.14 m</a:t>
            </a:r>
          </a:p>
          <a:p>
            <a:pPr marL="530352" lvl="1" indent="0">
              <a:buFont typeface="Franklin Gothic Book" panose="020B0503020102020204" pitchFamily="34" charset="0"/>
              <a:buNone/>
            </a:pPr>
            <a:endParaRPr lang="en-US" dirty="0" smtClean="0"/>
          </a:p>
        </p:txBody>
      </p:sp>
      <p:sp>
        <p:nvSpPr>
          <p:cNvPr id="5" name="Content Placeholder 2"/>
          <p:cNvSpPr txBox="1">
            <a:spLocks/>
          </p:cNvSpPr>
          <p:nvPr/>
        </p:nvSpPr>
        <p:spPr>
          <a:xfrm>
            <a:off x="3839029" y="3929743"/>
            <a:ext cx="4013200" cy="6966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 Error = |AV – EV| x 100%</a:t>
            </a:r>
            <a:br>
              <a:rPr lang="en-US" dirty="0" smtClean="0"/>
            </a:br>
            <a:r>
              <a:rPr lang="en-US" dirty="0" smtClean="0"/>
              <a:t>                        AV</a:t>
            </a:r>
          </a:p>
        </p:txBody>
      </p:sp>
      <p:cxnSp>
        <p:nvCxnSpPr>
          <p:cNvPr id="7" name="Straight Connector 6"/>
          <p:cNvCxnSpPr/>
          <p:nvPr/>
        </p:nvCxnSpPr>
        <p:spPr>
          <a:xfrm>
            <a:off x="5558970" y="4278086"/>
            <a:ext cx="1110343" cy="725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643086" y="4630058"/>
            <a:ext cx="4840514" cy="6966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 Error = |2.20 m – 2.14m| x 100%</a:t>
            </a:r>
            <a:br>
              <a:rPr lang="en-US" dirty="0" smtClean="0"/>
            </a:br>
            <a:r>
              <a:rPr lang="en-US" dirty="0" smtClean="0"/>
              <a:t>                        2.20 m</a:t>
            </a:r>
          </a:p>
        </p:txBody>
      </p:sp>
      <p:cxnSp>
        <p:nvCxnSpPr>
          <p:cNvPr id="9" name="Straight Connector 8"/>
          <p:cNvCxnSpPr/>
          <p:nvPr/>
        </p:nvCxnSpPr>
        <p:spPr>
          <a:xfrm flipV="1">
            <a:off x="5504542" y="4974772"/>
            <a:ext cx="1647372" cy="725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3933372" y="5446486"/>
            <a:ext cx="4651828" cy="6966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 Error = 0.06 m      x  100%</a:t>
            </a:r>
            <a:br>
              <a:rPr lang="en-US" dirty="0" smtClean="0"/>
            </a:br>
            <a:r>
              <a:rPr lang="en-US" dirty="0" smtClean="0"/>
              <a:t>                 2.20 m</a:t>
            </a:r>
          </a:p>
        </p:txBody>
      </p:sp>
      <p:cxnSp>
        <p:nvCxnSpPr>
          <p:cNvPr id="12" name="Straight Connector 11"/>
          <p:cNvCxnSpPr/>
          <p:nvPr/>
        </p:nvCxnSpPr>
        <p:spPr>
          <a:xfrm>
            <a:off x="5558970" y="5794829"/>
            <a:ext cx="87085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7895771" y="3940628"/>
            <a:ext cx="4027714" cy="6966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 Error = 0.02</a:t>
            </a:r>
            <a:r>
              <a:rPr lang="en-US" u="sng" dirty="0" smtClean="0"/>
              <a:t>7272</a:t>
            </a:r>
            <a:r>
              <a:rPr lang="en-US" dirty="0" smtClean="0"/>
              <a:t> x 100%</a:t>
            </a:r>
          </a:p>
        </p:txBody>
      </p:sp>
      <p:sp>
        <p:nvSpPr>
          <p:cNvPr id="15" name="Content Placeholder 2"/>
          <p:cNvSpPr txBox="1">
            <a:spLocks/>
          </p:cNvSpPr>
          <p:nvPr/>
        </p:nvSpPr>
        <p:spPr>
          <a:xfrm>
            <a:off x="8287657" y="4982030"/>
            <a:ext cx="4027714" cy="6966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 Error = 2.</a:t>
            </a:r>
            <a:r>
              <a:rPr lang="en-US" u="sng" dirty="0" smtClean="0"/>
              <a:t>7272</a:t>
            </a:r>
            <a:r>
              <a:rPr lang="en-US" dirty="0" smtClean="0"/>
              <a:t>%</a:t>
            </a:r>
          </a:p>
        </p:txBody>
      </p:sp>
      <p:sp>
        <p:nvSpPr>
          <p:cNvPr id="16" name="Content Placeholder 2"/>
          <p:cNvSpPr txBox="1">
            <a:spLocks/>
          </p:cNvSpPr>
          <p:nvPr/>
        </p:nvSpPr>
        <p:spPr>
          <a:xfrm>
            <a:off x="8585200" y="6150432"/>
            <a:ext cx="2500083" cy="442683"/>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 Error = 3%</a:t>
            </a:r>
          </a:p>
        </p:txBody>
      </p:sp>
      <p:sp>
        <p:nvSpPr>
          <p:cNvPr id="17" name="Content Placeholder 2"/>
          <p:cNvSpPr txBox="1">
            <a:spLocks/>
          </p:cNvSpPr>
          <p:nvPr/>
        </p:nvSpPr>
        <p:spPr>
          <a:xfrm>
            <a:off x="7630556" y="1285800"/>
            <a:ext cx="2366550" cy="442683"/>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a. 2.6 meters</a:t>
            </a:r>
            <a:r>
              <a:rPr lang="en-US" baseline="30000" dirty="0" smtClean="0"/>
              <a:t>2</a:t>
            </a:r>
            <a:r>
              <a:rPr lang="en-US" dirty="0" smtClean="0"/>
              <a:t> </a:t>
            </a:r>
          </a:p>
        </p:txBody>
      </p:sp>
      <p:sp>
        <p:nvSpPr>
          <p:cNvPr id="18" name="Content Placeholder 2"/>
          <p:cNvSpPr txBox="1">
            <a:spLocks/>
          </p:cNvSpPr>
          <p:nvPr/>
        </p:nvSpPr>
        <p:spPr>
          <a:xfrm>
            <a:off x="4811123" y="1285801"/>
            <a:ext cx="2366550" cy="442683"/>
          </a:xfrm>
          <a:prstGeom prst="rect">
            <a:avLst/>
          </a:prstGeom>
          <a:ln w="19050">
            <a:noFill/>
          </a:ln>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a. 2.567 meters</a:t>
            </a:r>
            <a:r>
              <a:rPr lang="en-US" baseline="30000" dirty="0" smtClean="0"/>
              <a:t>2</a:t>
            </a:r>
            <a:r>
              <a:rPr lang="en-US" dirty="0" smtClean="0"/>
              <a:t> </a:t>
            </a:r>
          </a:p>
        </p:txBody>
      </p:sp>
      <p:cxnSp>
        <p:nvCxnSpPr>
          <p:cNvPr id="19" name="Straight Connector 18"/>
          <p:cNvCxnSpPr/>
          <p:nvPr/>
        </p:nvCxnSpPr>
        <p:spPr>
          <a:xfrm flipV="1">
            <a:off x="5861001" y="1621048"/>
            <a:ext cx="238298" cy="109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1440748" y="1507141"/>
            <a:ext cx="1288598" cy="442683"/>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3 </a:t>
            </a:r>
            <a:r>
              <a:rPr lang="en-US" dirty="0" err="1" smtClean="0"/>
              <a:t>sd</a:t>
            </a:r>
            <a:endParaRPr lang="en-US" dirty="0" smtClean="0"/>
          </a:p>
        </p:txBody>
      </p:sp>
      <p:sp>
        <p:nvSpPr>
          <p:cNvPr id="22" name="Content Placeholder 2"/>
          <p:cNvSpPr txBox="1">
            <a:spLocks/>
          </p:cNvSpPr>
          <p:nvPr/>
        </p:nvSpPr>
        <p:spPr>
          <a:xfrm>
            <a:off x="967978" y="2163125"/>
            <a:ext cx="1288598" cy="442683"/>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3 </a:t>
            </a:r>
            <a:r>
              <a:rPr lang="en-US" dirty="0" err="1" smtClean="0"/>
              <a:t>sd</a:t>
            </a:r>
            <a:endParaRPr lang="en-US" dirty="0" smtClean="0"/>
          </a:p>
        </p:txBody>
      </p:sp>
      <p:sp>
        <p:nvSpPr>
          <p:cNvPr id="23" name="Content Placeholder 2"/>
          <p:cNvSpPr txBox="1">
            <a:spLocks/>
          </p:cNvSpPr>
          <p:nvPr/>
        </p:nvSpPr>
        <p:spPr>
          <a:xfrm>
            <a:off x="2729346" y="2145752"/>
            <a:ext cx="1288598" cy="442683"/>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2 </a:t>
            </a:r>
            <a:r>
              <a:rPr lang="en-US" dirty="0" err="1" smtClean="0"/>
              <a:t>sd</a:t>
            </a:r>
            <a:endParaRPr lang="en-US" dirty="0" smtClean="0"/>
          </a:p>
        </p:txBody>
      </p:sp>
      <p:sp>
        <p:nvSpPr>
          <p:cNvPr id="24" name="Content Placeholder 2"/>
          <p:cNvSpPr txBox="1">
            <a:spLocks/>
          </p:cNvSpPr>
          <p:nvPr/>
        </p:nvSpPr>
        <p:spPr>
          <a:xfrm>
            <a:off x="3120715" y="1449619"/>
            <a:ext cx="1288598" cy="442683"/>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2 </a:t>
            </a:r>
            <a:r>
              <a:rPr lang="en-US" dirty="0" err="1" smtClean="0"/>
              <a:t>sd</a:t>
            </a:r>
            <a:endParaRPr lang="en-US" dirty="0" smtClean="0"/>
          </a:p>
        </p:txBody>
      </p:sp>
      <p:sp>
        <p:nvSpPr>
          <p:cNvPr id="25" name="Content Placeholder 2"/>
          <p:cNvSpPr txBox="1">
            <a:spLocks/>
          </p:cNvSpPr>
          <p:nvPr/>
        </p:nvSpPr>
        <p:spPr>
          <a:xfrm>
            <a:off x="4776137" y="1892302"/>
            <a:ext cx="2366550" cy="442683"/>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b. 3 meters </a:t>
            </a:r>
          </a:p>
        </p:txBody>
      </p:sp>
      <p:sp>
        <p:nvSpPr>
          <p:cNvPr id="26" name="Content Placeholder 2"/>
          <p:cNvSpPr txBox="1">
            <a:spLocks/>
          </p:cNvSpPr>
          <p:nvPr/>
        </p:nvSpPr>
        <p:spPr>
          <a:xfrm>
            <a:off x="7607725" y="1797303"/>
            <a:ext cx="2366550" cy="442683"/>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b. 3.0 meters </a:t>
            </a:r>
          </a:p>
        </p:txBody>
      </p:sp>
    </p:spTree>
    <p:extLst>
      <p:ext uri="{BB962C8B-B14F-4D97-AF65-F5344CB8AC3E}">
        <p14:creationId xmlns:p14="http://schemas.microsoft.com/office/powerpoint/2010/main" val="13712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fade">
                                      <p:cBhvr>
                                        <p:cTn id="66" dur="500"/>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fade">
                                      <p:cBhvr>
                                        <p:cTn id="71" dur="500"/>
                                        <p:tgtEl>
                                          <p:spTgt spid="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par>
                                <p:cTn id="82" presetID="10" presetClass="entr" presetSubtype="0"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5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par>
                                <p:cTn id="90" presetID="10" presetClass="entr" presetSubtype="0" fill="hold"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500"/>
                                        <p:tgtEl>
                                          <p:spTgt spid="11"/>
                                        </p:tgtEl>
                                      </p:cBhvr>
                                    </p:animEffect>
                                  </p:childTnLst>
                                </p:cTn>
                              </p:par>
                              <p:par>
                                <p:cTn id="98" presetID="10" presetClass="entr" presetSubtype="0" fill="hold"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500"/>
                                        <p:tgtEl>
                                          <p:spTgt spid="1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P spid="14" grpId="0"/>
      <p:bldP spid="15" grpId="0"/>
      <p:bldP spid="16" grpId="0" animBg="1"/>
      <p:bldP spid="17" grpId="0" animBg="1"/>
      <p:bldP spid="18" grpId="0"/>
      <p:bldP spid="21" grpId="0"/>
      <p:bldP spid="22" grpId="0"/>
      <p:bldP spid="23" grpId="0"/>
      <p:bldP spid="24" grpId="0"/>
      <p:bldP spid="25"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163286"/>
            <a:ext cx="2496457" cy="758371"/>
          </a:xfrm>
        </p:spPr>
        <p:txBody>
          <a:bodyPr/>
          <a:lstStyle/>
          <a:p>
            <a:r>
              <a:rPr lang="en-US" dirty="0" smtClean="0"/>
              <a:t>Examples</a:t>
            </a:r>
            <a:endParaRPr lang="en-US" dirty="0"/>
          </a:p>
        </p:txBody>
      </p:sp>
      <p:sp>
        <p:nvSpPr>
          <p:cNvPr id="3" name="Content Placeholder 2"/>
          <p:cNvSpPr>
            <a:spLocks noGrp="1"/>
          </p:cNvSpPr>
          <p:nvPr>
            <p:ph idx="1"/>
          </p:nvPr>
        </p:nvSpPr>
        <p:spPr>
          <a:xfrm>
            <a:off x="1233714" y="827314"/>
            <a:ext cx="9601200" cy="2467429"/>
          </a:xfrm>
        </p:spPr>
        <p:txBody>
          <a:bodyPr/>
          <a:lstStyle/>
          <a:p>
            <a:r>
              <a:rPr lang="en-US" dirty="0" smtClean="0"/>
              <a:t>Solve each problem. Give your answers to the correct number of significant digits and in scientific notation.</a:t>
            </a:r>
          </a:p>
          <a:p>
            <a:pPr marL="987552" lvl="1" indent="-457200">
              <a:buAutoNum type="alphaLcPeriod"/>
            </a:pPr>
            <a:r>
              <a:rPr lang="en-US" dirty="0" smtClean="0"/>
              <a:t>8.3 meters x 2.22 meters</a:t>
            </a:r>
          </a:p>
          <a:p>
            <a:pPr marL="987552" lvl="1" indent="-457200">
              <a:buAutoNum type="alphaLcPeriod"/>
            </a:pPr>
            <a:r>
              <a:rPr lang="en-US" dirty="0" smtClean="0"/>
              <a:t>8432 meters</a:t>
            </a:r>
            <a:r>
              <a:rPr lang="en-US" baseline="30000" dirty="0" smtClean="0"/>
              <a:t>2</a:t>
            </a:r>
            <a:r>
              <a:rPr lang="en-US" dirty="0" smtClean="0"/>
              <a:t> / 12.5 meters</a:t>
            </a:r>
          </a:p>
          <a:p>
            <a:pPr marL="987552" lvl="1" indent="-457200">
              <a:buAutoNum type="alphaLcPeriod"/>
            </a:pPr>
            <a:r>
              <a:rPr lang="en-US" dirty="0" smtClean="0"/>
              <a:t>35.2 seconds x 1 minute</a:t>
            </a:r>
            <a:br>
              <a:rPr lang="en-US" dirty="0" smtClean="0"/>
            </a:br>
            <a:r>
              <a:rPr lang="en-US" dirty="0" smtClean="0"/>
              <a:t>                           60 seconds</a:t>
            </a:r>
            <a:endParaRPr lang="en-US" dirty="0"/>
          </a:p>
        </p:txBody>
      </p:sp>
      <p:cxnSp>
        <p:nvCxnSpPr>
          <p:cNvPr id="4" name="Straight Connector 3"/>
          <p:cNvCxnSpPr/>
          <p:nvPr/>
        </p:nvCxnSpPr>
        <p:spPr>
          <a:xfrm>
            <a:off x="3976914" y="2543630"/>
            <a:ext cx="1357087" cy="36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5617029" y="1487715"/>
            <a:ext cx="2605315" cy="442686"/>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a. 1.8 x 10</a:t>
            </a:r>
            <a:r>
              <a:rPr lang="en-US" baseline="30000" dirty="0" smtClean="0"/>
              <a:t>1</a:t>
            </a:r>
            <a:r>
              <a:rPr lang="en-US" dirty="0" smtClean="0"/>
              <a:t> m</a:t>
            </a:r>
            <a:r>
              <a:rPr lang="en-US" baseline="30000" dirty="0" smtClean="0"/>
              <a:t>2</a:t>
            </a:r>
            <a:endParaRPr lang="en-US" baseline="30000" dirty="0"/>
          </a:p>
        </p:txBody>
      </p:sp>
      <p:sp>
        <p:nvSpPr>
          <p:cNvPr id="7" name="Content Placeholder 2"/>
          <p:cNvSpPr txBox="1">
            <a:spLocks/>
          </p:cNvSpPr>
          <p:nvPr/>
        </p:nvSpPr>
        <p:spPr>
          <a:xfrm>
            <a:off x="6313715" y="1995715"/>
            <a:ext cx="2997199" cy="442686"/>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b. 6.75x10</a:t>
            </a:r>
            <a:r>
              <a:rPr lang="en-US" baseline="30000" dirty="0" smtClean="0"/>
              <a:t>2</a:t>
            </a:r>
            <a:r>
              <a:rPr lang="en-US" dirty="0" smtClean="0"/>
              <a:t> m</a:t>
            </a:r>
            <a:endParaRPr lang="en-US" baseline="30000" dirty="0"/>
          </a:p>
        </p:txBody>
      </p:sp>
      <p:sp>
        <p:nvSpPr>
          <p:cNvPr id="8" name="Content Placeholder 2"/>
          <p:cNvSpPr txBox="1">
            <a:spLocks/>
          </p:cNvSpPr>
          <p:nvPr/>
        </p:nvSpPr>
        <p:spPr>
          <a:xfrm>
            <a:off x="6723744" y="2503715"/>
            <a:ext cx="2997199" cy="442686"/>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c. 5.87 x10</a:t>
            </a:r>
            <a:r>
              <a:rPr lang="en-US" baseline="30000" dirty="0" smtClean="0"/>
              <a:t>-1</a:t>
            </a:r>
            <a:r>
              <a:rPr lang="en-US" dirty="0" smtClean="0"/>
              <a:t> </a:t>
            </a:r>
            <a:r>
              <a:rPr lang="en-US" dirty="0" err="1" smtClean="0"/>
              <a:t>mins</a:t>
            </a:r>
            <a:endParaRPr lang="en-US" baseline="30000" dirty="0"/>
          </a:p>
        </p:txBody>
      </p:sp>
      <p:sp>
        <p:nvSpPr>
          <p:cNvPr id="9" name="Content Placeholder 2"/>
          <p:cNvSpPr txBox="1">
            <a:spLocks/>
          </p:cNvSpPr>
          <p:nvPr/>
        </p:nvSpPr>
        <p:spPr>
          <a:xfrm>
            <a:off x="878114" y="3737430"/>
            <a:ext cx="11197772" cy="63862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smtClean="0"/>
              <a:t>What is the percent error for a mass measurement of 17.7 g, given that the correct value is 21.2 g?</a:t>
            </a:r>
            <a:endParaRPr lang="en-US" dirty="0"/>
          </a:p>
        </p:txBody>
      </p:sp>
      <p:sp>
        <p:nvSpPr>
          <p:cNvPr id="10" name="Content Placeholder 2"/>
          <p:cNvSpPr txBox="1">
            <a:spLocks/>
          </p:cNvSpPr>
          <p:nvPr/>
        </p:nvSpPr>
        <p:spPr>
          <a:xfrm>
            <a:off x="464457" y="4209145"/>
            <a:ext cx="2358572" cy="170542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 Error = ?</a:t>
            </a:r>
          </a:p>
          <a:p>
            <a:pPr marL="530352" lvl="1" indent="0">
              <a:buNone/>
            </a:pPr>
            <a:r>
              <a:rPr lang="en-US" dirty="0" smtClean="0"/>
              <a:t>AV = 21.2 g</a:t>
            </a:r>
          </a:p>
          <a:p>
            <a:pPr marL="530352" lvl="1" indent="0">
              <a:buNone/>
            </a:pPr>
            <a:r>
              <a:rPr lang="en-US" dirty="0" smtClean="0"/>
              <a:t>EV = 17.7 g</a:t>
            </a:r>
            <a:endParaRPr lang="en-US" dirty="0"/>
          </a:p>
        </p:txBody>
      </p:sp>
      <p:sp>
        <p:nvSpPr>
          <p:cNvPr id="11" name="Content Placeholder 2"/>
          <p:cNvSpPr txBox="1">
            <a:spLocks/>
          </p:cNvSpPr>
          <p:nvPr/>
        </p:nvSpPr>
        <p:spPr>
          <a:xfrm>
            <a:off x="2823029" y="4463143"/>
            <a:ext cx="4005942" cy="95068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 Error = |AV – EV|  x 100%</a:t>
            </a:r>
            <a:r>
              <a:rPr lang="en-US" dirty="0"/>
              <a:t/>
            </a:r>
            <a:br>
              <a:rPr lang="en-US" dirty="0"/>
            </a:br>
            <a:r>
              <a:rPr lang="en-US" dirty="0" smtClean="0"/>
              <a:t>                       AV</a:t>
            </a:r>
          </a:p>
        </p:txBody>
      </p:sp>
      <p:cxnSp>
        <p:nvCxnSpPr>
          <p:cNvPr id="12" name="Straight Connector 11"/>
          <p:cNvCxnSpPr/>
          <p:nvPr/>
        </p:nvCxnSpPr>
        <p:spPr>
          <a:xfrm>
            <a:off x="4499429" y="4767947"/>
            <a:ext cx="1182914"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2315029" y="5214260"/>
            <a:ext cx="4702628" cy="95068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 Error = |21.2 g – 17.7 g|  x 100%</a:t>
            </a:r>
            <a:r>
              <a:rPr lang="en-US" dirty="0"/>
              <a:t/>
            </a:r>
            <a:br>
              <a:rPr lang="en-US" dirty="0"/>
            </a:br>
            <a:r>
              <a:rPr lang="en-US" dirty="0" smtClean="0"/>
              <a:t>                       21.2 g</a:t>
            </a:r>
          </a:p>
        </p:txBody>
      </p:sp>
      <p:cxnSp>
        <p:nvCxnSpPr>
          <p:cNvPr id="16" name="Straight Connector 15"/>
          <p:cNvCxnSpPr/>
          <p:nvPr/>
        </p:nvCxnSpPr>
        <p:spPr>
          <a:xfrm>
            <a:off x="3976914" y="5519065"/>
            <a:ext cx="193765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2315029" y="6027063"/>
            <a:ext cx="4702628" cy="95068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 Error =  3.5 g    x   100%</a:t>
            </a:r>
            <a:r>
              <a:rPr lang="en-US" dirty="0"/>
              <a:t/>
            </a:r>
            <a:br>
              <a:rPr lang="en-US" dirty="0"/>
            </a:br>
            <a:r>
              <a:rPr lang="en-US" dirty="0" smtClean="0"/>
              <a:t>                21.2 g</a:t>
            </a:r>
          </a:p>
        </p:txBody>
      </p:sp>
      <p:cxnSp>
        <p:nvCxnSpPr>
          <p:cNvPr id="19" name="Straight Connector 18"/>
          <p:cNvCxnSpPr/>
          <p:nvPr/>
        </p:nvCxnSpPr>
        <p:spPr>
          <a:xfrm>
            <a:off x="3922487" y="6380865"/>
            <a:ext cx="743856" cy="362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206342" y="4343402"/>
            <a:ext cx="4702628" cy="95068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 Error =  0.16</a:t>
            </a:r>
            <a:r>
              <a:rPr lang="en-US" u="sng" dirty="0" smtClean="0"/>
              <a:t>51</a:t>
            </a:r>
            <a:r>
              <a:rPr lang="en-US" dirty="0" smtClean="0"/>
              <a:t>    x   100%</a:t>
            </a:r>
            <a:r>
              <a:rPr lang="en-US" dirty="0"/>
              <a:t/>
            </a:r>
            <a:br>
              <a:rPr lang="en-US" dirty="0"/>
            </a:br>
            <a:r>
              <a:rPr lang="en-US" dirty="0" smtClean="0"/>
              <a:t>                </a:t>
            </a:r>
          </a:p>
        </p:txBody>
      </p:sp>
      <p:sp>
        <p:nvSpPr>
          <p:cNvPr id="22" name="Content Placeholder 2"/>
          <p:cNvSpPr txBox="1">
            <a:spLocks/>
          </p:cNvSpPr>
          <p:nvPr/>
        </p:nvSpPr>
        <p:spPr>
          <a:xfrm>
            <a:off x="7206342" y="5109038"/>
            <a:ext cx="2953658" cy="95068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 Error =  16.</a:t>
            </a:r>
            <a:r>
              <a:rPr lang="en-US" u="sng" dirty="0" smtClean="0"/>
              <a:t>51</a:t>
            </a:r>
            <a:r>
              <a:rPr lang="en-US" dirty="0" smtClean="0"/>
              <a:t>%</a:t>
            </a:r>
            <a:r>
              <a:rPr lang="en-US" dirty="0"/>
              <a:t/>
            </a:r>
            <a:br>
              <a:rPr lang="en-US" dirty="0"/>
            </a:br>
            <a:r>
              <a:rPr lang="en-US" dirty="0" smtClean="0"/>
              <a:t>                </a:t>
            </a:r>
          </a:p>
        </p:txBody>
      </p:sp>
      <p:sp>
        <p:nvSpPr>
          <p:cNvPr id="23" name="Content Placeholder 2"/>
          <p:cNvSpPr txBox="1">
            <a:spLocks/>
          </p:cNvSpPr>
          <p:nvPr/>
        </p:nvSpPr>
        <p:spPr>
          <a:xfrm>
            <a:off x="7264399" y="5896432"/>
            <a:ext cx="2953658" cy="484433"/>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None/>
            </a:pPr>
            <a:r>
              <a:rPr lang="en-US" dirty="0" smtClean="0"/>
              <a:t>% Error =  17% </a:t>
            </a:r>
          </a:p>
        </p:txBody>
      </p:sp>
    </p:spTree>
    <p:extLst>
      <p:ext uri="{BB962C8B-B14F-4D97-AF65-F5344CB8AC3E}">
        <p14:creationId xmlns:p14="http://schemas.microsoft.com/office/powerpoint/2010/main" val="27613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5" grpId="0"/>
      <p:bldP spid="18" grpId="0"/>
      <p:bldP spid="21" grpId="0"/>
      <p:bldP spid="22"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86" y="0"/>
            <a:ext cx="9601200" cy="1485900"/>
          </a:xfrm>
        </p:spPr>
        <p:txBody>
          <a:bodyPr/>
          <a:lstStyle/>
          <a:p>
            <a:r>
              <a:rPr lang="en-US" dirty="0" smtClean="0"/>
              <a:t>HW 2.4 </a:t>
            </a:r>
            <a:endParaRPr lang="en-US" dirty="0"/>
          </a:p>
        </p:txBody>
      </p:sp>
      <p:sp>
        <p:nvSpPr>
          <p:cNvPr id="3" name="Content Placeholder 2"/>
          <p:cNvSpPr>
            <a:spLocks noGrp="1"/>
          </p:cNvSpPr>
          <p:nvPr>
            <p:ph idx="1"/>
          </p:nvPr>
        </p:nvSpPr>
        <p:spPr>
          <a:xfrm>
            <a:off x="798286" y="551543"/>
            <a:ext cx="11342914" cy="6466114"/>
          </a:xfrm>
        </p:spPr>
        <p:txBody>
          <a:bodyPr>
            <a:normAutofit lnSpcReduction="10000"/>
          </a:bodyPr>
          <a:lstStyle/>
          <a:p>
            <a:pPr marL="0" indent="0">
              <a:buNone/>
            </a:pPr>
            <a:r>
              <a:rPr lang="en-US" dirty="0" smtClean="0"/>
              <a:t>Assigned: Wednesday 8/23</a:t>
            </a:r>
            <a:br>
              <a:rPr lang="en-US" dirty="0" smtClean="0"/>
            </a:br>
            <a:r>
              <a:rPr lang="en-US" dirty="0" smtClean="0"/>
              <a:t>Due: Thursday 8/24</a:t>
            </a:r>
            <a:r>
              <a:rPr lang="en-US" dirty="0"/>
              <a:t/>
            </a:r>
            <a:br>
              <a:rPr lang="en-US" dirty="0"/>
            </a:br>
            <a:r>
              <a:rPr lang="en-US" dirty="0" smtClean="0"/>
              <a:t>Due on a Separate Piece of Paper</a:t>
            </a:r>
          </a:p>
          <a:p>
            <a:pPr marL="457200" indent="-457200">
              <a:buAutoNum type="arabicPeriod"/>
            </a:pPr>
            <a:r>
              <a:rPr lang="en-US" dirty="0" smtClean="0"/>
              <a:t>How many significant digits are in each measurement?</a:t>
            </a:r>
            <a:br>
              <a:rPr lang="en-US" dirty="0" smtClean="0"/>
            </a:br>
            <a:r>
              <a:rPr lang="en-US" dirty="0" smtClean="0"/>
              <a:t>a. 143 grams	b. 0.074 meter	   c. 8.750x10</a:t>
            </a:r>
            <a:r>
              <a:rPr lang="en-US" baseline="30000" dirty="0" smtClean="0"/>
              <a:t>-2</a:t>
            </a:r>
            <a:r>
              <a:rPr lang="en-US" dirty="0" smtClean="0"/>
              <a:t> gram	d. 1.072 meters</a:t>
            </a:r>
          </a:p>
          <a:p>
            <a:pPr marL="457200" indent="-457200">
              <a:buAutoNum type="arabicPeriod"/>
            </a:pPr>
            <a:r>
              <a:rPr lang="en-US" dirty="0" smtClean="0"/>
              <a:t>Round each measurement to three significant digits. Write your answers in scientific notation.</a:t>
            </a:r>
            <a:br>
              <a:rPr lang="en-US" dirty="0" smtClean="0"/>
            </a:br>
            <a:r>
              <a:rPr lang="en-US" dirty="0" smtClean="0"/>
              <a:t>a. 9009 meters	b. 1.7777x10</a:t>
            </a:r>
            <a:r>
              <a:rPr lang="en-US" baseline="30000" dirty="0" smtClean="0"/>
              <a:t>-3</a:t>
            </a:r>
            <a:r>
              <a:rPr lang="en-US" dirty="0" smtClean="0"/>
              <a:t> meters	c. 629.55 meters</a:t>
            </a:r>
          </a:p>
          <a:p>
            <a:pPr marL="457200" indent="-457200">
              <a:buAutoNum type="arabicPeriod"/>
            </a:pPr>
            <a:r>
              <a:rPr lang="en-US" dirty="0" smtClean="0"/>
              <a:t>Find the total mass of three diamonds that have masses of 14.2 grams, 8.73 grams, and 0.912 gram.</a:t>
            </a:r>
          </a:p>
          <a:p>
            <a:pPr marL="457200" indent="-457200">
              <a:buAutoNum type="arabicPeriod"/>
            </a:pPr>
            <a:r>
              <a:rPr lang="en-US" dirty="0" smtClean="0"/>
              <a:t>Calculate the volume of a warehouse that has measured dimensions of 22.4 meters by 11.3 meters by 5.2 meters. (Volume = </a:t>
            </a:r>
            <a:r>
              <a:rPr lang="en-US" i="1" dirty="0" smtClean="0"/>
              <a:t>l</a:t>
            </a:r>
            <a:r>
              <a:rPr lang="en-US" dirty="0" smtClean="0"/>
              <a:t> x </a:t>
            </a:r>
            <a:r>
              <a:rPr lang="en-US" i="1" dirty="0" smtClean="0"/>
              <a:t>w</a:t>
            </a:r>
            <a:r>
              <a:rPr lang="en-US" dirty="0" smtClean="0"/>
              <a:t> x </a:t>
            </a:r>
            <a:r>
              <a:rPr lang="en-US" i="1" dirty="0" smtClean="0"/>
              <a:t>h</a:t>
            </a:r>
            <a:r>
              <a:rPr lang="en-US" dirty="0" smtClean="0"/>
              <a:t>)</a:t>
            </a:r>
          </a:p>
          <a:p>
            <a:pPr marL="457200" indent="-457200">
              <a:buAutoNum type="arabicPeriod"/>
            </a:pPr>
            <a:r>
              <a:rPr lang="en-US" dirty="0" smtClean="0"/>
              <a:t>A technician experimentally determined the boiling point of octane to be 124.1</a:t>
            </a:r>
            <a:r>
              <a:rPr lang="en-US" baseline="30000" dirty="0" smtClean="0"/>
              <a:t>o</a:t>
            </a:r>
            <a:r>
              <a:rPr lang="en-US" dirty="0" smtClean="0"/>
              <a:t>C. The actual boiling point of octane is 125.7</a:t>
            </a:r>
            <a:r>
              <a:rPr lang="en-US" baseline="30000" dirty="0" smtClean="0"/>
              <a:t>o</a:t>
            </a:r>
            <a:r>
              <a:rPr lang="en-US" dirty="0" smtClean="0"/>
              <a:t>C. Calculate the percent error.</a:t>
            </a:r>
          </a:p>
          <a:p>
            <a:pPr marL="457200" indent="-457200">
              <a:buAutoNum type="arabicPeriod"/>
            </a:pPr>
            <a:r>
              <a:rPr lang="en-US" dirty="0" smtClean="0"/>
              <a:t>Determine the number of significant figures in each of the following measurements:</a:t>
            </a:r>
            <a:r>
              <a:rPr lang="en-US" dirty="0"/>
              <a:t/>
            </a:r>
            <a:br>
              <a:rPr lang="en-US" dirty="0"/>
            </a:br>
            <a:r>
              <a:rPr lang="en-US" dirty="0" smtClean="0"/>
              <a:t>a. 11 soccer players	b. 0.070 020 meters	c. 10,800 meters	d. 0.010 square meters	e. 5.00 cubic meters	f. 507 thumbtacks</a:t>
            </a:r>
          </a:p>
          <a:p>
            <a:pPr marL="457200" indent="-457200">
              <a:buAutoNum type="arabicPeriod"/>
            </a:pPr>
            <a:r>
              <a:rPr lang="en-US" dirty="0" smtClean="0"/>
              <a:t>Solve each of the following and express each answer in scientific notation and to the correct number of significant digits.</a:t>
            </a:r>
            <a:r>
              <a:rPr lang="en-US" dirty="0"/>
              <a:t/>
            </a:r>
            <a:br>
              <a:rPr lang="en-US" dirty="0"/>
            </a:br>
            <a:r>
              <a:rPr lang="en-US" dirty="0" smtClean="0"/>
              <a:t>a. (5.3 x 10</a:t>
            </a:r>
            <a:r>
              <a:rPr lang="en-US" baseline="30000" dirty="0" smtClean="0"/>
              <a:t>4</a:t>
            </a:r>
            <a:r>
              <a:rPr lang="en-US" dirty="0" smtClean="0"/>
              <a:t>) + (1.3x10</a:t>
            </a:r>
            <a:r>
              <a:rPr lang="en-US" baseline="30000" dirty="0" smtClean="0"/>
              <a:t>4</a:t>
            </a:r>
            <a:r>
              <a:rPr lang="en-US" dirty="0" smtClean="0"/>
              <a:t>) 	b. (7.2x10</a:t>
            </a:r>
            <a:r>
              <a:rPr lang="en-US" baseline="30000" dirty="0" smtClean="0"/>
              <a:t>-4</a:t>
            </a:r>
            <a:r>
              <a:rPr lang="en-US" dirty="0" smtClean="0"/>
              <a:t>)/(1.8x10</a:t>
            </a:r>
            <a:r>
              <a:rPr lang="en-US" baseline="30000" dirty="0" smtClean="0"/>
              <a:t>3</a:t>
            </a:r>
            <a:r>
              <a:rPr lang="en-US" dirty="0" smtClean="0"/>
              <a:t>)	c. 10</a:t>
            </a:r>
            <a:r>
              <a:rPr lang="en-US" baseline="30000" dirty="0" smtClean="0"/>
              <a:t>4</a:t>
            </a:r>
            <a:r>
              <a:rPr lang="en-US" dirty="0" smtClean="0"/>
              <a:t> x 10</a:t>
            </a:r>
            <a:r>
              <a:rPr lang="en-US" baseline="30000" dirty="0" smtClean="0"/>
              <a:t>-3</a:t>
            </a:r>
            <a:r>
              <a:rPr lang="en-US" dirty="0" smtClean="0"/>
              <a:t> x 10</a:t>
            </a:r>
            <a:r>
              <a:rPr lang="en-US" baseline="30000" dirty="0" smtClean="0"/>
              <a:t>6</a:t>
            </a:r>
            <a:r>
              <a:rPr lang="en-US" dirty="0" smtClean="0"/>
              <a:t>	</a:t>
            </a:r>
            <a:br>
              <a:rPr lang="en-US" dirty="0" smtClean="0"/>
            </a:br>
            <a:r>
              <a:rPr lang="en-US" dirty="0" smtClean="0"/>
              <a:t>	d. (9.12x10</a:t>
            </a:r>
            <a:r>
              <a:rPr lang="en-US" baseline="30000" dirty="0" smtClean="0"/>
              <a:t>-1</a:t>
            </a:r>
            <a:r>
              <a:rPr lang="en-US" dirty="0" smtClean="0"/>
              <a:t>) – (4.7x10</a:t>
            </a:r>
            <a:r>
              <a:rPr lang="en-US" baseline="30000" dirty="0" smtClean="0"/>
              <a:t>-2</a:t>
            </a:r>
            <a:r>
              <a:rPr lang="en-US" dirty="0" smtClean="0"/>
              <a:t>)		e. (5.4x10</a:t>
            </a:r>
            <a:r>
              <a:rPr lang="en-US" baseline="30000" dirty="0" smtClean="0"/>
              <a:t>4</a:t>
            </a:r>
            <a:r>
              <a:rPr lang="en-US" dirty="0" smtClean="0"/>
              <a:t>) x (3.5x10</a:t>
            </a:r>
            <a:r>
              <a:rPr lang="en-US" baseline="30000" dirty="0" smtClean="0"/>
              <a:t>9</a:t>
            </a:r>
            <a:r>
              <a:rPr lang="en-US" dirty="0" smtClean="0"/>
              <a:t>)</a:t>
            </a:r>
          </a:p>
        </p:txBody>
      </p:sp>
    </p:spTree>
    <p:extLst>
      <p:ext uri="{BB962C8B-B14F-4D97-AF65-F5344CB8AC3E}">
        <p14:creationId xmlns:p14="http://schemas.microsoft.com/office/powerpoint/2010/main" val="261014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Notation</a:t>
            </a:r>
            <a:endParaRPr lang="en-US" dirty="0"/>
          </a:p>
        </p:txBody>
      </p:sp>
      <p:sp>
        <p:nvSpPr>
          <p:cNvPr id="3" name="Content Placeholder 2"/>
          <p:cNvSpPr>
            <a:spLocks noGrp="1"/>
          </p:cNvSpPr>
          <p:nvPr>
            <p:ph idx="1"/>
          </p:nvPr>
        </p:nvSpPr>
        <p:spPr>
          <a:xfrm>
            <a:off x="1371600" y="1306286"/>
            <a:ext cx="9601200" cy="5551714"/>
          </a:xfrm>
        </p:spPr>
        <p:txBody>
          <a:bodyPr>
            <a:normAutofit/>
          </a:bodyPr>
          <a:lstStyle/>
          <a:p>
            <a:r>
              <a:rPr lang="en-US" dirty="0" smtClean="0"/>
              <a:t>In chemistry, you will often encounter very large or very small numbers.</a:t>
            </a:r>
          </a:p>
          <a:p>
            <a:pPr lvl="1"/>
            <a:r>
              <a:rPr lang="en-US" dirty="0">
                <a:hlinkClick r:id="rId2"/>
              </a:rPr>
              <a:t>Size of an atom</a:t>
            </a:r>
            <a:endParaRPr lang="en-US" dirty="0"/>
          </a:p>
          <a:p>
            <a:pPr lvl="1"/>
            <a:r>
              <a:rPr lang="en-US" u="sng" dirty="0"/>
              <a:t>1 </a:t>
            </a:r>
            <a:r>
              <a:rPr lang="en-US" dirty="0" smtClean="0"/>
              <a:t> gram </a:t>
            </a:r>
            <a:r>
              <a:rPr lang="en-US" dirty="0"/>
              <a:t>of hydrogen contains 602,000,000,000,000,000,000,000 hydrogen atoms</a:t>
            </a:r>
            <a:r>
              <a:rPr lang="en-US" dirty="0" smtClean="0"/>
              <a:t>.</a:t>
            </a:r>
          </a:p>
          <a:p>
            <a:r>
              <a:rPr lang="en-US" dirty="0" smtClean="0"/>
              <a:t>Very large and small numbers are more easy to work with by writing them in </a:t>
            </a:r>
            <a:r>
              <a:rPr lang="en-US" u="sng" dirty="0" smtClean="0"/>
              <a:t>scientific notation.</a:t>
            </a:r>
          </a:p>
        </p:txBody>
      </p:sp>
      <p:pic>
        <p:nvPicPr>
          <p:cNvPr id="4" name="Picture 3"/>
          <p:cNvPicPr>
            <a:picLocks noChangeAspect="1"/>
          </p:cNvPicPr>
          <p:nvPr/>
        </p:nvPicPr>
        <p:blipFill>
          <a:blip r:embed="rId3"/>
          <a:stretch>
            <a:fillRect/>
          </a:stretch>
        </p:blipFill>
        <p:spPr>
          <a:xfrm>
            <a:off x="7223339" y="3577772"/>
            <a:ext cx="4656832" cy="2537278"/>
          </a:xfrm>
          <a:prstGeom prst="rect">
            <a:avLst/>
          </a:prstGeom>
        </p:spPr>
      </p:pic>
      <p:sp>
        <p:nvSpPr>
          <p:cNvPr id="5" name="Content Placeholder 2"/>
          <p:cNvSpPr txBox="1">
            <a:spLocks/>
          </p:cNvSpPr>
          <p:nvPr/>
        </p:nvSpPr>
        <p:spPr>
          <a:xfrm>
            <a:off x="1371600" y="3577772"/>
            <a:ext cx="5733143" cy="555171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smtClean="0"/>
              <a:t>In scientific notation, a given number is written as the product of two numbers: a </a:t>
            </a:r>
            <a:r>
              <a:rPr lang="en-US" u="sng" dirty="0" smtClean="0"/>
              <a:t>coefficien</a:t>
            </a:r>
            <a:r>
              <a:rPr lang="en-US" dirty="0" smtClean="0"/>
              <a:t>t and </a:t>
            </a:r>
            <a:r>
              <a:rPr lang="en-US" u="sng" dirty="0" smtClean="0"/>
              <a:t>10</a:t>
            </a:r>
            <a:r>
              <a:rPr lang="en-US" dirty="0" smtClean="0"/>
              <a:t> raised to a power.</a:t>
            </a:r>
          </a:p>
          <a:p>
            <a:pPr lvl="1"/>
            <a:r>
              <a:rPr lang="en-US" dirty="0" smtClean="0"/>
              <a:t>EX. 602,000,000,000,000,000,000,000 can be written in scientific notation as 6.02 x 10</a:t>
            </a:r>
            <a:r>
              <a:rPr lang="en-US" baseline="30000" dirty="0" smtClean="0"/>
              <a:t>23</a:t>
            </a:r>
          </a:p>
          <a:p>
            <a:pPr lvl="1"/>
            <a:r>
              <a:rPr lang="en-US" baseline="30000" dirty="0" smtClean="0"/>
              <a:t> </a:t>
            </a:r>
            <a:r>
              <a:rPr lang="en-US" dirty="0" smtClean="0"/>
              <a:t>The coefficient must be </a:t>
            </a:r>
            <a:r>
              <a:rPr lang="en-US" u="sng" dirty="0" smtClean="0"/>
              <a:t>1 ≤  x &lt; 10 </a:t>
            </a:r>
            <a:r>
              <a:rPr lang="en-US" dirty="0" smtClean="0"/>
              <a:t> </a:t>
            </a:r>
          </a:p>
        </p:txBody>
      </p:sp>
    </p:spTree>
    <p:extLst>
      <p:ext uri="{BB962C8B-B14F-4D97-AF65-F5344CB8AC3E}">
        <p14:creationId xmlns:p14="http://schemas.microsoft.com/office/powerpoint/2010/main" val="11337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58" y="76200"/>
            <a:ext cx="9601200" cy="1485900"/>
          </a:xfrm>
        </p:spPr>
        <p:txBody>
          <a:bodyPr/>
          <a:lstStyle/>
          <a:p>
            <a:r>
              <a:rPr lang="en-US" dirty="0" smtClean="0"/>
              <a:t>Metric Conversions</a:t>
            </a:r>
            <a:br>
              <a:rPr lang="en-US" dirty="0" smtClean="0"/>
            </a:br>
            <a:r>
              <a:rPr lang="en-US" dirty="0" smtClean="0"/>
              <a:t>Factor Label Method (it’s a must!)</a:t>
            </a:r>
            <a:endParaRPr lang="en-US" dirty="0"/>
          </a:p>
        </p:txBody>
      </p:sp>
      <p:sp>
        <p:nvSpPr>
          <p:cNvPr id="3" name="Content Placeholder 2"/>
          <p:cNvSpPr>
            <a:spLocks noGrp="1"/>
          </p:cNvSpPr>
          <p:nvPr>
            <p:ph idx="1"/>
          </p:nvPr>
        </p:nvSpPr>
        <p:spPr>
          <a:xfrm>
            <a:off x="1088571" y="1393371"/>
            <a:ext cx="11023599" cy="3287486"/>
          </a:xfrm>
        </p:spPr>
        <p:txBody>
          <a:bodyPr/>
          <a:lstStyle/>
          <a:p>
            <a:pPr marL="0" indent="0">
              <a:buNone/>
            </a:pPr>
            <a:r>
              <a:rPr lang="en-US" b="1" dirty="0" smtClean="0"/>
              <a:t>Steps:</a:t>
            </a:r>
          </a:p>
          <a:p>
            <a:pPr marL="0" indent="0">
              <a:buNone/>
            </a:pPr>
            <a:r>
              <a:rPr lang="en-US" dirty="0"/>
              <a:t>	</a:t>
            </a:r>
            <a:r>
              <a:rPr lang="en-US" dirty="0" smtClean="0"/>
              <a:t>1. Write down what you are trying to determine.</a:t>
            </a:r>
          </a:p>
          <a:p>
            <a:pPr marL="0" indent="0">
              <a:buNone/>
            </a:pPr>
            <a:r>
              <a:rPr lang="en-US" dirty="0"/>
              <a:t>	</a:t>
            </a:r>
            <a:r>
              <a:rPr lang="en-US" dirty="0" smtClean="0"/>
              <a:t>2. Write an equal sign and the measurement given.</a:t>
            </a:r>
          </a:p>
          <a:p>
            <a:pPr marL="0" indent="0">
              <a:buNone/>
            </a:pPr>
            <a:r>
              <a:rPr lang="en-US" dirty="0"/>
              <a:t>	</a:t>
            </a:r>
            <a:r>
              <a:rPr lang="en-US" dirty="0" smtClean="0"/>
              <a:t>3. Use the conversion factors. Whatever unit is the numerator be sure it is the denominator 	of the next step.</a:t>
            </a:r>
          </a:p>
          <a:p>
            <a:pPr marL="0" indent="0">
              <a:buNone/>
            </a:pPr>
            <a:r>
              <a:rPr lang="en-US" dirty="0"/>
              <a:t>	</a:t>
            </a:r>
            <a:r>
              <a:rPr lang="en-US" dirty="0" smtClean="0"/>
              <a:t>4. Determine how many significant digits to keep (Defined quantities have an infinite number 	of significant digits. All English to English and metric to metric conversion factors are 	defined).</a:t>
            </a:r>
          </a:p>
        </p:txBody>
      </p:sp>
      <p:sp>
        <p:nvSpPr>
          <p:cNvPr id="4" name="Content Placeholder 2"/>
          <p:cNvSpPr txBox="1">
            <a:spLocks/>
          </p:cNvSpPr>
          <p:nvPr/>
        </p:nvSpPr>
        <p:spPr>
          <a:xfrm>
            <a:off x="914399" y="4347029"/>
            <a:ext cx="3009901" cy="100148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b="1" dirty="0" smtClean="0"/>
              <a:t>Examples:</a:t>
            </a:r>
          </a:p>
          <a:p>
            <a:pPr marL="0" indent="0">
              <a:buFont typeface="Franklin Gothic Book" panose="020B0503020102020204" pitchFamily="34" charset="0"/>
              <a:buNone/>
            </a:pPr>
            <a:r>
              <a:rPr lang="en-US" dirty="0" smtClean="0"/>
              <a:t>Convert 0.84 m to cm</a:t>
            </a:r>
          </a:p>
          <a:p>
            <a:pPr marL="0" indent="0">
              <a:buFont typeface="Franklin Gothic Book" panose="020B0503020102020204" pitchFamily="34" charset="0"/>
              <a:buNone/>
            </a:pPr>
            <a:endParaRPr lang="en-US" dirty="0" smtClean="0"/>
          </a:p>
        </p:txBody>
      </p:sp>
      <p:sp>
        <p:nvSpPr>
          <p:cNvPr id="5" name="Content Placeholder 2"/>
          <p:cNvSpPr txBox="1">
            <a:spLocks/>
          </p:cNvSpPr>
          <p:nvPr/>
        </p:nvSpPr>
        <p:spPr>
          <a:xfrm>
            <a:off x="1030514" y="5497285"/>
            <a:ext cx="943429" cy="50074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cm</a:t>
            </a:r>
          </a:p>
        </p:txBody>
      </p:sp>
      <p:sp>
        <p:nvSpPr>
          <p:cNvPr id="6" name="Content Placeholder 2"/>
          <p:cNvSpPr txBox="1">
            <a:spLocks/>
          </p:cNvSpPr>
          <p:nvPr/>
        </p:nvSpPr>
        <p:spPr>
          <a:xfrm>
            <a:off x="1831519" y="5508170"/>
            <a:ext cx="1289051" cy="59145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0.84 m</a:t>
            </a:r>
          </a:p>
        </p:txBody>
      </p:sp>
      <p:sp>
        <p:nvSpPr>
          <p:cNvPr id="7" name="Content Placeholder 2"/>
          <p:cNvSpPr txBox="1">
            <a:spLocks/>
          </p:cNvSpPr>
          <p:nvPr/>
        </p:nvSpPr>
        <p:spPr>
          <a:xfrm>
            <a:off x="3047999" y="5497285"/>
            <a:ext cx="1095830" cy="72934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cm</a:t>
            </a:r>
            <a:r>
              <a:rPr lang="en-US" dirty="0"/>
              <a:t/>
            </a:r>
            <a:br>
              <a:rPr lang="en-US" dirty="0"/>
            </a:br>
            <a:r>
              <a:rPr lang="en-US" dirty="0" smtClean="0"/>
              <a:t>   1 m</a:t>
            </a:r>
          </a:p>
        </p:txBody>
      </p:sp>
      <p:sp>
        <p:nvSpPr>
          <p:cNvPr id="8" name="Content Placeholder 2"/>
          <p:cNvSpPr txBox="1">
            <a:spLocks/>
          </p:cNvSpPr>
          <p:nvPr/>
        </p:nvSpPr>
        <p:spPr>
          <a:xfrm>
            <a:off x="4081229" y="5497285"/>
            <a:ext cx="1194713" cy="500744"/>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84 cm</a:t>
            </a:r>
          </a:p>
        </p:txBody>
      </p:sp>
      <p:cxnSp>
        <p:nvCxnSpPr>
          <p:cNvPr id="10" name="Straight Connector 9"/>
          <p:cNvCxnSpPr/>
          <p:nvPr/>
        </p:nvCxnSpPr>
        <p:spPr>
          <a:xfrm flipV="1">
            <a:off x="2126343" y="5834743"/>
            <a:ext cx="1797957" cy="72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7999" y="5508170"/>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66088" y="565694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536943" y="590550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5841999" y="4412343"/>
            <a:ext cx="3802744" cy="6676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Convert 0.143 hours to seconds</a:t>
            </a:r>
          </a:p>
          <a:p>
            <a:pPr marL="0" indent="0">
              <a:buFont typeface="Franklin Gothic Book" panose="020B0503020102020204" pitchFamily="34" charset="0"/>
              <a:buNone/>
            </a:pPr>
            <a:endParaRPr lang="en-US" dirty="0" smtClean="0"/>
          </a:p>
        </p:txBody>
      </p:sp>
      <p:sp>
        <p:nvSpPr>
          <p:cNvPr id="19" name="Content Placeholder 2"/>
          <p:cNvSpPr txBox="1">
            <a:spLocks/>
          </p:cNvSpPr>
          <p:nvPr/>
        </p:nvSpPr>
        <p:spPr>
          <a:xfrm>
            <a:off x="5979885" y="5406574"/>
            <a:ext cx="943429" cy="50074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s</a:t>
            </a:r>
          </a:p>
        </p:txBody>
      </p:sp>
      <p:sp>
        <p:nvSpPr>
          <p:cNvPr id="20" name="Content Placeholder 2"/>
          <p:cNvSpPr txBox="1">
            <a:spLocks/>
          </p:cNvSpPr>
          <p:nvPr/>
        </p:nvSpPr>
        <p:spPr>
          <a:xfrm>
            <a:off x="6454320" y="5426529"/>
            <a:ext cx="1289051" cy="591456"/>
          </a:xfrm>
          <a:prstGeom prst="rect">
            <a:avLst/>
          </a:prstGeom>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0.143 </a:t>
            </a:r>
            <a:r>
              <a:rPr lang="en-US" dirty="0" err="1" smtClean="0"/>
              <a:t>hr</a:t>
            </a:r>
            <a:endParaRPr lang="en-US" dirty="0" smtClean="0"/>
          </a:p>
        </p:txBody>
      </p:sp>
      <p:sp>
        <p:nvSpPr>
          <p:cNvPr id="22" name="Content Placeholder 2"/>
          <p:cNvSpPr txBox="1">
            <a:spLocks/>
          </p:cNvSpPr>
          <p:nvPr/>
        </p:nvSpPr>
        <p:spPr>
          <a:xfrm>
            <a:off x="7743371" y="5406574"/>
            <a:ext cx="1095830" cy="72934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60 min</a:t>
            </a:r>
            <a:r>
              <a:rPr lang="en-US" dirty="0"/>
              <a:t/>
            </a:r>
            <a:br>
              <a:rPr lang="en-US" dirty="0"/>
            </a:br>
            <a:r>
              <a:rPr lang="en-US" dirty="0" smtClean="0"/>
              <a:t>   1 </a:t>
            </a:r>
            <a:r>
              <a:rPr lang="en-US" dirty="0" err="1" smtClean="0"/>
              <a:t>hr</a:t>
            </a:r>
            <a:endParaRPr lang="en-US" dirty="0" smtClean="0"/>
          </a:p>
        </p:txBody>
      </p:sp>
      <p:sp>
        <p:nvSpPr>
          <p:cNvPr id="23" name="Content Placeholder 2"/>
          <p:cNvSpPr txBox="1">
            <a:spLocks/>
          </p:cNvSpPr>
          <p:nvPr/>
        </p:nvSpPr>
        <p:spPr>
          <a:xfrm>
            <a:off x="8759370" y="5406574"/>
            <a:ext cx="1095830" cy="72934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60 s</a:t>
            </a:r>
            <a:r>
              <a:rPr lang="en-US" dirty="0"/>
              <a:t/>
            </a:r>
            <a:br>
              <a:rPr lang="en-US" dirty="0"/>
            </a:br>
            <a:r>
              <a:rPr lang="en-US" dirty="0" smtClean="0"/>
              <a:t>1 min</a:t>
            </a:r>
          </a:p>
        </p:txBody>
      </p:sp>
      <p:sp>
        <p:nvSpPr>
          <p:cNvPr id="24" name="Content Placeholder 2"/>
          <p:cNvSpPr txBox="1">
            <a:spLocks/>
          </p:cNvSpPr>
          <p:nvPr/>
        </p:nvSpPr>
        <p:spPr>
          <a:xfrm>
            <a:off x="9862457" y="5404758"/>
            <a:ext cx="1194713" cy="500744"/>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515 s</a:t>
            </a:r>
          </a:p>
        </p:txBody>
      </p:sp>
      <p:cxnSp>
        <p:nvCxnSpPr>
          <p:cNvPr id="25" name="Straight Connector 24"/>
          <p:cNvCxnSpPr/>
          <p:nvPr/>
        </p:nvCxnSpPr>
        <p:spPr>
          <a:xfrm flipV="1">
            <a:off x="6720112" y="5747656"/>
            <a:ext cx="2939146" cy="19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701313" y="546462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743370" y="547914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376882" y="5548091"/>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12364" y="585470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58629" y="554264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147627" y="5840191"/>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18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8" grpId="0"/>
      <p:bldP spid="19" grpId="0"/>
      <p:bldP spid="20" grpId="0"/>
      <p:bldP spid="22" grpId="0"/>
      <p:bldP spid="23"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Calculations Using Factor Label</a:t>
            </a:r>
            <a:endParaRPr lang="en-US" dirty="0"/>
          </a:p>
        </p:txBody>
      </p:sp>
      <p:sp>
        <p:nvSpPr>
          <p:cNvPr id="3" name="Content Placeholder 2"/>
          <p:cNvSpPr>
            <a:spLocks noGrp="1"/>
          </p:cNvSpPr>
          <p:nvPr>
            <p:ph idx="1"/>
          </p:nvPr>
        </p:nvSpPr>
        <p:spPr>
          <a:xfrm>
            <a:off x="776963" y="2852512"/>
            <a:ext cx="11212285" cy="596900"/>
          </a:xfrm>
        </p:spPr>
        <p:txBody>
          <a:bodyPr/>
          <a:lstStyle/>
          <a:p>
            <a:pPr marL="0" indent="0">
              <a:buNone/>
            </a:pPr>
            <a:r>
              <a:rPr lang="en-US" dirty="0" smtClean="0"/>
              <a:t>EX. The mass of a cube is 10.932 g. The length of an edge is 2.36 cm. Determine the cube’s density.</a:t>
            </a:r>
            <a:endParaRPr lang="en-US" dirty="0"/>
          </a:p>
        </p:txBody>
      </p:sp>
      <p:sp>
        <p:nvSpPr>
          <p:cNvPr id="4" name="Content Placeholder 2"/>
          <p:cNvSpPr txBox="1">
            <a:spLocks/>
          </p:cNvSpPr>
          <p:nvPr/>
        </p:nvSpPr>
        <p:spPr>
          <a:xfrm>
            <a:off x="896257" y="3242125"/>
            <a:ext cx="878114" cy="79284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g</a:t>
            </a:r>
            <a:br>
              <a:rPr lang="en-US" dirty="0" smtClean="0"/>
            </a:br>
            <a:r>
              <a:rPr lang="en-US" dirty="0" smtClean="0"/>
              <a:t>    cm</a:t>
            </a:r>
            <a:r>
              <a:rPr lang="en-US" baseline="30000" dirty="0" smtClean="0"/>
              <a:t>3</a:t>
            </a:r>
            <a:endParaRPr lang="en-US" baseline="30000" dirty="0"/>
          </a:p>
        </p:txBody>
      </p:sp>
      <p:sp>
        <p:nvSpPr>
          <p:cNvPr id="5" name="Content Placeholder 2"/>
          <p:cNvSpPr txBox="1">
            <a:spLocks/>
          </p:cNvSpPr>
          <p:nvPr/>
        </p:nvSpPr>
        <p:spPr>
          <a:xfrm>
            <a:off x="1994795" y="3293382"/>
            <a:ext cx="3686626" cy="105047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10.932 g</a:t>
            </a:r>
            <a:br>
              <a:rPr lang="en-US" dirty="0" smtClean="0"/>
            </a:br>
            <a:r>
              <a:rPr lang="en-US" dirty="0" smtClean="0"/>
              <a:t>   2.36 cm x 2.36 cm x 2.36 cm</a:t>
            </a:r>
            <a:endParaRPr lang="en-US" baseline="30000" dirty="0"/>
          </a:p>
        </p:txBody>
      </p:sp>
      <p:sp>
        <p:nvSpPr>
          <p:cNvPr id="6" name="Content Placeholder 2"/>
          <p:cNvSpPr txBox="1">
            <a:spLocks/>
          </p:cNvSpPr>
          <p:nvPr/>
        </p:nvSpPr>
        <p:spPr>
          <a:xfrm>
            <a:off x="6065602" y="3267299"/>
            <a:ext cx="1603828" cy="792844"/>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0.832 g</a:t>
            </a:r>
            <a:br>
              <a:rPr lang="en-US" dirty="0" smtClean="0"/>
            </a:br>
            <a:r>
              <a:rPr lang="en-US" dirty="0" smtClean="0"/>
              <a:t>              cm</a:t>
            </a:r>
            <a:r>
              <a:rPr lang="en-US" baseline="30000" dirty="0" smtClean="0"/>
              <a:t>3</a:t>
            </a:r>
            <a:endParaRPr lang="en-US" baseline="30000" dirty="0"/>
          </a:p>
        </p:txBody>
      </p:sp>
      <p:cxnSp>
        <p:nvCxnSpPr>
          <p:cNvPr id="7" name="Straight Connector 6"/>
          <p:cNvCxnSpPr/>
          <p:nvPr/>
        </p:nvCxnSpPr>
        <p:spPr>
          <a:xfrm>
            <a:off x="2224315" y="3596826"/>
            <a:ext cx="3312885" cy="1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03084" y="3582309"/>
            <a:ext cx="671287" cy="24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941457" y="3626300"/>
            <a:ext cx="671287" cy="244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827315" y="1495198"/>
            <a:ext cx="11212285" cy="5969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EX. A copper penny has a mass of 3.1 g and a volume of 0.35 cm</a:t>
            </a:r>
            <a:r>
              <a:rPr lang="en-US" baseline="30000" dirty="0" smtClean="0"/>
              <a:t>3</a:t>
            </a:r>
            <a:r>
              <a:rPr lang="en-US" dirty="0" smtClean="0"/>
              <a:t>. What is the density of copper?</a:t>
            </a:r>
            <a:endParaRPr lang="en-US" dirty="0"/>
          </a:p>
        </p:txBody>
      </p:sp>
      <p:sp>
        <p:nvSpPr>
          <p:cNvPr id="14" name="Content Placeholder 2"/>
          <p:cNvSpPr txBox="1">
            <a:spLocks/>
          </p:cNvSpPr>
          <p:nvPr/>
        </p:nvSpPr>
        <p:spPr>
          <a:xfrm>
            <a:off x="932543" y="1914524"/>
            <a:ext cx="878114" cy="79284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g</a:t>
            </a:r>
            <a:br>
              <a:rPr lang="en-US" dirty="0" smtClean="0"/>
            </a:br>
            <a:r>
              <a:rPr lang="en-US" dirty="0" smtClean="0"/>
              <a:t>    cm</a:t>
            </a:r>
            <a:r>
              <a:rPr lang="en-US" baseline="30000" dirty="0" smtClean="0"/>
              <a:t>3</a:t>
            </a:r>
            <a:endParaRPr lang="en-US" baseline="30000" dirty="0"/>
          </a:p>
        </p:txBody>
      </p:sp>
      <p:cxnSp>
        <p:nvCxnSpPr>
          <p:cNvPr id="15" name="Straight Connector 14"/>
          <p:cNvCxnSpPr/>
          <p:nvPr/>
        </p:nvCxnSpPr>
        <p:spPr>
          <a:xfrm flipV="1">
            <a:off x="1116702" y="2286452"/>
            <a:ext cx="671287" cy="244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1810657" y="1930628"/>
            <a:ext cx="1455057" cy="80713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3.1 g</a:t>
            </a:r>
            <a:br>
              <a:rPr lang="en-US" dirty="0" smtClean="0"/>
            </a:br>
            <a:r>
              <a:rPr lang="en-US" dirty="0" smtClean="0"/>
              <a:t>   0.35 cm</a:t>
            </a:r>
            <a:r>
              <a:rPr lang="en-US" baseline="30000" dirty="0" smtClean="0"/>
              <a:t>3</a:t>
            </a:r>
            <a:endParaRPr lang="en-US" baseline="30000" dirty="0"/>
          </a:p>
        </p:txBody>
      </p:sp>
      <p:sp>
        <p:nvSpPr>
          <p:cNvPr id="17" name="Content Placeholder 2"/>
          <p:cNvSpPr txBox="1">
            <a:spLocks/>
          </p:cNvSpPr>
          <p:nvPr/>
        </p:nvSpPr>
        <p:spPr>
          <a:xfrm>
            <a:off x="4902200" y="1909536"/>
            <a:ext cx="1270000" cy="792844"/>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8.9 g</a:t>
            </a:r>
            <a:br>
              <a:rPr lang="en-US" dirty="0" smtClean="0"/>
            </a:br>
            <a:r>
              <a:rPr lang="en-US" dirty="0" smtClean="0"/>
              <a:t>         cm</a:t>
            </a:r>
            <a:r>
              <a:rPr lang="en-US" baseline="30000" dirty="0" smtClean="0"/>
              <a:t>3</a:t>
            </a:r>
            <a:endParaRPr lang="en-US" baseline="30000" dirty="0"/>
          </a:p>
        </p:txBody>
      </p:sp>
      <p:sp>
        <p:nvSpPr>
          <p:cNvPr id="18" name="Content Placeholder 2"/>
          <p:cNvSpPr txBox="1">
            <a:spLocks/>
          </p:cNvSpPr>
          <p:nvPr/>
        </p:nvSpPr>
        <p:spPr>
          <a:xfrm>
            <a:off x="3288382" y="1894344"/>
            <a:ext cx="1494075" cy="792844"/>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8.857 g</a:t>
            </a:r>
            <a:br>
              <a:rPr lang="en-US" dirty="0" smtClean="0"/>
            </a:br>
            <a:r>
              <a:rPr lang="en-US" dirty="0" smtClean="0"/>
              <a:t>             cm</a:t>
            </a:r>
            <a:r>
              <a:rPr lang="en-US" baseline="30000" dirty="0" smtClean="0"/>
              <a:t>3</a:t>
            </a:r>
            <a:endParaRPr lang="en-US" baseline="30000" dirty="0"/>
          </a:p>
        </p:txBody>
      </p:sp>
      <p:cxnSp>
        <p:nvCxnSpPr>
          <p:cNvPr id="19" name="Straight Connector 18"/>
          <p:cNvCxnSpPr/>
          <p:nvPr/>
        </p:nvCxnSpPr>
        <p:spPr>
          <a:xfrm flipV="1">
            <a:off x="5395682" y="2234628"/>
            <a:ext cx="671287" cy="24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035419" y="2242624"/>
            <a:ext cx="671287" cy="24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4496" y="2282113"/>
            <a:ext cx="955231" cy="70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776962" y="4237031"/>
            <a:ext cx="11212285" cy="5969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EX. Determine the mass of a material that has a density of 13.6 g/mL and a volume of 35 cm</a:t>
            </a:r>
            <a:r>
              <a:rPr lang="en-US" baseline="30000" dirty="0" smtClean="0"/>
              <a:t>3</a:t>
            </a:r>
            <a:r>
              <a:rPr lang="en-US" dirty="0" smtClean="0"/>
              <a:t>.</a:t>
            </a:r>
            <a:endParaRPr lang="en-US" dirty="0"/>
          </a:p>
        </p:txBody>
      </p:sp>
      <p:sp>
        <p:nvSpPr>
          <p:cNvPr id="24" name="Content Placeholder 2"/>
          <p:cNvSpPr txBox="1">
            <a:spLocks/>
          </p:cNvSpPr>
          <p:nvPr/>
        </p:nvSpPr>
        <p:spPr>
          <a:xfrm>
            <a:off x="932543" y="4581062"/>
            <a:ext cx="878114" cy="50573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g</a:t>
            </a:r>
            <a:endParaRPr lang="en-US" baseline="30000" dirty="0"/>
          </a:p>
        </p:txBody>
      </p:sp>
      <p:sp>
        <p:nvSpPr>
          <p:cNvPr id="25" name="Content Placeholder 2"/>
          <p:cNvSpPr txBox="1">
            <a:spLocks/>
          </p:cNvSpPr>
          <p:nvPr/>
        </p:nvSpPr>
        <p:spPr>
          <a:xfrm>
            <a:off x="3907027" y="4600443"/>
            <a:ext cx="1055914" cy="71891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13.6 g</a:t>
            </a:r>
            <a:br>
              <a:rPr lang="en-US" dirty="0" smtClean="0"/>
            </a:br>
            <a:r>
              <a:rPr lang="en-US" dirty="0" smtClean="0"/>
              <a:t>   1 mL</a:t>
            </a:r>
            <a:endParaRPr lang="en-US" baseline="30000" dirty="0"/>
          </a:p>
        </p:txBody>
      </p:sp>
      <p:sp>
        <p:nvSpPr>
          <p:cNvPr id="26" name="Content Placeholder 2"/>
          <p:cNvSpPr txBox="1">
            <a:spLocks/>
          </p:cNvSpPr>
          <p:nvPr/>
        </p:nvSpPr>
        <p:spPr>
          <a:xfrm>
            <a:off x="2946376" y="4600907"/>
            <a:ext cx="891732" cy="71891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mL</a:t>
            </a:r>
            <a:br>
              <a:rPr lang="en-US" dirty="0" smtClean="0"/>
            </a:br>
            <a:r>
              <a:rPr lang="en-US" dirty="0" smtClean="0"/>
              <a:t>1 cm</a:t>
            </a:r>
            <a:r>
              <a:rPr lang="en-US" baseline="30000" dirty="0" smtClean="0"/>
              <a:t>3</a:t>
            </a:r>
            <a:endParaRPr lang="en-US" baseline="30000" dirty="0"/>
          </a:p>
        </p:txBody>
      </p:sp>
      <p:sp>
        <p:nvSpPr>
          <p:cNvPr id="28" name="Content Placeholder 2"/>
          <p:cNvSpPr txBox="1">
            <a:spLocks/>
          </p:cNvSpPr>
          <p:nvPr/>
        </p:nvSpPr>
        <p:spPr>
          <a:xfrm>
            <a:off x="1625576" y="4623104"/>
            <a:ext cx="1481354" cy="40707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35 cm</a:t>
            </a:r>
            <a:r>
              <a:rPr lang="en-US" baseline="30000" dirty="0" smtClean="0"/>
              <a:t>3</a:t>
            </a:r>
            <a:endParaRPr lang="en-US" baseline="30000" dirty="0"/>
          </a:p>
        </p:txBody>
      </p:sp>
      <p:cxnSp>
        <p:nvCxnSpPr>
          <p:cNvPr id="29" name="Straight Connector 28"/>
          <p:cNvCxnSpPr/>
          <p:nvPr/>
        </p:nvCxnSpPr>
        <p:spPr>
          <a:xfrm>
            <a:off x="1807475" y="4932978"/>
            <a:ext cx="3312885" cy="1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844799" y="4698880"/>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38108" y="466446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6379475" y="4630395"/>
            <a:ext cx="1175211" cy="433160"/>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480 g</a:t>
            </a:r>
            <a:endParaRPr lang="en-US" baseline="30000" dirty="0"/>
          </a:p>
        </p:txBody>
      </p:sp>
      <p:sp>
        <p:nvSpPr>
          <p:cNvPr id="33" name="Content Placeholder 2"/>
          <p:cNvSpPr txBox="1">
            <a:spLocks/>
          </p:cNvSpPr>
          <p:nvPr/>
        </p:nvSpPr>
        <p:spPr>
          <a:xfrm>
            <a:off x="5069919" y="4606744"/>
            <a:ext cx="1223004" cy="433160"/>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476 g</a:t>
            </a:r>
            <a:endParaRPr lang="en-US" baseline="30000" dirty="0"/>
          </a:p>
        </p:txBody>
      </p:sp>
      <p:cxnSp>
        <p:nvCxnSpPr>
          <p:cNvPr id="34" name="Straight Connector 33"/>
          <p:cNvCxnSpPr/>
          <p:nvPr/>
        </p:nvCxnSpPr>
        <p:spPr>
          <a:xfrm flipH="1">
            <a:off x="2366253" y="475264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390476" y="4977311"/>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256219" y="475076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421861" y="503383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896257" y="5456040"/>
            <a:ext cx="11212285" cy="5969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EX. Determine the volume of a material that has a density of 13.6 g/mL and a mass of 76.2 g.</a:t>
            </a:r>
            <a:endParaRPr lang="en-US" dirty="0"/>
          </a:p>
        </p:txBody>
      </p:sp>
      <p:sp>
        <p:nvSpPr>
          <p:cNvPr id="39" name="Content Placeholder 2"/>
          <p:cNvSpPr txBox="1">
            <a:spLocks/>
          </p:cNvSpPr>
          <p:nvPr/>
        </p:nvSpPr>
        <p:spPr>
          <a:xfrm>
            <a:off x="896257" y="5939688"/>
            <a:ext cx="878114" cy="50573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mL</a:t>
            </a:r>
            <a:endParaRPr lang="en-US" baseline="30000" dirty="0"/>
          </a:p>
        </p:txBody>
      </p:sp>
      <p:sp>
        <p:nvSpPr>
          <p:cNvPr id="40" name="Content Placeholder 2"/>
          <p:cNvSpPr txBox="1">
            <a:spLocks/>
          </p:cNvSpPr>
          <p:nvPr/>
        </p:nvSpPr>
        <p:spPr>
          <a:xfrm>
            <a:off x="1774371" y="5924985"/>
            <a:ext cx="1172005" cy="40707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76.2 g</a:t>
            </a:r>
            <a:endParaRPr lang="en-US" baseline="30000" dirty="0"/>
          </a:p>
        </p:txBody>
      </p:sp>
      <p:sp>
        <p:nvSpPr>
          <p:cNvPr id="41" name="Content Placeholder 2"/>
          <p:cNvSpPr txBox="1">
            <a:spLocks/>
          </p:cNvSpPr>
          <p:nvPr/>
        </p:nvSpPr>
        <p:spPr>
          <a:xfrm>
            <a:off x="2946376" y="5915451"/>
            <a:ext cx="907144" cy="91557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mL</a:t>
            </a:r>
            <a:br>
              <a:rPr lang="en-US" dirty="0" smtClean="0"/>
            </a:br>
            <a:r>
              <a:rPr lang="en-US" dirty="0" smtClean="0"/>
              <a:t>13.6 g</a:t>
            </a:r>
            <a:endParaRPr lang="en-US" baseline="30000" dirty="0"/>
          </a:p>
        </p:txBody>
      </p:sp>
      <p:cxnSp>
        <p:nvCxnSpPr>
          <p:cNvPr id="42" name="Straight Connector 41"/>
          <p:cNvCxnSpPr/>
          <p:nvPr/>
        </p:nvCxnSpPr>
        <p:spPr>
          <a:xfrm>
            <a:off x="1985273" y="6224039"/>
            <a:ext cx="183921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04881" y="593968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Content Placeholder 2"/>
          <p:cNvSpPr txBox="1">
            <a:spLocks/>
          </p:cNvSpPr>
          <p:nvPr/>
        </p:nvSpPr>
        <p:spPr>
          <a:xfrm>
            <a:off x="4156492" y="5921910"/>
            <a:ext cx="1641965" cy="433160"/>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5.60 mL</a:t>
            </a:r>
            <a:endParaRPr lang="en-US" baseline="30000" dirty="0"/>
          </a:p>
        </p:txBody>
      </p:sp>
      <p:cxnSp>
        <p:nvCxnSpPr>
          <p:cNvPr id="43" name="Straight Connector 42"/>
          <p:cNvCxnSpPr/>
          <p:nvPr/>
        </p:nvCxnSpPr>
        <p:spPr>
          <a:xfrm flipH="1">
            <a:off x="3532272" y="6316491"/>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579455" y="603637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500"/>
                                        <p:tgtEl>
                                          <p:spTgt spid="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fade">
                                      <p:cBhvr>
                                        <p:cTn id="124" dur="500"/>
                                        <p:tgtEl>
                                          <p:spTgt spid="3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500"/>
                                        <p:tgtEl>
                                          <p:spTgt spid="3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500"/>
                                        <p:tgtEl>
                                          <p:spTgt spid="3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500"/>
                                        <p:tgtEl>
                                          <p:spTgt spid="39"/>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500"/>
                                        <p:tgtEl>
                                          <p:spTgt spid="40"/>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fade">
                                      <p:cBhvr>
                                        <p:cTn id="154" dur="500"/>
                                        <p:tgtEl>
                                          <p:spTgt spid="42"/>
                                        </p:tgtEl>
                                      </p:cBhvr>
                                    </p:animEffect>
                                  </p:childTnLst>
                                </p:cTn>
                              </p:par>
                              <p:par>
                                <p:cTn id="155" presetID="10" presetClass="entr" presetSubtype="0" fill="hold" nodeType="with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fade">
                                      <p:cBhvr>
                                        <p:cTn id="157" dur="500"/>
                                        <p:tgtEl>
                                          <p:spTgt spid="4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fade">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500"/>
                                        <p:tgtEl>
                                          <p:spTgt spid="4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46"/>
                                        </p:tgtEl>
                                        <p:attrNameLst>
                                          <p:attrName>style.visibility</p:attrName>
                                        </p:attrNameLst>
                                      </p:cBhvr>
                                      <p:to>
                                        <p:strVal val="visible"/>
                                      </p:to>
                                    </p:set>
                                    <p:animEffect transition="in" filter="fade">
                                      <p:cBhvr>
                                        <p:cTn id="172" dur="500"/>
                                        <p:tgtEl>
                                          <p:spTgt spid="46"/>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13" grpId="0"/>
      <p:bldP spid="14" grpId="0"/>
      <p:bldP spid="16" grpId="0"/>
      <p:bldP spid="17" grpId="0" animBg="1"/>
      <p:bldP spid="18" grpId="0"/>
      <p:bldP spid="23" grpId="0"/>
      <p:bldP spid="24" grpId="0"/>
      <p:bldP spid="25" grpId="0"/>
      <p:bldP spid="26" grpId="0"/>
      <p:bldP spid="28" grpId="0"/>
      <p:bldP spid="32" grpId="0" animBg="1"/>
      <p:bldP spid="33" grpId="0"/>
      <p:bldP spid="38" grpId="0"/>
      <p:bldP spid="39" grpId="0"/>
      <p:bldP spid="40" grpId="0"/>
      <p:bldP spid="41" grpId="0"/>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97972"/>
            <a:ext cx="2104571" cy="751114"/>
          </a:xfrm>
        </p:spPr>
        <p:txBody>
          <a:bodyPr/>
          <a:lstStyle/>
          <a:p>
            <a:r>
              <a:rPr lang="en-US" dirty="0" smtClean="0"/>
              <a:t>HW 2.5</a:t>
            </a:r>
            <a:endParaRPr lang="en-US" dirty="0"/>
          </a:p>
        </p:txBody>
      </p:sp>
      <p:sp>
        <p:nvSpPr>
          <p:cNvPr id="3" name="Content Placeholder 2"/>
          <p:cNvSpPr>
            <a:spLocks noGrp="1"/>
          </p:cNvSpPr>
          <p:nvPr>
            <p:ph idx="1"/>
          </p:nvPr>
        </p:nvSpPr>
        <p:spPr>
          <a:xfrm>
            <a:off x="928914" y="624114"/>
            <a:ext cx="11263086" cy="6154057"/>
          </a:xfrm>
        </p:spPr>
        <p:txBody>
          <a:bodyPr/>
          <a:lstStyle/>
          <a:p>
            <a:pPr marL="0" indent="0">
              <a:buNone/>
            </a:pPr>
            <a:r>
              <a:rPr lang="en-US" dirty="0" smtClean="0"/>
              <a:t>Assigned: Thursday, 8/24</a:t>
            </a:r>
            <a:br>
              <a:rPr lang="en-US" dirty="0" smtClean="0"/>
            </a:br>
            <a:r>
              <a:rPr lang="en-US" dirty="0" smtClean="0"/>
              <a:t>Due: Friday, 8/25</a:t>
            </a:r>
            <a:br>
              <a:rPr lang="en-US" dirty="0" smtClean="0"/>
            </a:br>
            <a:r>
              <a:rPr lang="en-US" dirty="0" smtClean="0"/>
              <a:t>Due on Separate Piece of Paper</a:t>
            </a:r>
            <a:br>
              <a:rPr lang="en-US" dirty="0" smtClean="0"/>
            </a:br>
            <a:r>
              <a:rPr lang="en-US" dirty="0" smtClean="0"/>
              <a:t>MUST USE FACTOR LABEL METHOD!</a:t>
            </a:r>
          </a:p>
          <a:p>
            <a:pPr marL="457200" indent="-457200">
              <a:buAutoNum type="arabicPeriod"/>
            </a:pPr>
            <a:r>
              <a:rPr lang="en-US" dirty="0" smtClean="0"/>
              <a:t>A bar of silver has a mass of 68.0 g and a volume of 6.48 cm</a:t>
            </a:r>
            <a:r>
              <a:rPr lang="en-US" baseline="30000" dirty="0" smtClean="0"/>
              <a:t>3</a:t>
            </a:r>
            <a:r>
              <a:rPr lang="en-US" dirty="0" smtClean="0"/>
              <a:t>. What is the density of silver?</a:t>
            </a:r>
          </a:p>
          <a:p>
            <a:pPr marL="457200" indent="-457200">
              <a:buAutoNum type="arabicPeriod"/>
            </a:pPr>
            <a:r>
              <a:rPr lang="en-US" dirty="0" smtClean="0"/>
              <a:t>A 68 g bar of gold is cut into three equal pieces. How does the density of each piece compare to the density of the original gold bar?</a:t>
            </a:r>
          </a:p>
          <a:p>
            <a:pPr marL="457200" indent="-457200">
              <a:buAutoNum type="arabicPeriod"/>
            </a:pPr>
            <a:r>
              <a:rPr lang="en-US" dirty="0" smtClean="0"/>
              <a:t>How many seconds are in an exactly 40-hour work week?</a:t>
            </a:r>
          </a:p>
          <a:p>
            <a:pPr marL="457200" indent="-457200">
              <a:buAutoNum type="arabicPeriod"/>
            </a:pPr>
            <a:r>
              <a:rPr lang="en-US" dirty="0" smtClean="0"/>
              <a:t>An atom of gold has a mass of 3.271 x 10</a:t>
            </a:r>
            <a:r>
              <a:rPr lang="en-US" baseline="30000" dirty="0" smtClean="0"/>
              <a:t>-22</a:t>
            </a:r>
            <a:r>
              <a:rPr lang="en-US" dirty="0" smtClean="0"/>
              <a:t> g. How many atoms of gold are in 5.00 g of gold?</a:t>
            </a:r>
          </a:p>
          <a:p>
            <a:pPr marL="457200" indent="-457200">
              <a:buAutoNum type="arabicPeriod"/>
            </a:pPr>
            <a:r>
              <a:rPr lang="en-US" dirty="0" smtClean="0"/>
              <a:t>Convert the following:</a:t>
            </a:r>
            <a:br>
              <a:rPr lang="en-US" dirty="0" smtClean="0"/>
            </a:br>
            <a:r>
              <a:rPr lang="en-US" dirty="0" smtClean="0"/>
              <a:t>a. 0.044 km to meters	b. 4.6 mg to grams	c. 0.107 g to centigrams</a:t>
            </a:r>
          </a:p>
          <a:p>
            <a:pPr marL="457200" indent="-457200">
              <a:buAutoNum type="arabicPeriod"/>
            </a:pPr>
            <a:r>
              <a:rPr lang="en-US" dirty="0" smtClean="0"/>
              <a:t>What is the volume of a piece of 14.8 g of boron if the density of boron is 2.34 g/cm</a:t>
            </a:r>
            <a:r>
              <a:rPr lang="en-US" baseline="30000" dirty="0" smtClean="0"/>
              <a:t>3</a:t>
            </a:r>
            <a:r>
              <a:rPr lang="en-US" dirty="0" smtClean="0"/>
              <a:t>?</a:t>
            </a:r>
          </a:p>
          <a:p>
            <a:pPr marL="457200" indent="-457200">
              <a:buAutoNum type="arabicPeriod"/>
            </a:pPr>
            <a:r>
              <a:rPr lang="en-US" dirty="0" smtClean="0"/>
              <a:t>What is the mass in grams, of a sample of cough syrup that has volume of 50.0 cm</a:t>
            </a:r>
            <a:r>
              <a:rPr lang="en-US" baseline="30000" dirty="0" smtClean="0"/>
              <a:t>3</a:t>
            </a:r>
            <a:r>
              <a:rPr lang="en-US" dirty="0" smtClean="0"/>
              <a:t>? The density of cough syrup is 0.950 g/cm</a:t>
            </a:r>
            <a:r>
              <a:rPr lang="en-US" baseline="30000" dirty="0" smtClean="0"/>
              <a:t>3</a:t>
            </a:r>
            <a:r>
              <a:rPr lang="en-US" dirty="0" smtClean="0"/>
              <a:t>.</a:t>
            </a:r>
            <a:endParaRPr lang="en-US" dirty="0"/>
          </a:p>
        </p:txBody>
      </p:sp>
    </p:spTree>
    <p:extLst>
      <p:ext uri="{BB962C8B-B14F-4D97-AF65-F5344CB8AC3E}">
        <p14:creationId xmlns:p14="http://schemas.microsoft.com/office/powerpoint/2010/main" val="75360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57" y="61685"/>
            <a:ext cx="2198914" cy="714829"/>
          </a:xfrm>
        </p:spPr>
        <p:txBody>
          <a:bodyPr/>
          <a:lstStyle/>
          <a:p>
            <a:r>
              <a:rPr lang="en-US" dirty="0" smtClean="0"/>
              <a:t>HW 2.6</a:t>
            </a:r>
            <a:endParaRPr lang="en-US" dirty="0"/>
          </a:p>
        </p:txBody>
      </p:sp>
      <p:sp>
        <p:nvSpPr>
          <p:cNvPr id="3" name="Content Placeholder 2"/>
          <p:cNvSpPr>
            <a:spLocks noGrp="1"/>
          </p:cNvSpPr>
          <p:nvPr>
            <p:ph idx="1"/>
          </p:nvPr>
        </p:nvSpPr>
        <p:spPr>
          <a:xfrm>
            <a:off x="994229" y="689429"/>
            <a:ext cx="11009085" cy="6168571"/>
          </a:xfrm>
        </p:spPr>
        <p:txBody>
          <a:bodyPr/>
          <a:lstStyle/>
          <a:p>
            <a:pPr marL="0" indent="0">
              <a:buNone/>
            </a:pPr>
            <a:r>
              <a:rPr lang="en-US" dirty="0" smtClean="0"/>
              <a:t>Assigned: Friday, 8/25</a:t>
            </a:r>
            <a:br>
              <a:rPr lang="en-US" dirty="0" smtClean="0"/>
            </a:br>
            <a:r>
              <a:rPr lang="en-US" dirty="0" smtClean="0"/>
              <a:t>Due: Monday, 8/28</a:t>
            </a:r>
            <a:br>
              <a:rPr lang="en-US" dirty="0" smtClean="0"/>
            </a:br>
            <a:r>
              <a:rPr lang="en-US" dirty="0" smtClean="0"/>
              <a:t>Due on Separate Sheet of Paper</a:t>
            </a:r>
            <a:br>
              <a:rPr lang="en-US" dirty="0" smtClean="0"/>
            </a:br>
            <a:r>
              <a:rPr lang="en-US" dirty="0"/>
              <a:t>MUST USE FACTOR LABEL METHOD</a:t>
            </a:r>
            <a:r>
              <a:rPr lang="en-US" dirty="0" smtClean="0"/>
              <a:t>!</a:t>
            </a:r>
          </a:p>
          <a:p>
            <a:pPr marL="457200" indent="-457200">
              <a:buAutoNum type="arabicPeriod"/>
            </a:pPr>
            <a:r>
              <a:rPr lang="en-US" dirty="0" smtClean="0"/>
              <a:t>What is the volume of a paperback book 21 cm tall, 12 cm wide, and 3.5 cm thick?</a:t>
            </a:r>
          </a:p>
          <a:p>
            <a:pPr marL="457200" indent="-457200">
              <a:buAutoNum type="arabicPeriod"/>
            </a:pPr>
            <a:r>
              <a:rPr lang="en-US" dirty="0" smtClean="0"/>
              <a:t>A weather balloon is inflated to volume of 2.2x10</a:t>
            </a:r>
            <a:r>
              <a:rPr lang="en-US" baseline="30000" dirty="0" smtClean="0"/>
              <a:t>3</a:t>
            </a:r>
            <a:r>
              <a:rPr lang="en-US" dirty="0" smtClean="0"/>
              <a:t>L with 374 g of helium. What is the density of helium in grams per liter?</a:t>
            </a:r>
          </a:p>
          <a:p>
            <a:pPr marL="457200" indent="-457200">
              <a:buAutoNum type="arabicPeriod"/>
            </a:pPr>
            <a:r>
              <a:rPr lang="en-US" dirty="0" smtClean="0"/>
              <a:t>How many seconds are there in exactly 1 week?</a:t>
            </a:r>
          </a:p>
          <a:p>
            <a:pPr marL="457200" indent="-457200">
              <a:buAutoNum type="arabicPeriod"/>
            </a:pPr>
            <a:r>
              <a:rPr lang="en-US" dirty="0" smtClean="0"/>
              <a:t>An experiment requires that each student use an 8.5-cm length of magnesium ribbon. How many students can do the experiment if there is a 570-cm length of magnesium ribbon available?</a:t>
            </a:r>
          </a:p>
          <a:p>
            <a:pPr marL="457200" indent="-457200">
              <a:buAutoNum type="arabicPeriod"/>
            </a:pPr>
            <a:r>
              <a:rPr lang="en-US" dirty="0" smtClean="0"/>
              <a:t>Convert the following:</a:t>
            </a:r>
            <a:br>
              <a:rPr lang="en-US" dirty="0" smtClean="0"/>
            </a:br>
            <a:r>
              <a:rPr lang="en-US" dirty="0" smtClean="0"/>
              <a:t>a. 15 cm</a:t>
            </a:r>
            <a:r>
              <a:rPr lang="en-US" baseline="30000" dirty="0" smtClean="0"/>
              <a:t>3</a:t>
            </a:r>
            <a:r>
              <a:rPr lang="en-US" dirty="0" smtClean="0"/>
              <a:t> to liters	b. 7.38 g to kilograms	c. 6.7 s to milliseconds	d. 94.5 g to micrograms</a:t>
            </a:r>
          </a:p>
          <a:p>
            <a:pPr marL="457200" indent="-457200">
              <a:buAutoNum type="arabicPeriod"/>
            </a:pPr>
            <a:r>
              <a:rPr lang="en-US" dirty="0" smtClean="0"/>
              <a:t>What volume of mercury is required to obtain 4.62 grams of mercury if the density of mercury is 13.5 g/cm</a:t>
            </a:r>
            <a:r>
              <a:rPr lang="en-US" baseline="30000" dirty="0" smtClean="0"/>
              <a:t>3</a:t>
            </a:r>
            <a:r>
              <a:rPr lang="en-US" dirty="0" smtClean="0"/>
              <a:t>?</a:t>
            </a:r>
            <a:endParaRPr lang="en-US" dirty="0"/>
          </a:p>
        </p:txBody>
      </p:sp>
    </p:spTree>
    <p:extLst>
      <p:ext uri="{BB962C8B-B14F-4D97-AF65-F5344CB8AC3E}">
        <p14:creationId xmlns:p14="http://schemas.microsoft.com/office/powerpoint/2010/main" val="4092853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209550"/>
            <a:ext cx="9601200" cy="971550"/>
          </a:xfrm>
        </p:spPr>
        <p:txBody>
          <a:bodyPr/>
          <a:lstStyle/>
          <a:p>
            <a:r>
              <a:rPr lang="en-US" dirty="0" smtClean="0"/>
              <a:t>More Metric to Metric Conversions</a:t>
            </a:r>
            <a:endParaRPr lang="en-US" dirty="0"/>
          </a:p>
        </p:txBody>
      </p:sp>
      <p:sp>
        <p:nvSpPr>
          <p:cNvPr id="3" name="Content Placeholder 2"/>
          <p:cNvSpPr>
            <a:spLocks noGrp="1"/>
          </p:cNvSpPr>
          <p:nvPr>
            <p:ph idx="1"/>
          </p:nvPr>
        </p:nvSpPr>
        <p:spPr>
          <a:xfrm>
            <a:off x="1371600" y="990600"/>
            <a:ext cx="2667000" cy="419100"/>
          </a:xfrm>
        </p:spPr>
        <p:txBody>
          <a:bodyPr/>
          <a:lstStyle/>
          <a:p>
            <a:pPr marL="0" indent="0">
              <a:buNone/>
            </a:pPr>
            <a:r>
              <a:rPr lang="en-US" dirty="0" smtClean="0"/>
              <a:t>Convert 31.5 cg to mg</a:t>
            </a:r>
          </a:p>
          <a:p>
            <a:pPr marL="0" indent="0">
              <a:buNone/>
            </a:pPr>
            <a:endParaRPr lang="en-US" dirty="0"/>
          </a:p>
        </p:txBody>
      </p:sp>
      <p:sp>
        <p:nvSpPr>
          <p:cNvPr id="4" name="Content Placeholder 2"/>
          <p:cNvSpPr txBox="1">
            <a:spLocks/>
          </p:cNvSpPr>
          <p:nvPr/>
        </p:nvSpPr>
        <p:spPr>
          <a:xfrm>
            <a:off x="1457325" y="1543050"/>
            <a:ext cx="838200" cy="48577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mg</a:t>
            </a:r>
          </a:p>
          <a:p>
            <a:pPr marL="0" indent="0">
              <a:buFont typeface="Franklin Gothic Book" panose="020B0503020102020204" pitchFamily="34" charset="0"/>
              <a:buNone/>
            </a:pPr>
            <a:endParaRPr lang="en-US" dirty="0"/>
          </a:p>
        </p:txBody>
      </p:sp>
      <p:sp>
        <p:nvSpPr>
          <p:cNvPr id="5" name="Content Placeholder 2"/>
          <p:cNvSpPr txBox="1">
            <a:spLocks/>
          </p:cNvSpPr>
          <p:nvPr/>
        </p:nvSpPr>
        <p:spPr>
          <a:xfrm>
            <a:off x="2295525" y="1543049"/>
            <a:ext cx="1466850" cy="48577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31.5 </a:t>
            </a:r>
            <a:r>
              <a:rPr lang="en-US" dirty="0"/>
              <a:t>c</a:t>
            </a:r>
            <a:r>
              <a:rPr lang="en-US" dirty="0" smtClean="0"/>
              <a:t>g</a:t>
            </a:r>
          </a:p>
          <a:p>
            <a:pPr marL="0" indent="0">
              <a:buFont typeface="Franklin Gothic Book" panose="020B0503020102020204" pitchFamily="34" charset="0"/>
              <a:buNone/>
            </a:pPr>
            <a:endParaRPr lang="en-US" dirty="0"/>
          </a:p>
        </p:txBody>
      </p:sp>
      <p:sp>
        <p:nvSpPr>
          <p:cNvPr id="6" name="Content Placeholder 2"/>
          <p:cNvSpPr txBox="1">
            <a:spLocks/>
          </p:cNvSpPr>
          <p:nvPr/>
        </p:nvSpPr>
        <p:spPr>
          <a:xfrm>
            <a:off x="3629025" y="1543049"/>
            <a:ext cx="1133475" cy="10287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 g</a:t>
            </a:r>
          </a:p>
          <a:p>
            <a:pPr marL="0" indent="0">
              <a:buFont typeface="Franklin Gothic Book" panose="020B0503020102020204" pitchFamily="34" charset="0"/>
              <a:buNone/>
            </a:pPr>
            <a:r>
              <a:rPr lang="en-US" dirty="0" smtClean="0"/>
              <a:t>100 cg</a:t>
            </a:r>
          </a:p>
        </p:txBody>
      </p:sp>
      <p:sp>
        <p:nvSpPr>
          <p:cNvPr id="7" name="Content Placeholder 2"/>
          <p:cNvSpPr txBox="1">
            <a:spLocks/>
          </p:cNvSpPr>
          <p:nvPr/>
        </p:nvSpPr>
        <p:spPr>
          <a:xfrm>
            <a:off x="4743450" y="1514473"/>
            <a:ext cx="1533525" cy="10287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mg</a:t>
            </a:r>
          </a:p>
          <a:p>
            <a:pPr marL="0" indent="0">
              <a:buFont typeface="Franklin Gothic Book" panose="020B0503020102020204" pitchFamily="34" charset="0"/>
              <a:buNone/>
            </a:pPr>
            <a:r>
              <a:rPr lang="en-US" dirty="0" smtClean="0"/>
              <a:t>   1 g</a:t>
            </a:r>
          </a:p>
        </p:txBody>
      </p:sp>
      <p:sp>
        <p:nvSpPr>
          <p:cNvPr id="8" name="Content Placeholder 2"/>
          <p:cNvSpPr txBox="1">
            <a:spLocks/>
          </p:cNvSpPr>
          <p:nvPr/>
        </p:nvSpPr>
        <p:spPr>
          <a:xfrm>
            <a:off x="6210300" y="1476368"/>
            <a:ext cx="1533525" cy="447678"/>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315 mg</a:t>
            </a:r>
          </a:p>
        </p:txBody>
      </p:sp>
      <p:cxnSp>
        <p:nvCxnSpPr>
          <p:cNvPr id="9" name="Straight Connector 8"/>
          <p:cNvCxnSpPr/>
          <p:nvPr/>
        </p:nvCxnSpPr>
        <p:spPr>
          <a:xfrm>
            <a:off x="2539319" y="1922233"/>
            <a:ext cx="3312885" cy="1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48075" y="165858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635499" y="165858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181463" y="168683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240099" y="215537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072957" y="165531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90556" y="210298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1405957" y="2361290"/>
            <a:ext cx="2667000" cy="4191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Convert 718 nm to cm</a:t>
            </a:r>
          </a:p>
          <a:p>
            <a:pPr marL="0" indent="0">
              <a:buFont typeface="Franklin Gothic Book" panose="020B0503020102020204" pitchFamily="34" charset="0"/>
              <a:buNone/>
            </a:pPr>
            <a:endParaRPr lang="en-US" dirty="0"/>
          </a:p>
        </p:txBody>
      </p:sp>
      <p:sp>
        <p:nvSpPr>
          <p:cNvPr id="17" name="Content Placeholder 2"/>
          <p:cNvSpPr txBox="1">
            <a:spLocks/>
          </p:cNvSpPr>
          <p:nvPr/>
        </p:nvSpPr>
        <p:spPr>
          <a:xfrm>
            <a:off x="1405957" y="2869967"/>
            <a:ext cx="838200" cy="48577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a:t>
            </a:r>
            <a:r>
              <a:rPr lang="en-US" dirty="0" smtClean="0"/>
              <a:t>cm</a:t>
            </a:r>
            <a:endParaRPr lang="en-US" dirty="0" smtClean="0"/>
          </a:p>
          <a:p>
            <a:pPr marL="0" indent="0">
              <a:buFont typeface="Franklin Gothic Book" panose="020B0503020102020204" pitchFamily="34" charset="0"/>
              <a:buNone/>
            </a:pPr>
            <a:endParaRPr lang="en-US" dirty="0"/>
          </a:p>
        </p:txBody>
      </p:sp>
      <p:sp>
        <p:nvSpPr>
          <p:cNvPr id="18" name="Content Placeholder 2"/>
          <p:cNvSpPr txBox="1">
            <a:spLocks/>
          </p:cNvSpPr>
          <p:nvPr/>
        </p:nvSpPr>
        <p:spPr>
          <a:xfrm>
            <a:off x="2244157" y="2868705"/>
            <a:ext cx="1466850" cy="48577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718 nm</a:t>
            </a:r>
          </a:p>
          <a:p>
            <a:pPr marL="0" indent="0">
              <a:buNone/>
            </a:pPr>
            <a:endParaRPr lang="en-US" dirty="0"/>
          </a:p>
        </p:txBody>
      </p:sp>
      <p:sp>
        <p:nvSpPr>
          <p:cNvPr id="19" name="Content Placeholder 2"/>
          <p:cNvSpPr txBox="1">
            <a:spLocks/>
          </p:cNvSpPr>
          <p:nvPr/>
        </p:nvSpPr>
        <p:spPr>
          <a:xfrm>
            <a:off x="3655784" y="2722207"/>
            <a:ext cx="1355839" cy="10287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 m</a:t>
            </a:r>
          </a:p>
          <a:p>
            <a:pPr marL="0" indent="0">
              <a:buFont typeface="Franklin Gothic Book" panose="020B0503020102020204" pitchFamily="34" charset="0"/>
              <a:buNone/>
            </a:pPr>
            <a:r>
              <a:rPr lang="en-US" dirty="0" smtClean="0"/>
              <a:t>1x10</a:t>
            </a:r>
            <a:r>
              <a:rPr lang="en-US" baseline="30000" dirty="0" smtClean="0"/>
              <a:t>9</a:t>
            </a:r>
            <a:r>
              <a:rPr lang="en-US" dirty="0" smtClean="0"/>
              <a:t> nm</a:t>
            </a:r>
          </a:p>
        </p:txBody>
      </p:sp>
      <p:sp>
        <p:nvSpPr>
          <p:cNvPr id="20" name="Content Placeholder 2"/>
          <p:cNvSpPr txBox="1">
            <a:spLocks/>
          </p:cNvSpPr>
          <p:nvPr/>
        </p:nvSpPr>
        <p:spPr>
          <a:xfrm>
            <a:off x="5085441" y="2740348"/>
            <a:ext cx="1533525" cy="10287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cm</a:t>
            </a:r>
          </a:p>
          <a:p>
            <a:pPr marL="0" indent="0">
              <a:buFont typeface="Franklin Gothic Book" panose="020B0503020102020204" pitchFamily="34" charset="0"/>
              <a:buNone/>
            </a:pPr>
            <a:r>
              <a:rPr lang="en-US" dirty="0" smtClean="0"/>
              <a:t>   1 m</a:t>
            </a:r>
          </a:p>
        </p:txBody>
      </p:sp>
      <p:sp>
        <p:nvSpPr>
          <p:cNvPr id="21" name="Content Placeholder 2"/>
          <p:cNvSpPr txBox="1">
            <a:spLocks/>
          </p:cNvSpPr>
          <p:nvPr/>
        </p:nvSpPr>
        <p:spPr>
          <a:xfrm>
            <a:off x="6181949" y="2906087"/>
            <a:ext cx="2068742" cy="559033"/>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7.18 x10</a:t>
            </a:r>
            <a:r>
              <a:rPr lang="en-US" baseline="30000" dirty="0" smtClean="0"/>
              <a:t>-5</a:t>
            </a:r>
            <a:r>
              <a:rPr lang="en-US" dirty="0" smtClean="0"/>
              <a:t> cm</a:t>
            </a:r>
          </a:p>
        </p:txBody>
      </p:sp>
      <p:cxnSp>
        <p:nvCxnSpPr>
          <p:cNvPr id="22" name="Straight Connector 21"/>
          <p:cNvCxnSpPr/>
          <p:nvPr/>
        </p:nvCxnSpPr>
        <p:spPr>
          <a:xfrm>
            <a:off x="2594767" y="3172363"/>
            <a:ext cx="3312885" cy="1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552825" y="280135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96652" y="2844641"/>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540315" y="333449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116952" y="287540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474936" y="335652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082357" y="302279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1438842" y="3830592"/>
            <a:ext cx="2935514" cy="54701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Convert 531 cm</a:t>
            </a:r>
            <a:r>
              <a:rPr lang="en-US" baseline="30000" dirty="0" smtClean="0"/>
              <a:t>3</a:t>
            </a:r>
            <a:r>
              <a:rPr lang="en-US" dirty="0" smtClean="0"/>
              <a:t> to m</a:t>
            </a:r>
            <a:r>
              <a:rPr lang="en-US" baseline="30000" dirty="0" smtClean="0"/>
              <a:t>3</a:t>
            </a:r>
          </a:p>
          <a:p>
            <a:pPr marL="0" indent="0">
              <a:buFont typeface="Franklin Gothic Book" panose="020B0503020102020204" pitchFamily="34" charset="0"/>
              <a:buNone/>
            </a:pPr>
            <a:endParaRPr lang="en-US" dirty="0"/>
          </a:p>
        </p:txBody>
      </p:sp>
      <p:sp>
        <p:nvSpPr>
          <p:cNvPr id="30" name="Content Placeholder 2"/>
          <p:cNvSpPr txBox="1">
            <a:spLocks/>
          </p:cNvSpPr>
          <p:nvPr/>
        </p:nvSpPr>
        <p:spPr>
          <a:xfrm>
            <a:off x="1457325" y="4506010"/>
            <a:ext cx="838200" cy="48577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m</a:t>
            </a:r>
            <a:r>
              <a:rPr lang="en-US" baseline="30000" dirty="0" smtClean="0"/>
              <a:t>3</a:t>
            </a:r>
          </a:p>
          <a:p>
            <a:pPr marL="0" indent="0">
              <a:buFont typeface="Franklin Gothic Book" panose="020B0503020102020204" pitchFamily="34" charset="0"/>
              <a:buNone/>
            </a:pPr>
            <a:endParaRPr lang="en-US" dirty="0"/>
          </a:p>
        </p:txBody>
      </p:sp>
      <p:sp>
        <p:nvSpPr>
          <p:cNvPr id="31" name="Content Placeholder 2"/>
          <p:cNvSpPr txBox="1">
            <a:spLocks/>
          </p:cNvSpPr>
          <p:nvPr/>
        </p:nvSpPr>
        <p:spPr>
          <a:xfrm>
            <a:off x="2165912" y="4504356"/>
            <a:ext cx="2469587" cy="48908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531 cm x cm x cm</a:t>
            </a:r>
          </a:p>
          <a:p>
            <a:pPr marL="0" indent="0">
              <a:buFont typeface="Franklin Gothic Book" panose="020B0503020102020204" pitchFamily="34" charset="0"/>
              <a:buNone/>
            </a:pPr>
            <a:endParaRPr lang="en-US" dirty="0"/>
          </a:p>
        </p:txBody>
      </p:sp>
      <p:sp>
        <p:nvSpPr>
          <p:cNvPr id="32" name="Content Placeholder 2"/>
          <p:cNvSpPr txBox="1">
            <a:spLocks/>
          </p:cNvSpPr>
          <p:nvPr/>
        </p:nvSpPr>
        <p:spPr>
          <a:xfrm>
            <a:off x="4696503" y="4477434"/>
            <a:ext cx="1355839" cy="10287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 m</a:t>
            </a:r>
          </a:p>
          <a:p>
            <a:pPr marL="0" indent="0">
              <a:buFont typeface="Franklin Gothic Book" panose="020B0503020102020204" pitchFamily="34" charset="0"/>
              <a:buNone/>
            </a:pPr>
            <a:r>
              <a:rPr lang="en-US" dirty="0" smtClean="0"/>
              <a:t>100 cm</a:t>
            </a:r>
          </a:p>
        </p:txBody>
      </p:sp>
      <p:sp>
        <p:nvSpPr>
          <p:cNvPr id="33" name="Content Placeholder 2"/>
          <p:cNvSpPr txBox="1">
            <a:spLocks/>
          </p:cNvSpPr>
          <p:nvPr/>
        </p:nvSpPr>
        <p:spPr>
          <a:xfrm>
            <a:off x="5936227" y="4476420"/>
            <a:ext cx="1355839" cy="10287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 m</a:t>
            </a:r>
          </a:p>
          <a:p>
            <a:pPr marL="0" indent="0">
              <a:buFont typeface="Franklin Gothic Book" panose="020B0503020102020204" pitchFamily="34" charset="0"/>
              <a:buNone/>
            </a:pPr>
            <a:r>
              <a:rPr lang="en-US" dirty="0" smtClean="0"/>
              <a:t>100 cm</a:t>
            </a:r>
          </a:p>
        </p:txBody>
      </p:sp>
      <p:sp>
        <p:nvSpPr>
          <p:cNvPr id="34" name="Content Placeholder 2"/>
          <p:cNvSpPr txBox="1">
            <a:spLocks/>
          </p:cNvSpPr>
          <p:nvPr/>
        </p:nvSpPr>
        <p:spPr>
          <a:xfrm>
            <a:off x="7065905" y="4504356"/>
            <a:ext cx="1355839" cy="10287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 m</a:t>
            </a:r>
          </a:p>
          <a:p>
            <a:pPr marL="0" indent="0">
              <a:buFont typeface="Franklin Gothic Book" panose="020B0503020102020204" pitchFamily="34" charset="0"/>
              <a:buNone/>
            </a:pPr>
            <a:r>
              <a:rPr lang="en-US" dirty="0" smtClean="0"/>
              <a:t>100 cm</a:t>
            </a:r>
          </a:p>
        </p:txBody>
      </p:sp>
      <p:cxnSp>
        <p:nvCxnSpPr>
          <p:cNvPr id="35" name="Straight Connector 34"/>
          <p:cNvCxnSpPr/>
          <p:nvPr/>
        </p:nvCxnSpPr>
        <p:spPr>
          <a:xfrm flipV="1">
            <a:off x="2488359" y="4851116"/>
            <a:ext cx="5613062" cy="9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628000" y="455480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781675" y="454409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008755" y="463901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028950" y="463296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63991" y="465210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144530" y="465210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322145" y="505088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600599" y="504466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691269" y="504889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8286291" y="4504356"/>
            <a:ext cx="2068742" cy="559033"/>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5.31 x10</a:t>
            </a:r>
            <a:r>
              <a:rPr lang="en-US" baseline="30000" dirty="0" smtClean="0"/>
              <a:t>-4</a:t>
            </a:r>
            <a:r>
              <a:rPr lang="en-US" dirty="0" smtClean="0"/>
              <a:t> m</a:t>
            </a:r>
            <a:r>
              <a:rPr lang="en-US" baseline="30000" dirty="0" smtClean="0"/>
              <a:t>3</a:t>
            </a:r>
          </a:p>
        </p:txBody>
      </p:sp>
      <p:sp>
        <p:nvSpPr>
          <p:cNvPr id="47" name="Content Placeholder 2"/>
          <p:cNvSpPr txBox="1">
            <a:spLocks/>
          </p:cNvSpPr>
          <p:nvPr/>
        </p:nvSpPr>
        <p:spPr>
          <a:xfrm>
            <a:off x="1329565" y="5508884"/>
            <a:ext cx="3602351" cy="6112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Convert 60.0 km/</a:t>
            </a:r>
            <a:r>
              <a:rPr lang="en-US" dirty="0" err="1" smtClean="0"/>
              <a:t>hr</a:t>
            </a:r>
            <a:r>
              <a:rPr lang="en-US" dirty="0" smtClean="0"/>
              <a:t> to cm/s</a:t>
            </a:r>
            <a:endParaRPr lang="en-US" baseline="30000" dirty="0" smtClean="0"/>
          </a:p>
          <a:p>
            <a:pPr marL="0" indent="0">
              <a:buFont typeface="Franklin Gothic Book" panose="020B0503020102020204" pitchFamily="34" charset="0"/>
              <a:buNone/>
            </a:pPr>
            <a:endParaRPr lang="en-US" dirty="0"/>
          </a:p>
        </p:txBody>
      </p:sp>
      <p:sp>
        <p:nvSpPr>
          <p:cNvPr id="48" name="Content Placeholder 2"/>
          <p:cNvSpPr txBox="1">
            <a:spLocks/>
          </p:cNvSpPr>
          <p:nvPr/>
        </p:nvSpPr>
        <p:spPr>
          <a:xfrm>
            <a:off x="1438842" y="5996460"/>
            <a:ext cx="1000248" cy="70381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cm</a:t>
            </a:r>
            <a:br>
              <a:rPr lang="en-US" dirty="0" smtClean="0"/>
            </a:br>
            <a:r>
              <a:rPr lang="en-US" dirty="0" smtClean="0"/>
              <a:t>    s</a:t>
            </a:r>
            <a:endParaRPr lang="en-US" baseline="30000" dirty="0" smtClean="0"/>
          </a:p>
          <a:p>
            <a:pPr marL="0" indent="0">
              <a:buFont typeface="Franklin Gothic Book" panose="020B0503020102020204" pitchFamily="34" charset="0"/>
              <a:buNone/>
            </a:pPr>
            <a:endParaRPr lang="en-US" dirty="0"/>
          </a:p>
        </p:txBody>
      </p:sp>
      <p:sp>
        <p:nvSpPr>
          <p:cNvPr id="49" name="Content Placeholder 2"/>
          <p:cNvSpPr txBox="1">
            <a:spLocks/>
          </p:cNvSpPr>
          <p:nvPr/>
        </p:nvSpPr>
        <p:spPr>
          <a:xfrm>
            <a:off x="2218639" y="5998311"/>
            <a:ext cx="1479609" cy="86153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a:t>
            </a:r>
            <a:r>
              <a:rPr lang="en-US" dirty="0" smtClean="0"/>
              <a:t>60.0 </a:t>
            </a:r>
            <a:r>
              <a:rPr lang="en-US" dirty="0" smtClean="0"/>
              <a:t>km</a:t>
            </a:r>
            <a:br>
              <a:rPr lang="en-US" dirty="0" smtClean="0"/>
            </a:br>
            <a:r>
              <a:rPr lang="en-US" dirty="0" smtClean="0"/>
              <a:t>     1 </a:t>
            </a:r>
            <a:r>
              <a:rPr lang="en-US" dirty="0" err="1" smtClean="0"/>
              <a:t>hr</a:t>
            </a:r>
            <a:endParaRPr lang="en-US" dirty="0" smtClean="0"/>
          </a:p>
          <a:p>
            <a:pPr marL="0" indent="0">
              <a:buNone/>
            </a:pPr>
            <a:endParaRPr lang="en-US" dirty="0"/>
          </a:p>
        </p:txBody>
      </p:sp>
      <p:sp>
        <p:nvSpPr>
          <p:cNvPr id="50" name="Content Placeholder 2"/>
          <p:cNvSpPr txBox="1">
            <a:spLocks/>
          </p:cNvSpPr>
          <p:nvPr/>
        </p:nvSpPr>
        <p:spPr>
          <a:xfrm>
            <a:off x="3500294" y="6006589"/>
            <a:ext cx="1479609" cy="86153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a:t>
            </a:r>
            <a:r>
              <a:rPr lang="en-US" dirty="0" err="1" smtClean="0"/>
              <a:t>hr</a:t>
            </a:r>
            <a:r>
              <a:rPr lang="en-US" dirty="0" smtClean="0"/>
              <a:t/>
            </a:r>
            <a:br>
              <a:rPr lang="en-US" dirty="0" smtClean="0"/>
            </a:br>
            <a:r>
              <a:rPr lang="en-US" dirty="0" smtClean="0"/>
              <a:t>60 min</a:t>
            </a:r>
          </a:p>
          <a:p>
            <a:pPr marL="0" indent="0">
              <a:buNone/>
            </a:pPr>
            <a:endParaRPr lang="en-US" dirty="0"/>
          </a:p>
        </p:txBody>
      </p:sp>
      <p:sp>
        <p:nvSpPr>
          <p:cNvPr id="51" name="Content Placeholder 2"/>
          <p:cNvSpPr txBox="1">
            <a:spLocks/>
          </p:cNvSpPr>
          <p:nvPr/>
        </p:nvSpPr>
        <p:spPr>
          <a:xfrm>
            <a:off x="4551405" y="5996461"/>
            <a:ext cx="907666" cy="86153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1</a:t>
            </a:r>
            <a:r>
              <a:rPr lang="en-US" dirty="0" smtClean="0"/>
              <a:t> min</a:t>
            </a:r>
            <a:br>
              <a:rPr lang="en-US" dirty="0" smtClean="0"/>
            </a:br>
            <a:r>
              <a:rPr lang="en-US" dirty="0" smtClean="0"/>
              <a:t>60 s</a:t>
            </a:r>
            <a:endParaRPr lang="en-US" dirty="0"/>
          </a:p>
        </p:txBody>
      </p:sp>
      <p:sp>
        <p:nvSpPr>
          <p:cNvPr id="52" name="Content Placeholder 2"/>
          <p:cNvSpPr txBox="1">
            <a:spLocks/>
          </p:cNvSpPr>
          <p:nvPr/>
        </p:nvSpPr>
        <p:spPr>
          <a:xfrm>
            <a:off x="5369308" y="6006588"/>
            <a:ext cx="1249657" cy="86153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m</a:t>
            </a:r>
            <a:br>
              <a:rPr lang="en-US" dirty="0" smtClean="0"/>
            </a:br>
            <a:r>
              <a:rPr lang="en-US" dirty="0" smtClean="0"/>
              <a:t>1 km</a:t>
            </a:r>
            <a:endParaRPr lang="en-US" dirty="0"/>
          </a:p>
        </p:txBody>
      </p:sp>
      <p:sp>
        <p:nvSpPr>
          <p:cNvPr id="53" name="Content Placeholder 2"/>
          <p:cNvSpPr txBox="1">
            <a:spLocks/>
          </p:cNvSpPr>
          <p:nvPr/>
        </p:nvSpPr>
        <p:spPr>
          <a:xfrm>
            <a:off x="6460441" y="6025577"/>
            <a:ext cx="1249657" cy="86153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cm</a:t>
            </a:r>
            <a:br>
              <a:rPr lang="en-US" dirty="0" smtClean="0"/>
            </a:br>
            <a:r>
              <a:rPr lang="en-US" dirty="0" smtClean="0"/>
              <a:t> 1 m</a:t>
            </a:r>
            <a:endParaRPr lang="en-US" dirty="0"/>
          </a:p>
        </p:txBody>
      </p:sp>
      <p:cxnSp>
        <p:nvCxnSpPr>
          <p:cNvPr id="54" name="Straight Connector 53"/>
          <p:cNvCxnSpPr/>
          <p:nvPr/>
        </p:nvCxnSpPr>
        <p:spPr>
          <a:xfrm flipV="1">
            <a:off x="2530813" y="6348368"/>
            <a:ext cx="4955837" cy="4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475691" y="6332794"/>
            <a:ext cx="690221"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552825" y="602557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508613" y="603812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337344" y="600658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431528" y="5996460"/>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793203" y="614323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811439" y="643735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971815" y="614737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019000" y="644199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974707" y="609753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734856" y="646754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076043" y="617607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668661" y="643072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7825095" y="6008946"/>
            <a:ext cx="2068742" cy="849054"/>
            <a:chOff x="7825095" y="6008946"/>
            <a:chExt cx="2068742" cy="849054"/>
          </a:xfrm>
        </p:grpSpPr>
        <p:sp>
          <p:nvSpPr>
            <p:cNvPr id="71" name="Content Placeholder 2"/>
            <p:cNvSpPr txBox="1">
              <a:spLocks/>
            </p:cNvSpPr>
            <p:nvPr/>
          </p:nvSpPr>
          <p:spPr>
            <a:xfrm>
              <a:off x="7825095" y="6008946"/>
              <a:ext cx="2068742" cy="849054"/>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1670 cm</a:t>
              </a:r>
              <a:r>
                <a:rPr lang="en-US" dirty="0"/>
                <a:t/>
              </a:r>
              <a:br>
                <a:rPr lang="en-US" dirty="0"/>
              </a:br>
              <a:r>
                <a:rPr lang="en-US" dirty="0" smtClean="0"/>
                <a:t>              s</a:t>
              </a:r>
              <a:endParaRPr lang="en-US" baseline="30000" dirty="0" smtClean="0"/>
            </a:p>
          </p:txBody>
        </p:sp>
        <p:cxnSp>
          <p:nvCxnSpPr>
            <p:cNvPr id="72" name="Straight Connector 71"/>
            <p:cNvCxnSpPr/>
            <p:nvPr/>
          </p:nvCxnSpPr>
          <p:spPr>
            <a:xfrm flipV="1">
              <a:off x="8630441" y="6316827"/>
              <a:ext cx="690221" cy="1"/>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41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500"/>
                                        <p:tgtEl>
                                          <p:spTgt spid="2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5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fade">
                                      <p:cBhvr>
                                        <p:cTn id="147" dur="5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500"/>
                                        <p:tgtEl>
                                          <p:spTgt spid="4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500"/>
                                        <p:tgtEl>
                                          <p:spTgt spid="4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fade">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3"/>
                                        </p:tgtEl>
                                        <p:attrNameLst>
                                          <p:attrName>style.visibility</p:attrName>
                                        </p:attrNameLst>
                                      </p:cBhvr>
                                      <p:to>
                                        <p:strVal val="visible"/>
                                      </p:to>
                                    </p:set>
                                    <p:animEffect transition="in" filter="fade">
                                      <p:cBhvr>
                                        <p:cTn id="167" dur="500"/>
                                        <p:tgtEl>
                                          <p:spTgt spid="3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500"/>
                                        <p:tgtEl>
                                          <p:spTgt spid="44"/>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fade">
                                      <p:cBhvr>
                                        <p:cTn id="177" dur="500"/>
                                        <p:tgtEl>
                                          <p:spTgt spid="4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fade">
                                      <p:cBhvr>
                                        <p:cTn id="182" dur="500"/>
                                        <p:tgtEl>
                                          <p:spTgt spid="3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34"/>
                                        </p:tgtEl>
                                        <p:attrNameLst>
                                          <p:attrName>style.visibility</p:attrName>
                                        </p:attrNameLst>
                                      </p:cBhvr>
                                      <p:to>
                                        <p:strVal val="visible"/>
                                      </p:to>
                                    </p:set>
                                    <p:animEffect transition="in" filter="fade">
                                      <p:cBhvr>
                                        <p:cTn id="187" dur="500"/>
                                        <p:tgtEl>
                                          <p:spTgt spid="3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fade">
                                      <p:cBhvr>
                                        <p:cTn id="192" dur="500"/>
                                        <p:tgtEl>
                                          <p:spTgt spid="45"/>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fade">
                                      <p:cBhvr>
                                        <p:cTn id="197" dur="500"/>
                                        <p:tgtEl>
                                          <p:spTgt spid="4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fade">
                                      <p:cBhvr>
                                        <p:cTn id="202" dur="500"/>
                                        <p:tgtEl>
                                          <p:spTgt spid="4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48"/>
                                        </p:tgtEl>
                                        <p:attrNameLst>
                                          <p:attrName>style.visibility</p:attrName>
                                        </p:attrNameLst>
                                      </p:cBhvr>
                                      <p:to>
                                        <p:strVal val="visible"/>
                                      </p:to>
                                    </p:set>
                                    <p:animEffect transition="in" filter="fade">
                                      <p:cBhvr>
                                        <p:cTn id="207" dur="500"/>
                                        <p:tgtEl>
                                          <p:spTgt spid="48"/>
                                        </p:tgtEl>
                                      </p:cBhvr>
                                    </p:animEffect>
                                  </p:childTnLst>
                                </p:cTn>
                              </p:par>
                              <p:par>
                                <p:cTn id="208" presetID="10" presetClass="entr" presetSubtype="0" fill="hold" nodeType="withEffect">
                                  <p:stCondLst>
                                    <p:cond delay="0"/>
                                  </p:stCondLst>
                                  <p:childTnLst>
                                    <p:set>
                                      <p:cBhvr>
                                        <p:cTn id="209" dur="1" fill="hold">
                                          <p:stCondLst>
                                            <p:cond delay="0"/>
                                          </p:stCondLst>
                                        </p:cTn>
                                        <p:tgtEl>
                                          <p:spTgt spid="56"/>
                                        </p:tgtEl>
                                        <p:attrNameLst>
                                          <p:attrName>style.visibility</p:attrName>
                                        </p:attrNameLst>
                                      </p:cBhvr>
                                      <p:to>
                                        <p:strVal val="visible"/>
                                      </p:to>
                                    </p:set>
                                    <p:animEffect transition="in" filter="fade">
                                      <p:cBhvr>
                                        <p:cTn id="210" dur="500"/>
                                        <p:tgtEl>
                                          <p:spTgt spid="56"/>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49"/>
                                        </p:tgtEl>
                                        <p:attrNameLst>
                                          <p:attrName>style.visibility</p:attrName>
                                        </p:attrNameLst>
                                      </p:cBhvr>
                                      <p:to>
                                        <p:strVal val="visible"/>
                                      </p:to>
                                    </p:set>
                                    <p:animEffect transition="in" filter="fade">
                                      <p:cBhvr>
                                        <p:cTn id="215" dur="500"/>
                                        <p:tgtEl>
                                          <p:spTgt spid="49"/>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54"/>
                                        </p:tgtEl>
                                        <p:attrNameLst>
                                          <p:attrName>style.visibility</p:attrName>
                                        </p:attrNameLst>
                                      </p:cBhvr>
                                      <p:to>
                                        <p:strVal val="visible"/>
                                      </p:to>
                                    </p:set>
                                    <p:animEffect transition="in" filter="fade">
                                      <p:cBhvr>
                                        <p:cTn id="220" dur="500"/>
                                        <p:tgtEl>
                                          <p:spTgt spid="54"/>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58"/>
                                        </p:tgtEl>
                                        <p:attrNameLst>
                                          <p:attrName>style.visibility</p:attrName>
                                        </p:attrNameLst>
                                      </p:cBhvr>
                                      <p:to>
                                        <p:strVal val="visible"/>
                                      </p:to>
                                    </p:set>
                                    <p:animEffect transition="in" filter="fade">
                                      <p:cBhvr>
                                        <p:cTn id="225" dur="500"/>
                                        <p:tgtEl>
                                          <p:spTgt spid="58"/>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50"/>
                                        </p:tgtEl>
                                        <p:attrNameLst>
                                          <p:attrName>style.visibility</p:attrName>
                                        </p:attrNameLst>
                                      </p:cBhvr>
                                      <p:to>
                                        <p:strVal val="visible"/>
                                      </p:to>
                                    </p:set>
                                    <p:animEffect transition="in" filter="fade">
                                      <p:cBhvr>
                                        <p:cTn id="230" dur="500"/>
                                        <p:tgtEl>
                                          <p:spTgt spid="50"/>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nodeType="clickEffect">
                                  <p:stCondLst>
                                    <p:cond delay="0"/>
                                  </p:stCondLst>
                                  <p:childTnLst>
                                    <p:set>
                                      <p:cBhvr>
                                        <p:cTn id="234" dur="1" fill="hold">
                                          <p:stCondLst>
                                            <p:cond delay="0"/>
                                          </p:stCondLst>
                                        </p:cTn>
                                        <p:tgtEl>
                                          <p:spTgt spid="62"/>
                                        </p:tgtEl>
                                        <p:attrNameLst>
                                          <p:attrName>style.visibility</p:attrName>
                                        </p:attrNameLst>
                                      </p:cBhvr>
                                      <p:to>
                                        <p:strVal val="visible"/>
                                      </p:to>
                                    </p:set>
                                    <p:animEffect transition="in" filter="fade">
                                      <p:cBhvr>
                                        <p:cTn id="235" dur="500"/>
                                        <p:tgtEl>
                                          <p:spTgt spid="62"/>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nodeType="clickEffect">
                                  <p:stCondLst>
                                    <p:cond delay="0"/>
                                  </p:stCondLst>
                                  <p:childTnLst>
                                    <p:set>
                                      <p:cBhvr>
                                        <p:cTn id="239" dur="1" fill="hold">
                                          <p:stCondLst>
                                            <p:cond delay="0"/>
                                          </p:stCondLst>
                                        </p:cTn>
                                        <p:tgtEl>
                                          <p:spTgt spid="63"/>
                                        </p:tgtEl>
                                        <p:attrNameLst>
                                          <p:attrName>style.visibility</p:attrName>
                                        </p:attrNameLst>
                                      </p:cBhvr>
                                      <p:to>
                                        <p:strVal val="visible"/>
                                      </p:to>
                                    </p:set>
                                    <p:animEffect transition="in" filter="fade">
                                      <p:cBhvr>
                                        <p:cTn id="240" dur="500"/>
                                        <p:tgtEl>
                                          <p:spTgt spid="63"/>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nodeType="clickEffect">
                                  <p:stCondLst>
                                    <p:cond delay="0"/>
                                  </p:stCondLst>
                                  <p:childTnLst>
                                    <p:set>
                                      <p:cBhvr>
                                        <p:cTn id="244" dur="1" fill="hold">
                                          <p:stCondLst>
                                            <p:cond delay="0"/>
                                          </p:stCondLst>
                                        </p:cTn>
                                        <p:tgtEl>
                                          <p:spTgt spid="59"/>
                                        </p:tgtEl>
                                        <p:attrNameLst>
                                          <p:attrName>style.visibility</p:attrName>
                                        </p:attrNameLst>
                                      </p:cBhvr>
                                      <p:to>
                                        <p:strVal val="visible"/>
                                      </p:to>
                                    </p:set>
                                    <p:animEffect transition="in" filter="fade">
                                      <p:cBhvr>
                                        <p:cTn id="245" dur="500"/>
                                        <p:tgtEl>
                                          <p:spTgt spid="59"/>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51"/>
                                        </p:tgtEl>
                                        <p:attrNameLst>
                                          <p:attrName>style.visibility</p:attrName>
                                        </p:attrNameLst>
                                      </p:cBhvr>
                                      <p:to>
                                        <p:strVal val="visible"/>
                                      </p:to>
                                    </p:set>
                                    <p:animEffect transition="in" filter="fade">
                                      <p:cBhvr>
                                        <p:cTn id="250" dur="500"/>
                                        <p:tgtEl>
                                          <p:spTgt spid="51"/>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ntr" presetSubtype="0" fill="hold" nodeType="clickEffect">
                                  <p:stCondLst>
                                    <p:cond delay="0"/>
                                  </p:stCondLst>
                                  <p:childTnLst>
                                    <p:set>
                                      <p:cBhvr>
                                        <p:cTn id="254" dur="1" fill="hold">
                                          <p:stCondLst>
                                            <p:cond delay="0"/>
                                          </p:stCondLst>
                                        </p:cTn>
                                        <p:tgtEl>
                                          <p:spTgt spid="66"/>
                                        </p:tgtEl>
                                        <p:attrNameLst>
                                          <p:attrName>style.visibility</p:attrName>
                                        </p:attrNameLst>
                                      </p:cBhvr>
                                      <p:to>
                                        <p:strVal val="visible"/>
                                      </p:to>
                                    </p:set>
                                    <p:animEffect transition="in" filter="fade">
                                      <p:cBhvr>
                                        <p:cTn id="255" dur="500"/>
                                        <p:tgtEl>
                                          <p:spTgt spid="66"/>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nodeType="clickEffect">
                                  <p:stCondLst>
                                    <p:cond delay="0"/>
                                  </p:stCondLst>
                                  <p:childTnLst>
                                    <p:set>
                                      <p:cBhvr>
                                        <p:cTn id="259" dur="1" fill="hold">
                                          <p:stCondLst>
                                            <p:cond delay="0"/>
                                          </p:stCondLst>
                                        </p:cTn>
                                        <p:tgtEl>
                                          <p:spTgt spid="65"/>
                                        </p:tgtEl>
                                        <p:attrNameLst>
                                          <p:attrName>style.visibility</p:attrName>
                                        </p:attrNameLst>
                                      </p:cBhvr>
                                      <p:to>
                                        <p:strVal val="visible"/>
                                      </p:to>
                                    </p:set>
                                    <p:animEffect transition="in" filter="fade">
                                      <p:cBhvr>
                                        <p:cTn id="260" dur="500"/>
                                        <p:tgtEl>
                                          <p:spTgt spid="65"/>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nodeType="clickEffect">
                                  <p:stCondLst>
                                    <p:cond delay="0"/>
                                  </p:stCondLst>
                                  <p:childTnLst>
                                    <p:set>
                                      <p:cBhvr>
                                        <p:cTn id="264" dur="1" fill="hold">
                                          <p:stCondLst>
                                            <p:cond delay="0"/>
                                          </p:stCondLst>
                                        </p:cTn>
                                        <p:tgtEl>
                                          <p:spTgt spid="60"/>
                                        </p:tgtEl>
                                        <p:attrNameLst>
                                          <p:attrName>style.visibility</p:attrName>
                                        </p:attrNameLst>
                                      </p:cBhvr>
                                      <p:to>
                                        <p:strVal val="visible"/>
                                      </p:to>
                                    </p:set>
                                    <p:animEffect transition="in" filter="fade">
                                      <p:cBhvr>
                                        <p:cTn id="265" dur="500"/>
                                        <p:tgtEl>
                                          <p:spTgt spid="60"/>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grpId="0" nodeType="clickEffect">
                                  <p:stCondLst>
                                    <p:cond delay="0"/>
                                  </p:stCondLst>
                                  <p:childTnLst>
                                    <p:set>
                                      <p:cBhvr>
                                        <p:cTn id="269" dur="1" fill="hold">
                                          <p:stCondLst>
                                            <p:cond delay="0"/>
                                          </p:stCondLst>
                                        </p:cTn>
                                        <p:tgtEl>
                                          <p:spTgt spid="52"/>
                                        </p:tgtEl>
                                        <p:attrNameLst>
                                          <p:attrName>style.visibility</p:attrName>
                                        </p:attrNameLst>
                                      </p:cBhvr>
                                      <p:to>
                                        <p:strVal val="visible"/>
                                      </p:to>
                                    </p:set>
                                    <p:animEffect transition="in" filter="fade">
                                      <p:cBhvr>
                                        <p:cTn id="270" dur="500"/>
                                        <p:tgtEl>
                                          <p:spTgt spid="52"/>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nodeType="clickEffect">
                                  <p:stCondLst>
                                    <p:cond delay="0"/>
                                  </p:stCondLst>
                                  <p:childTnLst>
                                    <p:set>
                                      <p:cBhvr>
                                        <p:cTn id="274" dur="1" fill="hold">
                                          <p:stCondLst>
                                            <p:cond delay="0"/>
                                          </p:stCondLst>
                                        </p:cTn>
                                        <p:tgtEl>
                                          <p:spTgt spid="69"/>
                                        </p:tgtEl>
                                        <p:attrNameLst>
                                          <p:attrName>style.visibility</p:attrName>
                                        </p:attrNameLst>
                                      </p:cBhvr>
                                      <p:to>
                                        <p:strVal val="visible"/>
                                      </p:to>
                                    </p:set>
                                    <p:animEffect transition="in" filter="fade">
                                      <p:cBhvr>
                                        <p:cTn id="275" dur="500"/>
                                        <p:tgtEl>
                                          <p:spTgt spid="69"/>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nodeType="clickEffect">
                                  <p:stCondLst>
                                    <p:cond delay="0"/>
                                  </p:stCondLst>
                                  <p:childTnLst>
                                    <p:set>
                                      <p:cBhvr>
                                        <p:cTn id="279" dur="1" fill="hold">
                                          <p:stCondLst>
                                            <p:cond delay="0"/>
                                          </p:stCondLst>
                                        </p:cTn>
                                        <p:tgtEl>
                                          <p:spTgt spid="64"/>
                                        </p:tgtEl>
                                        <p:attrNameLst>
                                          <p:attrName>style.visibility</p:attrName>
                                        </p:attrNameLst>
                                      </p:cBhvr>
                                      <p:to>
                                        <p:strVal val="visible"/>
                                      </p:to>
                                    </p:set>
                                    <p:animEffect transition="in" filter="fade">
                                      <p:cBhvr>
                                        <p:cTn id="280" dur="500"/>
                                        <p:tgtEl>
                                          <p:spTgt spid="64"/>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nodeType="clickEffect">
                                  <p:stCondLst>
                                    <p:cond delay="0"/>
                                  </p:stCondLst>
                                  <p:childTnLst>
                                    <p:set>
                                      <p:cBhvr>
                                        <p:cTn id="284" dur="1" fill="hold">
                                          <p:stCondLst>
                                            <p:cond delay="0"/>
                                          </p:stCondLst>
                                        </p:cTn>
                                        <p:tgtEl>
                                          <p:spTgt spid="61"/>
                                        </p:tgtEl>
                                        <p:attrNameLst>
                                          <p:attrName>style.visibility</p:attrName>
                                        </p:attrNameLst>
                                      </p:cBhvr>
                                      <p:to>
                                        <p:strVal val="visible"/>
                                      </p:to>
                                    </p:set>
                                    <p:animEffect transition="in" filter="fade">
                                      <p:cBhvr>
                                        <p:cTn id="285" dur="500"/>
                                        <p:tgtEl>
                                          <p:spTgt spid="61"/>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0" nodeType="clickEffect">
                                  <p:stCondLst>
                                    <p:cond delay="0"/>
                                  </p:stCondLst>
                                  <p:childTnLst>
                                    <p:set>
                                      <p:cBhvr>
                                        <p:cTn id="289" dur="1" fill="hold">
                                          <p:stCondLst>
                                            <p:cond delay="0"/>
                                          </p:stCondLst>
                                        </p:cTn>
                                        <p:tgtEl>
                                          <p:spTgt spid="53"/>
                                        </p:tgtEl>
                                        <p:attrNameLst>
                                          <p:attrName>style.visibility</p:attrName>
                                        </p:attrNameLst>
                                      </p:cBhvr>
                                      <p:to>
                                        <p:strVal val="visible"/>
                                      </p:to>
                                    </p:set>
                                    <p:animEffect transition="in" filter="fade">
                                      <p:cBhvr>
                                        <p:cTn id="290" dur="500"/>
                                        <p:tgtEl>
                                          <p:spTgt spid="53"/>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nodeType="clickEffect">
                                  <p:stCondLst>
                                    <p:cond delay="0"/>
                                  </p:stCondLst>
                                  <p:childTnLst>
                                    <p:set>
                                      <p:cBhvr>
                                        <p:cTn id="294" dur="1" fill="hold">
                                          <p:stCondLst>
                                            <p:cond delay="0"/>
                                          </p:stCondLst>
                                        </p:cTn>
                                        <p:tgtEl>
                                          <p:spTgt spid="67"/>
                                        </p:tgtEl>
                                        <p:attrNameLst>
                                          <p:attrName>style.visibility</p:attrName>
                                        </p:attrNameLst>
                                      </p:cBhvr>
                                      <p:to>
                                        <p:strVal val="visible"/>
                                      </p:to>
                                    </p:set>
                                    <p:animEffect transition="in" filter="fade">
                                      <p:cBhvr>
                                        <p:cTn id="295" dur="500"/>
                                        <p:tgtEl>
                                          <p:spTgt spid="67"/>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nodeType="clickEffect">
                                  <p:stCondLst>
                                    <p:cond delay="0"/>
                                  </p:stCondLst>
                                  <p:childTnLst>
                                    <p:set>
                                      <p:cBhvr>
                                        <p:cTn id="299" dur="1" fill="hold">
                                          <p:stCondLst>
                                            <p:cond delay="0"/>
                                          </p:stCondLst>
                                        </p:cTn>
                                        <p:tgtEl>
                                          <p:spTgt spid="68"/>
                                        </p:tgtEl>
                                        <p:attrNameLst>
                                          <p:attrName>style.visibility</p:attrName>
                                        </p:attrNameLst>
                                      </p:cBhvr>
                                      <p:to>
                                        <p:strVal val="visible"/>
                                      </p:to>
                                    </p:set>
                                    <p:animEffect transition="in" filter="fade">
                                      <p:cBhvr>
                                        <p:cTn id="300" dur="500"/>
                                        <p:tgtEl>
                                          <p:spTgt spid="68"/>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36"/>
                                        </p:tgtEl>
                                        <p:attrNameLst>
                                          <p:attrName>style.visibility</p:attrName>
                                        </p:attrNameLst>
                                      </p:cBhvr>
                                      <p:to>
                                        <p:strVal val="visible"/>
                                      </p:to>
                                    </p:set>
                                    <p:animEffect transition="in" filter="fade">
                                      <p:cBhvr>
                                        <p:cTn id="3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7" grpId="0"/>
      <p:bldP spid="18" grpId="0"/>
      <p:bldP spid="19" grpId="0"/>
      <p:bldP spid="20" grpId="0"/>
      <p:bldP spid="21" grpId="0" animBg="1"/>
      <p:bldP spid="30" grpId="0"/>
      <p:bldP spid="31" grpId="0"/>
      <p:bldP spid="32" grpId="0"/>
      <p:bldP spid="33" grpId="0"/>
      <p:bldP spid="34" grpId="0"/>
      <p:bldP spid="46" grpId="0" animBg="1"/>
      <p:bldP spid="48"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2076450" cy="742950"/>
          </a:xfrm>
        </p:spPr>
        <p:txBody>
          <a:bodyPr/>
          <a:lstStyle/>
          <a:p>
            <a:r>
              <a:rPr lang="en-US" dirty="0" smtClean="0"/>
              <a:t>HW 2.7</a:t>
            </a:r>
            <a:endParaRPr lang="en-US" dirty="0"/>
          </a:p>
        </p:txBody>
      </p:sp>
      <p:sp>
        <p:nvSpPr>
          <p:cNvPr id="3" name="Content Placeholder 2"/>
          <p:cNvSpPr>
            <a:spLocks noGrp="1"/>
          </p:cNvSpPr>
          <p:nvPr>
            <p:ph idx="1"/>
          </p:nvPr>
        </p:nvSpPr>
        <p:spPr>
          <a:xfrm>
            <a:off x="800100" y="609600"/>
            <a:ext cx="10820400" cy="6248400"/>
          </a:xfrm>
        </p:spPr>
        <p:txBody>
          <a:bodyPr/>
          <a:lstStyle/>
          <a:p>
            <a:pPr marL="0" indent="0">
              <a:buNone/>
            </a:pPr>
            <a:r>
              <a:rPr lang="en-US" dirty="0" smtClean="0"/>
              <a:t>Assigned: Monday, 8/28</a:t>
            </a:r>
            <a:br>
              <a:rPr lang="en-US" dirty="0" smtClean="0"/>
            </a:br>
            <a:r>
              <a:rPr lang="en-US" dirty="0" smtClean="0"/>
              <a:t>Due: Tuesday, 8/29</a:t>
            </a:r>
            <a:br>
              <a:rPr lang="en-US" dirty="0" smtClean="0"/>
            </a:br>
            <a:r>
              <a:rPr lang="en-US" dirty="0" smtClean="0"/>
              <a:t>Due on Separate Sheet of Paper</a:t>
            </a:r>
            <a:br>
              <a:rPr lang="en-US" dirty="0" smtClean="0"/>
            </a:br>
            <a:r>
              <a:rPr lang="en-US" dirty="0"/>
              <a:t>MUST USE FACTOR LABEL METHOD!</a:t>
            </a:r>
          </a:p>
          <a:p>
            <a:pPr marL="457200" indent="-457200">
              <a:buAutoNum type="arabicPeriod"/>
            </a:pPr>
            <a:r>
              <a:rPr lang="en-US" dirty="0" smtClean="0"/>
              <a:t>Make the following conversions.</a:t>
            </a:r>
            <a:br>
              <a:rPr lang="en-US" dirty="0" smtClean="0"/>
            </a:br>
            <a:r>
              <a:rPr lang="en-US" dirty="0" smtClean="0"/>
              <a:t>a. 157 </a:t>
            </a:r>
            <a:r>
              <a:rPr lang="en-US" dirty="0" err="1" smtClean="0"/>
              <a:t>cs</a:t>
            </a:r>
            <a:r>
              <a:rPr lang="en-US" dirty="0" smtClean="0"/>
              <a:t> to seconds	      b. 42.7 L to milliliters    	c. 261 nm to millimeters	</a:t>
            </a:r>
            <a:endParaRPr lang="en-US" dirty="0"/>
          </a:p>
          <a:p>
            <a:pPr marL="457200" indent="-457200">
              <a:buAutoNum type="arabicPeriod"/>
            </a:pPr>
            <a:r>
              <a:rPr lang="en-US" dirty="0" smtClean="0"/>
              <a:t>A plastic ball with a volume of 19.7 cm</a:t>
            </a:r>
            <a:r>
              <a:rPr lang="en-US" baseline="30000" dirty="0" smtClean="0"/>
              <a:t>3</a:t>
            </a:r>
            <a:r>
              <a:rPr lang="en-US" dirty="0" smtClean="0"/>
              <a:t> has a mass of 15.8 g. Would this ball sink or float in a container of gasoline? (density of gasoline is 0.77 kg/L).</a:t>
            </a:r>
          </a:p>
          <a:p>
            <a:pPr marL="457200" indent="-457200">
              <a:buAutoNum type="arabicPeriod"/>
            </a:pPr>
            <a:r>
              <a:rPr lang="en-US" dirty="0" smtClean="0"/>
              <a:t>What is the mass of a cube of aluminum that is 3.0 cm on each edge? The density of aluminum is 2.7 g/cm</a:t>
            </a:r>
            <a:r>
              <a:rPr lang="en-US" baseline="30000" dirty="0" smtClean="0"/>
              <a:t>3</a:t>
            </a:r>
            <a:r>
              <a:rPr lang="en-US" dirty="0" smtClean="0"/>
              <a:t>.</a:t>
            </a:r>
          </a:p>
          <a:p>
            <a:pPr marL="457200" indent="-457200">
              <a:buAutoNum type="arabicPeriod"/>
            </a:pPr>
            <a:r>
              <a:rPr lang="en-US" dirty="0" smtClean="0"/>
              <a:t>Earth is approximately 1.5 x 10</a:t>
            </a:r>
            <a:r>
              <a:rPr lang="en-US" baseline="30000" dirty="0" smtClean="0"/>
              <a:t>8</a:t>
            </a:r>
            <a:r>
              <a:rPr lang="en-US" dirty="0" smtClean="0"/>
              <a:t> km from the sun. How many minutes does it take light to travel from the sun to Earth? The speed of light is 3.0 x 10</a:t>
            </a:r>
            <a:r>
              <a:rPr lang="en-US" baseline="30000" dirty="0" smtClean="0"/>
              <a:t>8</a:t>
            </a:r>
            <a:r>
              <a:rPr lang="en-US" dirty="0" smtClean="0"/>
              <a:t> m/s.</a:t>
            </a:r>
          </a:p>
          <a:p>
            <a:pPr marL="457200" indent="-457200">
              <a:buAutoNum type="arabicPeriod"/>
            </a:pPr>
            <a:r>
              <a:rPr lang="en-US" dirty="0" smtClean="0"/>
              <a:t>A cheetah can run 112 km/</a:t>
            </a:r>
            <a:r>
              <a:rPr lang="en-US" dirty="0" err="1" smtClean="0"/>
              <a:t>hr</a:t>
            </a:r>
            <a:r>
              <a:rPr lang="en-US" dirty="0" smtClean="0"/>
              <a:t> over a 100-m distance. What is the speed in meters per second?</a:t>
            </a:r>
            <a:endParaRPr lang="en-US" dirty="0"/>
          </a:p>
        </p:txBody>
      </p:sp>
    </p:spTree>
    <p:extLst>
      <p:ext uri="{BB962C8B-B14F-4D97-AF65-F5344CB8AC3E}">
        <p14:creationId xmlns:p14="http://schemas.microsoft.com/office/powerpoint/2010/main" val="4143205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04775"/>
            <a:ext cx="10258425" cy="676275"/>
          </a:xfrm>
        </p:spPr>
        <p:txBody>
          <a:bodyPr>
            <a:normAutofit fontScale="90000"/>
          </a:bodyPr>
          <a:lstStyle/>
          <a:p>
            <a:r>
              <a:rPr lang="en-US" dirty="0" smtClean="0"/>
              <a:t>Combination Units</a:t>
            </a:r>
            <a:endParaRPr lang="en-US" dirty="0"/>
          </a:p>
        </p:txBody>
      </p:sp>
      <p:sp>
        <p:nvSpPr>
          <p:cNvPr id="3" name="Content Placeholder 2"/>
          <p:cNvSpPr>
            <a:spLocks noGrp="1"/>
          </p:cNvSpPr>
          <p:nvPr>
            <p:ph idx="1"/>
          </p:nvPr>
        </p:nvSpPr>
        <p:spPr>
          <a:xfrm>
            <a:off x="1019175" y="781050"/>
            <a:ext cx="3324225" cy="571500"/>
          </a:xfrm>
        </p:spPr>
        <p:txBody>
          <a:bodyPr/>
          <a:lstStyle/>
          <a:p>
            <a:pPr marL="0" indent="0">
              <a:buNone/>
            </a:pPr>
            <a:r>
              <a:rPr lang="en-US" dirty="0" smtClean="0"/>
              <a:t>Convert 822 dm</a:t>
            </a:r>
            <a:r>
              <a:rPr lang="en-US" baseline="30000" dirty="0" smtClean="0"/>
              <a:t>3</a:t>
            </a:r>
            <a:r>
              <a:rPr lang="en-US" dirty="0" smtClean="0"/>
              <a:t>/s to L/min</a:t>
            </a:r>
          </a:p>
          <a:p>
            <a:pPr marL="0" indent="0">
              <a:buNone/>
            </a:pPr>
            <a:endParaRPr lang="en-US" dirty="0"/>
          </a:p>
        </p:txBody>
      </p:sp>
      <p:sp>
        <p:nvSpPr>
          <p:cNvPr id="5" name="Content Placeholder 2"/>
          <p:cNvSpPr txBox="1">
            <a:spLocks/>
          </p:cNvSpPr>
          <p:nvPr/>
        </p:nvSpPr>
        <p:spPr>
          <a:xfrm>
            <a:off x="2047875" y="1219200"/>
            <a:ext cx="1600200"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822 dm</a:t>
            </a:r>
            <a:r>
              <a:rPr lang="en-US" baseline="30000" dirty="0" smtClean="0"/>
              <a:t>3</a:t>
            </a:r>
            <a:r>
              <a:rPr lang="en-US" dirty="0" smtClean="0"/>
              <a:t/>
            </a:r>
            <a:br>
              <a:rPr lang="en-US" dirty="0" smtClean="0"/>
            </a:br>
            <a:r>
              <a:rPr lang="en-US" dirty="0" smtClean="0"/>
              <a:t>        1  s</a:t>
            </a:r>
          </a:p>
          <a:p>
            <a:pPr marL="0" indent="0">
              <a:buFont typeface="Franklin Gothic Book" panose="020B0503020102020204" pitchFamily="34" charset="0"/>
              <a:buNone/>
            </a:pPr>
            <a:endParaRPr lang="en-US" dirty="0"/>
          </a:p>
        </p:txBody>
      </p:sp>
      <p:sp>
        <p:nvSpPr>
          <p:cNvPr id="6" name="Content Placeholder 2"/>
          <p:cNvSpPr txBox="1">
            <a:spLocks/>
          </p:cNvSpPr>
          <p:nvPr/>
        </p:nvSpPr>
        <p:spPr>
          <a:xfrm>
            <a:off x="3514725" y="1219199"/>
            <a:ext cx="962025"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L </a:t>
            </a:r>
            <a:br>
              <a:rPr lang="en-US" dirty="0" smtClean="0"/>
            </a:br>
            <a:r>
              <a:rPr lang="en-US" dirty="0" smtClean="0"/>
              <a:t>1 dm</a:t>
            </a:r>
            <a:r>
              <a:rPr lang="en-US" baseline="30000" dirty="0" smtClean="0"/>
              <a:t>3</a:t>
            </a:r>
            <a:endParaRPr lang="en-US" dirty="0" smtClean="0"/>
          </a:p>
          <a:p>
            <a:pPr marL="0" indent="0">
              <a:buFont typeface="Franklin Gothic Book" panose="020B0503020102020204" pitchFamily="34" charset="0"/>
              <a:buNone/>
            </a:pPr>
            <a:endParaRPr lang="en-US" dirty="0"/>
          </a:p>
        </p:txBody>
      </p:sp>
      <p:sp>
        <p:nvSpPr>
          <p:cNvPr id="7" name="Content Placeholder 2"/>
          <p:cNvSpPr txBox="1">
            <a:spLocks/>
          </p:cNvSpPr>
          <p:nvPr/>
        </p:nvSpPr>
        <p:spPr>
          <a:xfrm>
            <a:off x="4538662" y="1219198"/>
            <a:ext cx="962025"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60 s</a:t>
            </a:r>
            <a:br>
              <a:rPr lang="en-US" dirty="0" smtClean="0"/>
            </a:br>
            <a:r>
              <a:rPr lang="en-US" dirty="0" smtClean="0"/>
              <a:t>1 min</a:t>
            </a:r>
          </a:p>
          <a:p>
            <a:pPr marL="0" indent="0">
              <a:buFont typeface="Franklin Gothic Book" panose="020B0503020102020204" pitchFamily="34" charset="0"/>
              <a:buNone/>
            </a:pPr>
            <a:endParaRPr lang="en-US" dirty="0"/>
          </a:p>
        </p:txBody>
      </p:sp>
      <p:cxnSp>
        <p:nvCxnSpPr>
          <p:cNvPr id="9" name="Straight Connector 8"/>
          <p:cNvCxnSpPr/>
          <p:nvPr/>
        </p:nvCxnSpPr>
        <p:spPr>
          <a:xfrm>
            <a:off x="2301195" y="1565047"/>
            <a:ext cx="3312885" cy="1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467100" y="125480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71975" y="125480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71573" y="167163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901747" y="135153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934268" y="135301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880406" y="162401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323975" y="1219201"/>
            <a:ext cx="838200" cy="809624"/>
            <a:chOff x="1323975" y="1219201"/>
            <a:chExt cx="838200" cy="809624"/>
          </a:xfrm>
        </p:grpSpPr>
        <p:sp>
          <p:nvSpPr>
            <p:cNvPr id="4" name="Content Placeholder 2"/>
            <p:cNvSpPr txBox="1">
              <a:spLocks/>
            </p:cNvSpPr>
            <p:nvPr/>
          </p:nvSpPr>
          <p:spPr>
            <a:xfrm>
              <a:off x="1323975" y="1219201"/>
              <a:ext cx="838200" cy="80962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L</a:t>
              </a:r>
              <a:br>
                <a:rPr lang="en-US" dirty="0" smtClean="0"/>
              </a:br>
              <a:r>
                <a:rPr lang="en-US" dirty="0" smtClean="0"/>
                <a:t> min</a:t>
              </a:r>
            </a:p>
            <a:p>
              <a:pPr marL="0" indent="0">
                <a:buFont typeface="Franklin Gothic Book" panose="020B0503020102020204" pitchFamily="34" charset="0"/>
                <a:buNone/>
              </a:pPr>
              <a:endParaRPr lang="en-US" dirty="0"/>
            </a:p>
          </p:txBody>
        </p:sp>
        <p:cxnSp>
          <p:nvCxnSpPr>
            <p:cNvPr id="16" name="Straight Connector 15"/>
            <p:cNvCxnSpPr/>
            <p:nvPr/>
          </p:nvCxnSpPr>
          <p:spPr>
            <a:xfrm flipH="1" flipV="1">
              <a:off x="1432605" y="1621279"/>
              <a:ext cx="476250" cy="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562600" y="1219197"/>
            <a:ext cx="2124076" cy="904878"/>
            <a:chOff x="5562600" y="1219197"/>
            <a:chExt cx="2124076" cy="904878"/>
          </a:xfrm>
        </p:grpSpPr>
        <p:sp>
          <p:nvSpPr>
            <p:cNvPr id="8" name="Content Placeholder 2"/>
            <p:cNvSpPr txBox="1">
              <a:spLocks/>
            </p:cNvSpPr>
            <p:nvPr/>
          </p:nvSpPr>
          <p:spPr>
            <a:xfrm>
              <a:off x="5562600" y="1219197"/>
              <a:ext cx="2124076" cy="904878"/>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4.93 x 10</a:t>
              </a:r>
              <a:r>
                <a:rPr lang="en-US" baseline="30000" dirty="0" smtClean="0"/>
                <a:t>4</a:t>
              </a:r>
              <a:r>
                <a:rPr lang="en-US" dirty="0" smtClean="0"/>
                <a:t> L</a:t>
              </a:r>
              <a:br>
                <a:rPr lang="en-US" dirty="0" smtClean="0"/>
              </a:br>
              <a:r>
                <a:rPr lang="en-US" dirty="0" smtClean="0"/>
                <a:t>                    min</a:t>
              </a:r>
            </a:p>
            <a:p>
              <a:pPr marL="0" indent="0">
                <a:buFont typeface="Franklin Gothic Book" panose="020B0503020102020204" pitchFamily="34" charset="0"/>
                <a:buNone/>
              </a:pPr>
              <a:endParaRPr lang="en-US" dirty="0"/>
            </a:p>
          </p:txBody>
        </p:sp>
        <p:cxnSp>
          <p:nvCxnSpPr>
            <p:cNvPr id="19" name="Straight Connector 18"/>
            <p:cNvCxnSpPr/>
            <p:nvPr/>
          </p:nvCxnSpPr>
          <p:spPr>
            <a:xfrm flipH="1" flipV="1">
              <a:off x="6876712" y="1565045"/>
              <a:ext cx="476250" cy="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a:spLocks/>
          </p:cNvSpPr>
          <p:nvPr/>
        </p:nvSpPr>
        <p:spPr>
          <a:xfrm>
            <a:off x="1047750" y="2351645"/>
            <a:ext cx="3990975" cy="46117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Convert 0.78 L/min to cm</a:t>
            </a:r>
            <a:r>
              <a:rPr lang="en-US" baseline="30000" dirty="0" smtClean="0"/>
              <a:t>3</a:t>
            </a:r>
            <a:r>
              <a:rPr lang="en-US" dirty="0" smtClean="0"/>
              <a:t>/s</a:t>
            </a:r>
          </a:p>
          <a:p>
            <a:pPr marL="0" indent="0">
              <a:buFont typeface="Franklin Gothic Book" panose="020B0503020102020204" pitchFamily="34" charset="0"/>
              <a:buNone/>
            </a:pPr>
            <a:endParaRPr lang="en-US" dirty="0"/>
          </a:p>
        </p:txBody>
      </p:sp>
      <p:sp>
        <p:nvSpPr>
          <p:cNvPr id="22" name="Content Placeholder 2"/>
          <p:cNvSpPr txBox="1">
            <a:spLocks/>
          </p:cNvSpPr>
          <p:nvPr/>
        </p:nvSpPr>
        <p:spPr>
          <a:xfrm>
            <a:off x="2327955" y="2812821"/>
            <a:ext cx="1600200"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0.78 L</a:t>
            </a:r>
            <a:br>
              <a:rPr lang="en-US" dirty="0" smtClean="0"/>
            </a:br>
            <a:r>
              <a:rPr lang="en-US" dirty="0" smtClean="0"/>
              <a:t>       1 min</a:t>
            </a:r>
          </a:p>
          <a:p>
            <a:pPr marL="0" indent="0">
              <a:buFont typeface="Franklin Gothic Book" panose="020B0503020102020204" pitchFamily="34" charset="0"/>
              <a:buNone/>
            </a:pPr>
            <a:endParaRPr lang="en-US" dirty="0"/>
          </a:p>
        </p:txBody>
      </p:sp>
      <p:sp>
        <p:nvSpPr>
          <p:cNvPr id="23" name="Content Placeholder 2"/>
          <p:cNvSpPr txBox="1">
            <a:spLocks/>
          </p:cNvSpPr>
          <p:nvPr/>
        </p:nvSpPr>
        <p:spPr>
          <a:xfrm>
            <a:off x="3871574" y="2818234"/>
            <a:ext cx="1298688"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mL</a:t>
            </a:r>
            <a:br>
              <a:rPr lang="en-US" dirty="0" smtClean="0"/>
            </a:br>
            <a:r>
              <a:rPr lang="en-US" dirty="0" smtClean="0"/>
              <a:t>      1 L </a:t>
            </a:r>
          </a:p>
          <a:p>
            <a:pPr marL="0" indent="0">
              <a:buFont typeface="Franklin Gothic Book" panose="020B0503020102020204" pitchFamily="34" charset="0"/>
              <a:buNone/>
            </a:pPr>
            <a:endParaRPr lang="en-US" dirty="0"/>
          </a:p>
        </p:txBody>
      </p:sp>
      <p:sp>
        <p:nvSpPr>
          <p:cNvPr id="24" name="Content Placeholder 2"/>
          <p:cNvSpPr txBox="1">
            <a:spLocks/>
          </p:cNvSpPr>
          <p:nvPr/>
        </p:nvSpPr>
        <p:spPr>
          <a:xfrm>
            <a:off x="5166633" y="2812819"/>
            <a:ext cx="1298688"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cm</a:t>
            </a:r>
            <a:r>
              <a:rPr lang="en-US" baseline="30000" dirty="0" smtClean="0"/>
              <a:t>3</a:t>
            </a:r>
            <a:r>
              <a:rPr lang="en-US" dirty="0" smtClean="0"/>
              <a:t/>
            </a:r>
            <a:br>
              <a:rPr lang="en-US" dirty="0" smtClean="0"/>
            </a:br>
            <a:r>
              <a:rPr lang="en-US" dirty="0" smtClean="0"/>
              <a:t> 1 mL </a:t>
            </a:r>
          </a:p>
          <a:p>
            <a:pPr marL="0" indent="0">
              <a:buFont typeface="Franklin Gothic Book" panose="020B0503020102020204" pitchFamily="34" charset="0"/>
              <a:buNone/>
            </a:pPr>
            <a:endParaRPr lang="en-US" dirty="0"/>
          </a:p>
        </p:txBody>
      </p:sp>
      <p:sp>
        <p:nvSpPr>
          <p:cNvPr id="25" name="Content Placeholder 2"/>
          <p:cNvSpPr txBox="1">
            <a:spLocks/>
          </p:cNvSpPr>
          <p:nvPr/>
        </p:nvSpPr>
        <p:spPr>
          <a:xfrm>
            <a:off x="6227368" y="2807404"/>
            <a:ext cx="1298688"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min</a:t>
            </a:r>
            <a:br>
              <a:rPr lang="en-US" dirty="0" smtClean="0"/>
            </a:br>
            <a:r>
              <a:rPr lang="en-US" dirty="0" smtClean="0"/>
              <a:t>60 s</a:t>
            </a:r>
          </a:p>
          <a:p>
            <a:pPr marL="0" indent="0">
              <a:buFont typeface="Franklin Gothic Book" panose="020B0503020102020204" pitchFamily="34" charset="0"/>
              <a:buNone/>
            </a:pPr>
            <a:endParaRPr lang="en-US" dirty="0"/>
          </a:p>
        </p:txBody>
      </p:sp>
      <p:sp>
        <p:nvSpPr>
          <p:cNvPr id="26" name="Content Placeholder 2"/>
          <p:cNvSpPr txBox="1">
            <a:spLocks/>
          </p:cNvSpPr>
          <p:nvPr/>
        </p:nvSpPr>
        <p:spPr>
          <a:xfrm>
            <a:off x="7150783" y="2818234"/>
            <a:ext cx="1707467" cy="515516"/>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13 cm</a:t>
            </a:r>
            <a:r>
              <a:rPr lang="en-US" baseline="30000" dirty="0" smtClean="0"/>
              <a:t>3</a:t>
            </a:r>
            <a:r>
              <a:rPr lang="en-US" dirty="0" smtClean="0"/>
              <a:t>/s       </a:t>
            </a:r>
          </a:p>
        </p:txBody>
      </p:sp>
      <p:cxnSp>
        <p:nvCxnSpPr>
          <p:cNvPr id="27" name="Straight Connector 26"/>
          <p:cNvCxnSpPr>
            <a:endCxn id="26" idx="1"/>
          </p:cNvCxnSpPr>
          <p:nvPr/>
        </p:nvCxnSpPr>
        <p:spPr>
          <a:xfrm flipV="1">
            <a:off x="2503092" y="3075992"/>
            <a:ext cx="4647691" cy="59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71900" y="276575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102679" y="276167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143625" y="2825400"/>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489755" y="2812822"/>
            <a:ext cx="838200" cy="809624"/>
            <a:chOff x="1489755" y="2812822"/>
            <a:chExt cx="838200" cy="809624"/>
          </a:xfrm>
        </p:grpSpPr>
        <p:sp>
          <p:nvSpPr>
            <p:cNvPr id="21" name="Content Placeholder 2"/>
            <p:cNvSpPr txBox="1">
              <a:spLocks/>
            </p:cNvSpPr>
            <p:nvPr/>
          </p:nvSpPr>
          <p:spPr>
            <a:xfrm>
              <a:off x="1489755" y="2812822"/>
              <a:ext cx="838200" cy="80962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cm</a:t>
              </a:r>
              <a:r>
                <a:rPr lang="en-US" baseline="30000" dirty="0" smtClean="0"/>
                <a:t>3</a:t>
              </a:r>
              <a:r>
                <a:rPr lang="en-US" dirty="0" smtClean="0"/>
                <a:t/>
              </a:r>
              <a:br>
                <a:rPr lang="en-US" dirty="0" smtClean="0"/>
              </a:br>
              <a:r>
                <a:rPr lang="en-US" dirty="0" smtClean="0"/>
                <a:t>      s</a:t>
              </a:r>
            </a:p>
            <a:p>
              <a:pPr marL="0" indent="0">
                <a:buFont typeface="Franklin Gothic Book" panose="020B0503020102020204" pitchFamily="34" charset="0"/>
                <a:buNone/>
              </a:pPr>
              <a:endParaRPr lang="en-US" dirty="0"/>
            </a:p>
          </p:txBody>
        </p:sp>
        <p:cxnSp>
          <p:nvCxnSpPr>
            <p:cNvPr id="35" name="Straight Connector 34"/>
            <p:cNvCxnSpPr/>
            <p:nvPr/>
          </p:nvCxnSpPr>
          <p:spPr>
            <a:xfrm flipH="1" flipV="1">
              <a:off x="1738652" y="3125529"/>
              <a:ext cx="476250" cy="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7" name="Content Placeholder 2"/>
          <p:cNvSpPr txBox="1">
            <a:spLocks/>
          </p:cNvSpPr>
          <p:nvPr/>
        </p:nvSpPr>
        <p:spPr>
          <a:xfrm>
            <a:off x="1047750" y="4127946"/>
            <a:ext cx="3990975" cy="46117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Convert 0.95 kg/cm</a:t>
            </a:r>
            <a:r>
              <a:rPr lang="en-US" baseline="30000" dirty="0" smtClean="0"/>
              <a:t>3</a:t>
            </a:r>
            <a:r>
              <a:rPr lang="en-US" dirty="0" smtClean="0"/>
              <a:t> to mg/mm</a:t>
            </a:r>
            <a:r>
              <a:rPr lang="en-US" baseline="30000" dirty="0" smtClean="0"/>
              <a:t>3</a:t>
            </a:r>
          </a:p>
          <a:p>
            <a:pPr marL="0" indent="0">
              <a:buFont typeface="Franklin Gothic Book" panose="020B0503020102020204" pitchFamily="34" charset="0"/>
              <a:buNone/>
            </a:pPr>
            <a:endParaRPr lang="en-US" dirty="0"/>
          </a:p>
        </p:txBody>
      </p:sp>
      <p:cxnSp>
        <p:nvCxnSpPr>
          <p:cNvPr id="38" name="Straight Connector 37"/>
          <p:cNvCxnSpPr/>
          <p:nvPr/>
        </p:nvCxnSpPr>
        <p:spPr>
          <a:xfrm flipH="1">
            <a:off x="3166155" y="2932789"/>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497841" y="325300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661919" y="295862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241118" y="464306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554947" y="326277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137810" y="326277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594242" y="289331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1670730" y="4526067"/>
            <a:ext cx="1600200"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0.95 kg</a:t>
            </a:r>
            <a:br>
              <a:rPr lang="en-US" dirty="0" smtClean="0"/>
            </a:br>
            <a:r>
              <a:rPr lang="en-US" dirty="0" smtClean="0"/>
              <a:t>      1 cm</a:t>
            </a:r>
            <a:r>
              <a:rPr lang="en-US" baseline="30000" dirty="0" smtClean="0"/>
              <a:t>3</a:t>
            </a:r>
          </a:p>
          <a:p>
            <a:pPr marL="0" indent="0">
              <a:buFont typeface="Franklin Gothic Book" panose="020B0503020102020204" pitchFamily="34" charset="0"/>
              <a:buNone/>
            </a:pPr>
            <a:endParaRPr lang="en-US" dirty="0"/>
          </a:p>
        </p:txBody>
      </p:sp>
      <p:sp>
        <p:nvSpPr>
          <p:cNvPr id="47" name="Content Placeholder 2"/>
          <p:cNvSpPr txBox="1">
            <a:spLocks/>
          </p:cNvSpPr>
          <p:nvPr/>
        </p:nvSpPr>
        <p:spPr>
          <a:xfrm>
            <a:off x="2938463" y="4519374"/>
            <a:ext cx="1104898"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g</a:t>
            </a:r>
            <a:r>
              <a:rPr lang="en-US" dirty="0"/>
              <a:t/>
            </a:r>
            <a:br>
              <a:rPr lang="en-US" dirty="0"/>
            </a:br>
            <a:r>
              <a:rPr lang="en-US" dirty="0" smtClean="0"/>
              <a:t>     1 kg</a:t>
            </a:r>
            <a:endParaRPr lang="en-US" baseline="30000" dirty="0" smtClean="0"/>
          </a:p>
          <a:p>
            <a:pPr marL="0" indent="0">
              <a:buFont typeface="Franklin Gothic Book" panose="020B0503020102020204" pitchFamily="34" charset="0"/>
              <a:buNone/>
            </a:pPr>
            <a:endParaRPr lang="en-US" dirty="0"/>
          </a:p>
        </p:txBody>
      </p:sp>
      <p:sp>
        <p:nvSpPr>
          <p:cNvPr id="48" name="Content Placeholder 2"/>
          <p:cNvSpPr txBox="1">
            <a:spLocks/>
          </p:cNvSpPr>
          <p:nvPr/>
        </p:nvSpPr>
        <p:spPr>
          <a:xfrm>
            <a:off x="3840616" y="4512681"/>
            <a:ext cx="1314450"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mg</a:t>
            </a:r>
            <a:r>
              <a:rPr lang="en-US" dirty="0"/>
              <a:t/>
            </a:r>
            <a:br>
              <a:rPr lang="en-US" dirty="0"/>
            </a:br>
            <a:r>
              <a:rPr lang="en-US" dirty="0" smtClean="0"/>
              <a:t>      1 g</a:t>
            </a:r>
            <a:endParaRPr lang="en-US" baseline="30000" dirty="0" smtClean="0"/>
          </a:p>
          <a:p>
            <a:pPr marL="0" indent="0">
              <a:buFont typeface="Franklin Gothic Book" panose="020B0503020102020204" pitchFamily="34" charset="0"/>
              <a:buNone/>
            </a:pPr>
            <a:endParaRPr lang="en-US" dirty="0"/>
          </a:p>
        </p:txBody>
      </p:sp>
      <p:sp>
        <p:nvSpPr>
          <p:cNvPr id="49" name="Content Placeholder 2"/>
          <p:cNvSpPr txBox="1">
            <a:spLocks/>
          </p:cNvSpPr>
          <p:nvPr/>
        </p:nvSpPr>
        <p:spPr>
          <a:xfrm>
            <a:off x="4955945" y="4503543"/>
            <a:ext cx="1314450"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a:t>
            </a:r>
            <a:r>
              <a:rPr lang="en-US" dirty="0"/>
              <a:t>c</a:t>
            </a:r>
            <a:r>
              <a:rPr lang="en-US" dirty="0" smtClean="0"/>
              <a:t>m</a:t>
            </a:r>
            <a:r>
              <a:rPr lang="en-US" dirty="0"/>
              <a:t/>
            </a:r>
            <a:br>
              <a:rPr lang="en-US" dirty="0"/>
            </a:br>
            <a:r>
              <a:rPr lang="en-US" dirty="0" smtClean="0"/>
              <a:t>      1 m</a:t>
            </a:r>
            <a:endParaRPr lang="en-US" baseline="30000" dirty="0" smtClean="0"/>
          </a:p>
          <a:p>
            <a:pPr marL="0" indent="0">
              <a:buFont typeface="Franklin Gothic Book" panose="020B0503020102020204" pitchFamily="34" charset="0"/>
              <a:buNone/>
            </a:pPr>
            <a:endParaRPr lang="en-US" dirty="0"/>
          </a:p>
        </p:txBody>
      </p:sp>
      <p:sp>
        <p:nvSpPr>
          <p:cNvPr id="50" name="Content Placeholder 2"/>
          <p:cNvSpPr txBox="1">
            <a:spLocks/>
          </p:cNvSpPr>
          <p:nvPr/>
        </p:nvSpPr>
        <p:spPr>
          <a:xfrm>
            <a:off x="5843587" y="4503542"/>
            <a:ext cx="1314450"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a:t>
            </a:r>
            <a:r>
              <a:rPr lang="en-US" dirty="0"/>
              <a:t>c</a:t>
            </a:r>
            <a:r>
              <a:rPr lang="en-US" dirty="0" smtClean="0"/>
              <a:t>m</a:t>
            </a:r>
            <a:r>
              <a:rPr lang="en-US" dirty="0"/>
              <a:t/>
            </a:r>
            <a:br>
              <a:rPr lang="en-US" dirty="0"/>
            </a:br>
            <a:r>
              <a:rPr lang="en-US" dirty="0" smtClean="0"/>
              <a:t>      1 m</a:t>
            </a:r>
            <a:endParaRPr lang="en-US" baseline="30000" dirty="0" smtClean="0"/>
          </a:p>
          <a:p>
            <a:pPr marL="0" indent="0">
              <a:buFont typeface="Franklin Gothic Book" panose="020B0503020102020204" pitchFamily="34" charset="0"/>
              <a:buNone/>
            </a:pPr>
            <a:endParaRPr lang="en-US" dirty="0"/>
          </a:p>
        </p:txBody>
      </p:sp>
      <p:sp>
        <p:nvSpPr>
          <p:cNvPr id="51" name="Content Placeholder 2"/>
          <p:cNvSpPr txBox="1">
            <a:spLocks/>
          </p:cNvSpPr>
          <p:nvPr/>
        </p:nvSpPr>
        <p:spPr>
          <a:xfrm>
            <a:off x="6728499" y="4498127"/>
            <a:ext cx="1314450"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cm</a:t>
            </a:r>
            <a:r>
              <a:rPr lang="en-US" dirty="0"/>
              <a:t/>
            </a:r>
            <a:br>
              <a:rPr lang="en-US" dirty="0"/>
            </a:br>
            <a:r>
              <a:rPr lang="en-US" dirty="0" smtClean="0"/>
              <a:t>      1 m</a:t>
            </a:r>
            <a:endParaRPr lang="en-US" baseline="30000" dirty="0" smtClean="0"/>
          </a:p>
          <a:p>
            <a:pPr marL="0" indent="0">
              <a:buFont typeface="Franklin Gothic Book" panose="020B0503020102020204" pitchFamily="34" charset="0"/>
              <a:buNone/>
            </a:pPr>
            <a:endParaRPr lang="en-US" dirty="0"/>
          </a:p>
        </p:txBody>
      </p:sp>
      <p:sp>
        <p:nvSpPr>
          <p:cNvPr id="52" name="Content Placeholder 2"/>
          <p:cNvSpPr txBox="1">
            <a:spLocks/>
          </p:cNvSpPr>
          <p:nvPr/>
        </p:nvSpPr>
        <p:spPr>
          <a:xfrm>
            <a:off x="7632470" y="4492712"/>
            <a:ext cx="1295391"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 m</a:t>
            </a:r>
            <a:br>
              <a:rPr lang="en-US" dirty="0" smtClean="0"/>
            </a:br>
            <a:r>
              <a:rPr lang="en-US" dirty="0" smtClean="0"/>
              <a:t>1000 mm</a:t>
            </a:r>
            <a:endParaRPr lang="en-US" baseline="30000" dirty="0" smtClean="0"/>
          </a:p>
          <a:p>
            <a:pPr marL="0" indent="0">
              <a:buFont typeface="Franklin Gothic Book" panose="020B0503020102020204" pitchFamily="34" charset="0"/>
              <a:buNone/>
            </a:pPr>
            <a:endParaRPr lang="en-US" dirty="0"/>
          </a:p>
        </p:txBody>
      </p:sp>
      <p:sp>
        <p:nvSpPr>
          <p:cNvPr id="53" name="Content Placeholder 2"/>
          <p:cNvSpPr txBox="1">
            <a:spLocks/>
          </p:cNvSpPr>
          <p:nvPr/>
        </p:nvSpPr>
        <p:spPr>
          <a:xfrm>
            <a:off x="8754598" y="4492712"/>
            <a:ext cx="1295391"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 m</a:t>
            </a:r>
            <a:br>
              <a:rPr lang="en-US" dirty="0" smtClean="0"/>
            </a:br>
            <a:r>
              <a:rPr lang="en-US" dirty="0" smtClean="0"/>
              <a:t>1000 mm</a:t>
            </a:r>
            <a:endParaRPr lang="en-US" baseline="30000" dirty="0" smtClean="0"/>
          </a:p>
          <a:p>
            <a:pPr marL="0" indent="0">
              <a:buFont typeface="Franklin Gothic Book" panose="020B0503020102020204" pitchFamily="34" charset="0"/>
              <a:buNone/>
            </a:pPr>
            <a:endParaRPr lang="en-US" dirty="0"/>
          </a:p>
        </p:txBody>
      </p:sp>
      <p:sp>
        <p:nvSpPr>
          <p:cNvPr id="54" name="Content Placeholder 2"/>
          <p:cNvSpPr txBox="1">
            <a:spLocks/>
          </p:cNvSpPr>
          <p:nvPr/>
        </p:nvSpPr>
        <p:spPr>
          <a:xfrm>
            <a:off x="9861936" y="4492710"/>
            <a:ext cx="1295391" cy="8096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 m</a:t>
            </a:r>
            <a:br>
              <a:rPr lang="en-US" dirty="0" smtClean="0"/>
            </a:br>
            <a:r>
              <a:rPr lang="en-US" dirty="0" smtClean="0"/>
              <a:t>1000 mm</a:t>
            </a:r>
            <a:endParaRPr lang="en-US" baseline="30000" dirty="0" smtClean="0"/>
          </a:p>
          <a:p>
            <a:pPr marL="0" indent="0">
              <a:buFont typeface="Franklin Gothic Book" panose="020B0503020102020204" pitchFamily="34" charset="0"/>
              <a:buNone/>
            </a:pPr>
            <a:endParaRPr lang="en-US" dirty="0"/>
          </a:p>
        </p:txBody>
      </p:sp>
      <p:cxnSp>
        <p:nvCxnSpPr>
          <p:cNvPr id="55" name="Straight Connector 54"/>
          <p:cNvCxnSpPr/>
          <p:nvPr/>
        </p:nvCxnSpPr>
        <p:spPr>
          <a:xfrm flipV="1">
            <a:off x="2275844" y="4798472"/>
            <a:ext cx="9250023" cy="869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934268" y="4580740"/>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884273" y="4598114"/>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019674" y="455274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956300" y="4539211"/>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842522" y="453176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8841921" y="4531761"/>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721147" y="4500956"/>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9937504" y="4453611"/>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561938" y="463630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540238" y="497659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591377" y="465026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470168" y="496202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623594" y="4984549"/>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573939" y="463099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388008" y="4945841"/>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7353732" y="462782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473489" y="4615011"/>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6531259" y="491904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098975" y="463630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9131963" y="458250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61379" y="4541029"/>
            <a:ext cx="1500527" cy="809624"/>
            <a:chOff x="761379" y="4541029"/>
            <a:chExt cx="1500527" cy="809624"/>
          </a:xfrm>
        </p:grpSpPr>
        <p:sp>
          <p:nvSpPr>
            <p:cNvPr id="45" name="Content Placeholder 2"/>
            <p:cNvSpPr txBox="1">
              <a:spLocks/>
            </p:cNvSpPr>
            <p:nvPr/>
          </p:nvSpPr>
          <p:spPr>
            <a:xfrm>
              <a:off x="761379" y="4541029"/>
              <a:ext cx="1500527" cy="80962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mg</a:t>
              </a:r>
              <a:r>
                <a:rPr lang="en-US" dirty="0"/>
                <a:t/>
              </a:r>
              <a:br>
                <a:rPr lang="en-US" dirty="0"/>
              </a:br>
              <a:r>
                <a:rPr lang="en-US" sz="1400" dirty="0" smtClean="0"/>
                <a:t>mm x mm x mm</a:t>
              </a:r>
              <a:endParaRPr lang="en-US" sz="1400" baseline="30000" dirty="0" smtClean="0"/>
            </a:p>
            <a:p>
              <a:pPr marL="0" indent="0">
                <a:buFont typeface="Franklin Gothic Book" panose="020B0503020102020204" pitchFamily="34" charset="0"/>
                <a:buNone/>
              </a:pPr>
              <a:endParaRPr lang="en-US" dirty="0"/>
            </a:p>
          </p:txBody>
        </p:sp>
        <p:cxnSp>
          <p:nvCxnSpPr>
            <p:cNvPr id="83" name="Straight Connector 82"/>
            <p:cNvCxnSpPr/>
            <p:nvPr/>
          </p:nvCxnSpPr>
          <p:spPr>
            <a:xfrm flipH="1">
              <a:off x="991622" y="4849450"/>
              <a:ext cx="777315" cy="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5" name="Content Placeholder 2"/>
          <p:cNvSpPr txBox="1">
            <a:spLocks/>
          </p:cNvSpPr>
          <p:nvPr/>
        </p:nvSpPr>
        <p:spPr>
          <a:xfrm>
            <a:off x="7622246" y="5384746"/>
            <a:ext cx="1707467" cy="798689"/>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950 mg</a:t>
            </a:r>
            <a:br>
              <a:rPr lang="en-US" dirty="0" smtClean="0"/>
            </a:br>
            <a:r>
              <a:rPr lang="en-US" dirty="0" smtClean="0"/>
              <a:t>          mm</a:t>
            </a:r>
            <a:r>
              <a:rPr lang="en-US" baseline="30000" dirty="0" smtClean="0"/>
              <a:t>3</a:t>
            </a:r>
          </a:p>
        </p:txBody>
      </p:sp>
      <p:cxnSp>
        <p:nvCxnSpPr>
          <p:cNvPr id="86" name="Straight Connector 85"/>
          <p:cNvCxnSpPr/>
          <p:nvPr/>
        </p:nvCxnSpPr>
        <p:spPr>
          <a:xfrm flipH="1">
            <a:off x="8280165" y="5713050"/>
            <a:ext cx="777315"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399346" y="4926689"/>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0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fade">
                                      <p:cBhvr>
                                        <p:cTn id="137" dur="500"/>
                                        <p:tgtEl>
                                          <p:spTgt spid="4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5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fade">
                                      <p:cBhvr>
                                        <p:cTn id="147" dur="500"/>
                                        <p:tgtEl>
                                          <p:spTgt spid="2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fade">
                                      <p:cBhvr>
                                        <p:cTn id="152" dur="500"/>
                                        <p:tgtEl>
                                          <p:spTgt spid="4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fade">
                                      <p:cBhvr>
                                        <p:cTn id="162" dur="500"/>
                                        <p:tgtEl>
                                          <p:spTgt spid="5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fade">
                                      <p:cBhvr>
                                        <p:cTn id="167" dur="500"/>
                                        <p:tgtEl>
                                          <p:spTgt spid="4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500"/>
                                        <p:tgtEl>
                                          <p:spTgt spid="6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67"/>
                                        </p:tgtEl>
                                        <p:attrNameLst>
                                          <p:attrName>style.visibility</p:attrName>
                                        </p:attrNameLst>
                                      </p:cBhvr>
                                      <p:to>
                                        <p:strVal val="visible"/>
                                      </p:to>
                                    </p:set>
                                    <p:animEffect transition="in" filter="fade">
                                      <p:cBhvr>
                                        <p:cTn id="177" dur="500"/>
                                        <p:tgtEl>
                                          <p:spTgt spid="67"/>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60"/>
                                        </p:tgtEl>
                                        <p:attrNameLst>
                                          <p:attrName>style.visibility</p:attrName>
                                        </p:attrNameLst>
                                      </p:cBhvr>
                                      <p:to>
                                        <p:strVal val="visible"/>
                                      </p:to>
                                    </p:set>
                                    <p:animEffect transition="in" filter="fade">
                                      <p:cBhvr>
                                        <p:cTn id="182" dur="500"/>
                                        <p:tgtEl>
                                          <p:spTgt spid="60"/>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fade">
                                      <p:cBhvr>
                                        <p:cTn id="187" dur="500"/>
                                        <p:tgtEl>
                                          <p:spTgt spid="48"/>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71"/>
                                        </p:tgtEl>
                                        <p:attrNameLst>
                                          <p:attrName>style.visibility</p:attrName>
                                        </p:attrNameLst>
                                      </p:cBhvr>
                                      <p:to>
                                        <p:strVal val="visible"/>
                                      </p:to>
                                    </p:set>
                                    <p:animEffect transition="in" filter="fade">
                                      <p:cBhvr>
                                        <p:cTn id="192" dur="500"/>
                                        <p:tgtEl>
                                          <p:spTgt spid="7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fade">
                                      <p:cBhvr>
                                        <p:cTn id="197" dur="500"/>
                                        <p:tgtEl>
                                          <p:spTgt spid="69"/>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61"/>
                                        </p:tgtEl>
                                        <p:attrNameLst>
                                          <p:attrName>style.visibility</p:attrName>
                                        </p:attrNameLst>
                                      </p:cBhvr>
                                      <p:to>
                                        <p:strVal val="visible"/>
                                      </p:to>
                                    </p:set>
                                    <p:animEffect transition="in" filter="fade">
                                      <p:cBhvr>
                                        <p:cTn id="202" dur="500"/>
                                        <p:tgtEl>
                                          <p:spTgt spid="61"/>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49"/>
                                        </p:tgtEl>
                                        <p:attrNameLst>
                                          <p:attrName>style.visibility</p:attrName>
                                        </p:attrNameLst>
                                      </p:cBhvr>
                                      <p:to>
                                        <p:strVal val="visible"/>
                                      </p:to>
                                    </p:set>
                                    <p:animEffect transition="in" filter="fade">
                                      <p:cBhvr>
                                        <p:cTn id="207" dur="500"/>
                                        <p:tgtEl>
                                          <p:spTgt spid="49"/>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76"/>
                                        </p:tgtEl>
                                        <p:attrNameLst>
                                          <p:attrName>style.visibility</p:attrName>
                                        </p:attrNameLst>
                                      </p:cBhvr>
                                      <p:to>
                                        <p:strVal val="visible"/>
                                      </p:to>
                                    </p:set>
                                    <p:animEffect transition="in" filter="fade">
                                      <p:cBhvr>
                                        <p:cTn id="212" dur="500"/>
                                        <p:tgtEl>
                                          <p:spTgt spid="76"/>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500"/>
                                        <p:tgtEl>
                                          <p:spTgt spid="50"/>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79"/>
                                        </p:tgtEl>
                                        <p:attrNameLst>
                                          <p:attrName>style.visibility</p:attrName>
                                        </p:attrNameLst>
                                      </p:cBhvr>
                                      <p:to>
                                        <p:strVal val="visible"/>
                                      </p:to>
                                    </p:set>
                                    <p:animEffect transition="in" filter="fade">
                                      <p:cBhvr>
                                        <p:cTn id="227" dur="500"/>
                                        <p:tgtEl>
                                          <p:spTgt spid="7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63"/>
                                        </p:tgtEl>
                                        <p:attrNameLst>
                                          <p:attrName>style.visibility</p:attrName>
                                        </p:attrNameLst>
                                      </p:cBhvr>
                                      <p:to>
                                        <p:strVal val="visible"/>
                                      </p:to>
                                    </p:set>
                                    <p:animEffect transition="in" filter="fade">
                                      <p:cBhvr>
                                        <p:cTn id="232" dur="500"/>
                                        <p:tgtEl>
                                          <p:spTgt spid="63"/>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51"/>
                                        </p:tgtEl>
                                        <p:attrNameLst>
                                          <p:attrName>style.visibility</p:attrName>
                                        </p:attrNameLst>
                                      </p:cBhvr>
                                      <p:to>
                                        <p:strVal val="visible"/>
                                      </p:to>
                                    </p:set>
                                    <p:animEffect transition="in" filter="fade">
                                      <p:cBhvr>
                                        <p:cTn id="237" dur="500"/>
                                        <p:tgtEl>
                                          <p:spTgt spid="5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fade">
                                      <p:cBhvr>
                                        <p:cTn id="242" dur="500"/>
                                        <p:tgtEl>
                                          <p:spTgt spid="78"/>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fade">
                                      <p:cBhvr>
                                        <p:cTn id="247" dur="500"/>
                                        <p:tgtEl>
                                          <p:spTgt spid="77"/>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52"/>
                                        </p:tgtEl>
                                        <p:attrNameLst>
                                          <p:attrName>style.visibility</p:attrName>
                                        </p:attrNameLst>
                                      </p:cBhvr>
                                      <p:to>
                                        <p:strVal val="visible"/>
                                      </p:to>
                                    </p:set>
                                    <p:animEffect transition="in" filter="fade">
                                      <p:cBhvr>
                                        <p:cTn id="252" dur="500"/>
                                        <p:tgtEl>
                                          <p:spTgt spid="52"/>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nodeType="clickEffect">
                                  <p:stCondLst>
                                    <p:cond delay="0"/>
                                  </p:stCondLst>
                                  <p:childTnLst>
                                    <p:set>
                                      <p:cBhvr>
                                        <p:cTn id="256" dur="1" fill="hold">
                                          <p:stCondLst>
                                            <p:cond delay="0"/>
                                          </p:stCondLst>
                                        </p:cTn>
                                        <p:tgtEl>
                                          <p:spTgt spid="65"/>
                                        </p:tgtEl>
                                        <p:attrNameLst>
                                          <p:attrName>style.visibility</p:attrName>
                                        </p:attrNameLst>
                                      </p:cBhvr>
                                      <p:to>
                                        <p:strVal val="visible"/>
                                      </p:to>
                                    </p:set>
                                    <p:animEffect transition="in" filter="fade">
                                      <p:cBhvr>
                                        <p:cTn id="257" dur="500"/>
                                        <p:tgtEl>
                                          <p:spTgt spid="65"/>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81"/>
                                        </p:tgtEl>
                                        <p:attrNameLst>
                                          <p:attrName>style.visibility</p:attrName>
                                        </p:attrNameLst>
                                      </p:cBhvr>
                                      <p:to>
                                        <p:strVal val="visible"/>
                                      </p:to>
                                    </p:set>
                                    <p:animEffect transition="in" filter="fade">
                                      <p:cBhvr>
                                        <p:cTn id="262" dur="500"/>
                                        <p:tgtEl>
                                          <p:spTgt spid="81"/>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nodeType="clickEffect">
                                  <p:stCondLst>
                                    <p:cond delay="0"/>
                                  </p:stCondLst>
                                  <p:childTnLst>
                                    <p:set>
                                      <p:cBhvr>
                                        <p:cTn id="266" dur="1" fill="hold">
                                          <p:stCondLst>
                                            <p:cond delay="0"/>
                                          </p:stCondLst>
                                        </p:cTn>
                                        <p:tgtEl>
                                          <p:spTgt spid="72"/>
                                        </p:tgtEl>
                                        <p:attrNameLst>
                                          <p:attrName>style.visibility</p:attrName>
                                        </p:attrNameLst>
                                      </p:cBhvr>
                                      <p:to>
                                        <p:strVal val="visible"/>
                                      </p:to>
                                    </p:set>
                                    <p:animEffect transition="in" filter="fade">
                                      <p:cBhvr>
                                        <p:cTn id="267" dur="500"/>
                                        <p:tgtEl>
                                          <p:spTgt spid="72"/>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nodeType="clickEffect">
                                  <p:stCondLst>
                                    <p:cond delay="0"/>
                                  </p:stCondLst>
                                  <p:childTnLst>
                                    <p:set>
                                      <p:cBhvr>
                                        <p:cTn id="271" dur="1" fill="hold">
                                          <p:stCondLst>
                                            <p:cond delay="0"/>
                                          </p:stCondLst>
                                        </p:cTn>
                                        <p:tgtEl>
                                          <p:spTgt spid="64"/>
                                        </p:tgtEl>
                                        <p:attrNameLst>
                                          <p:attrName>style.visibility</p:attrName>
                                        </p:attrNameLst>
                                      </p:cBhvr>
                                      <p:to>
                                        <p:strVal val="visible"/>
                                      </p:to>
                                    </p:set>
                                    <p:animEffect transition="in" filter="fade">
                                      <p:cBhvr>
                                        <p:cTn id="272" dur="500"/>
                                        <p:tgtEl>
                                          <p:spTgt spid="64"/>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53"/>
                                        </p:tgtEl>
                                        <p:attrNameLst>
                                          <p:attrName>style.visibility</p:attrName>
                                        </p:attrNameLst>
                                      </p:cBhvr>
                                      <p:to>
                                        <p:strVal val="visible"/>
                                      </p:to>
                                    </p:set>
                                    <p:animEffect transition="in" filter="fade">
                                      <p:cBhvr>
                                        <p:cTn id="277" dur="500"/>
                                        <p:tgtEl>
                                          <p:spTgt spid="53"/>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nodeType="clickEffect">
                                  <p:stCondLst>
                                    <p:cond delay="0"/>
                                  </p:stCondLst>
                                  <p:childTnLst>
                                    <p:set>
                                      <p:cBhvr>
                                        <p:cTn id="281" dur="1" fill="hold">
                                          <p:stCondLst>
                                            <p:cond delay="0"/>
                                          </p:stCondLst>
                                        </p:cTn>
                                        <p:tgtEl>
                                          <p:spTgt spid="82"/>
                                        </p:tgtEl>
                                        <p:attrNameLst>
                                          <p:attrName>style.visibility</p:attrName>
                                        </p:attrNameLst>
                                      </p:cBhvr>
                                      <p:to>
                                        <p:strVal val="visible"/>
                                      </p:to>
                                    </p:set>
                                    <p:animEffect transition="in" filter="fade">
                                      <p:cBhvr>
                                        <p:cTn id="282" dur="500"/>
                                        <p:tgtEl>
                                          <p:spTgt spid="82"/>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nodeType="clickEffect">
                                  <p:stCondLst>
                                    <p:cond delay="0"/>
                                  </p:stCondLst>
                                  <p:childTnLst>
                                    <p:set>
                                      <p:cBhvr>
                                        <p:cTn id="286" dur="1" fill="hold">
                                          <p:stCondLst>
                                            <p:cond delay="0"/>
                                          </p:stCondLst>
                                        </p:cTn>
                                        <p:tgtEl>
                                          <p:spTgt spid="80"/>
                                        </p:tgtEl>
                                        <p:attrNameLst>
                                          <p:attrName>style.visibility</p:attrName>
                                        </p:attrNameLst>
                                      </p:cBhvr>
                                      <p:to>
                                        <p:strVal val="visible"/>
                                      </p:to>
                                    </p:set>
                                    <p:animEffect transition="in" filter="fade">
                                      <p:cBhvr>
                                        <p:cTn id="287" dur="500"/>
                                        <p:tgtEl>
                                          <p:spTgt spid="80"/>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nodeType="clickEffect">
                                  <p:stCondLst>
                                    <p:cond delay="0"/>
                                  </p:stCondLst>
                                  <p:childTnLst>
                                    <p:set>
                                      <p:cBhvr>
                                        <p:cTn id="291" dur="1" fill="hold">
                                          <p:stCondLst>
                                            <p:cond delay="0"/>
                                          </p:stCondLst>
                                        </p:cTn>
                                        <p:tgtEl>
                                          <p:spTgt spid="66"/>
                                        </p:tgtEl>
                                        <p:attrNameLst>
                                          <p:attrName>style.visibility</p:attrName>
                                        </p:attrNameLst>
                                      </p:cBhvr>
                                      <p:to>
                                        <p:strVal val="visible"/>
                                      </p:to>
                                    </p:set>
                                    <p:animEffect transition="in" filter="fade">
                                      <p:cBhvr>
                                        <p:cTn id="292" dur="500"/>
                                        <p:tgtEl>
                                          <p:spTgt spid="66"/>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54"/>
                                        </p:tgtEl>
                                        <p:attrNameLst>
                                          <p:attrName>style.visibility</p:attrName>
                                        </p:attrNameLst>
                                      </p:cBhvr>
                                      <p:to>
                                        <p:strVal val="visible"/>
                                      </p:to>
                                    </p:set>
                                    <p:animEffect transition="in" filter="fade">
                                      <p:cBhvr>
                                        <p:cTn id="297" dur="500"/>
                                        <p:tgtEl>
                                          <p:spTgt spid="54"/>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nodeType="clickEffect">
                                  <p:stCondLst>
                                    <p:cond delay="0"/>
                                  </p:stCondLst>
                                  <p:childTnLst>
                                    <p:set>
                                      <p:cBhvr>
                                        <p:cTn id="301" dur="1" fill="hold">
                                          <p:stCondLst>
                                            <p:cond delay="0"/>
                                          </p:stCondLst>
                                        </p:cTn>
                                        <p:tgtEl>
                                          <p:spTgt spid="41"/>
                                        </p:tgtEl>
                                        <p:attrNameLst>
                                          <p:attrName>style.visibility</p:attrName>
                                        </p:attrNameLst>
                                      </p:cBhvr>
                                      <p:to>
                                        <p:strVal val="visible"/>
                                      </p:to>
                                    </p:set>
                                    <p:animEffect transition="in" filter="fade">
                                      <p:cBhvr>
                                        <p:cTn id="302" dur="500"/>
                                        <p:tgtEl>
                                          <p:spTgt spid="41"/>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nodeType="clickEffect">
                                  <p:stCondLst>
                                    <p:cond delay="0"/>
                                  </p:stCondLst>
                                  <p:childTnLst>
                                    <p:set>
                                      <p:cBhvr>
                                        <p:cTn id="306" dur="1" fill="hold">
                                          <p:stCondLst>
                                            <p:cond delay="0"/>
                                          </p:stCondLst>
                                        </p:cTn>
                                        <p:tgtEl>
                                          <p:spTgt spid="87"/>
                                        </p:tgtEl>
                                        <p:attrNameLst>
                                          <p:attrName>style.visibility</p:attrName>
                                        </p:attrNameLst>
                                      </p:cBhvr>
                                      <p:to>
                                        <p:strVal val="visible"/>
                                      </p:to>
                                    </p:set>
                                    <p:animEffect transition="in" filter="fade">
                                      <p:cBhvr>
                                        <p:cTn id="307" dur="500"/>
                                        <p:tgtEl>
                                          <p:spTgt spid="87"/>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0" nodeType="clickEffect">
                                  <p:stCondLst>
                                    <p:cond delay="0"/>
                                  </p:stCondLst>
                                  <p:childTnLst>
                                    <p:set>
                                      <p:cBhvr>
                                        <p:cTn id="311" dur="1" fill="hold">
                                          <p:stCondLst>
                                            <p:cond delay="0"/>
                                          </p:stCondLst>
                                        </p:cTn>
                                        <p:tgtEl>
                                          <p:spTgt spid="85"/>
                                        </p:tgtEl>
                                        <p:attrNameLst>
                                          <p:attrName>style.visibility</p:attrName>
                                        </p:attrNameLst>
                                      </p:cBhvr>
                                      <p:to>
                                        <p:strVal val="visible"/>
                                      </p:to>
                                    </p:set>
                                    <p:animEffect transition="in" filter="fade">
                                      <p:cBhvr>
                                        <p:cTn id="312" dur="500"/>
                                        <p:tgtEl>
                                          <p:spTgt spid="85"/>
                                        </p:tgtEl>
                                      </p:cBhvr>
                                    </p:animEffect>
                                  </p:childTnLst>
                                </p:cTn>
                              </p:par>
                              <p:par>
                                <p:cTn id="313" presetID="10" presetClass="entr" presetSubtype="0" fill="hold" nodeType="withEffect">
                                  <p:stCondLst>
                                    <p:cond delay="0"/>
                                  </p:stCondLst>
                                  <p:childTnLst>
                                    <p:set>
                                      <p:cBhvr>
                                        <p:cTn id="314" dur="1" fill="hold">
                                          <p:stCondLst>
                                            <p:cond delay="0"/>
                                          </p:stCondLst>
                                        </p:cTn>
                                        <p:tgtEl>
                                          <p:spTgt spid="86"/>
                                        </p:tgtEl>
                                        <p:attrNameLst>
                                          <p:attrName>style.visibility</p:attrName>
                                        </p:attrNameLst>
                                      </p:cBhvr>
                                      <p:to>
                                        <p:strVal val="visible"/>
                                      </p:to>
                                    </p:set>
                                    <p:animEffect transition="in" filter="fade">
                                      <p:cBhvr>
                                        <p:cTn id="31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2" grpId="0"/>
      <p:bldP spid="23" grpId="0"/>
      <p:bldP spid="24" grpId="0"/>
      <p:bldP spid="25" grpId="0"/>
      <p:bldP spid="26" grpId="0" animBg="1"/>
      <p:bldP spid="46" grpId="0"/>
      <p:bldP spid="47" grpId="0"/>
      <p:bldP spid="48" grpId="0"/>
      <p:bldP spid="49" grpId="0"/>
      <p:bldP spid="50" grpId="0"/>
      <p:bldP spid="51" grpId="0"/>
      <p:bldP spid="52" grpId="0"/>
      <p:bldP spid="53" grpId="0"/>
      <p:bldP spid="54" grpId="0"/>
      <p:bldP spid="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4" y="76200"/>
            <a:ext cx="11313885" cy="1485900"/>
          </a:xfrm>
        </p:spPr>
        <p:txBody>
          <a:bodyPr/>
          <a:lstStyle/>
          <a:p>
            <a:r>
              <a:rPr lang="en-US" dirty="0" smtClean="0"/>
              <a:t>Factor Label in Multistep Density Problems</a:t>
            </a:r>
            <a:endParaRPr lang="en-US" dirty="0"/>
          </a:p>
        </p:txBody>
      </p:sp>
      <p:sp>
        <p:nvSpPr>
          <p:cNvPr id="3" name="Content Placeholder 2"/>
          <p:cNvSpPr>
            <a:spLocks noGrp="1"/>
          </p:cNvSpPr>
          <p:nvPr>
            <p:ph idx="1"/>
          </p:nvPr>
        </p:nvSpPr>
        <p:spPr>
          <a:xfrm>
            <a:off x="885371" y="885371"/>
            <a:ext cx="11154228" cy="827315"/>
          </a:xfrm>
        </p:spPr>
        <p:txBody>
          <a:bodyPr/>
          <a:lstStyle/>
          <a:p>
            <a:pPr marL="0" indent="0">
              <a:buNone/>
            </a:pPr>
            <a:r>
              <a:rPr lang="en-US" dirty="0" smtClean="0"/>
              <a:t>Example:</a:t>
            </a:r>
            <a:br>
              <a:rPr lang="en-US" dirty="0" smtClean="0"/>
            </a:br>
            <a:r>
              <a:rPr lang="en-US" dirty="0" smtClean="0"/>
              <a:t>Determine the number of grams present in 7.62 cm</a:t>
            </a:r>
            <a:r>
              <a:rPr lang="en-US" baseline="30000" dirty="0" smtClean="0"/>
              <a:t>3</a:t>
            </a:r>
            <a:r>
              <a:rPr lang="en-US" dirty="0" smtClean="0"/>
              <a:t> of a material that has density of 2.50 g/ml.</a:t>
            </a:r>
            <a:endParaRPr lang="en-US" dirty="0"/>
          </a:p>
        </p:txBody>
      </p:sp>
      <p:sp>
        <p:nvSpPr>
          <p:cNvPr id="4" name="Content Placeholder 2"/>
          <p:cNvSpPr txBox="1">
            <a:spLocks/>
          </p:cNvSpPr>
          <p:nvPr/>
        </p:nvSpPr>
        <p:spPr>
          <a:xfrm>
            <a:off x="994229" y="1694542"/>
            <a:ext cx="682171" cy="54791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g</a:t>
            </a:r>
            <a:endParaRPr lang="en-US" dirty="0"/>
          </a:p>
        </p:txBody>
      </p:sp>
      <p:sp>
        <p:nvSpPr>
          <p:cNvPr id="5" name="Content Placeholder 2"/>
          <p:cNvSpPr txBox="1">
            <a:spLocks/>
          </p:cNvSpPr>
          <p:nvPr/>
        </p:nvSpPr>
        <p:spPr>
          <a:xfrm>
            <a:off x="1618344" y="1703614"/>
            <a:ext cx="1494970" cy="54791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7.62 cm</a:t>
            </a:r>
            <a:r>
              <a:rPr lang="en-US" baseline="30000" dirty="0" smtClean="0"/>
              <a:t>3</a:t>
            </a:r>
            <a:r>
              <a:rPr lang="en-US" dirty="0" smtClean="0"/>
              <a:t> </a:t>
            </a:r>
            <a:endParaRPr lang="en-US" dirty="0"/>
          </a:p>
        </p:txBody>
      </p:sp>
      <p:sp>
        <p:nvSpPr>
          <p:cNvPr id="6" name="Content Placeholder 2"/>
          <p:cNvSpPr txBox="1">
            <a:spLocks/>
          </p:cNvSpPr>
          <p:nvPr/>
        </p:nvSpPr>
        <p:spPr>
          <a:xfrm>
            <a:off x="3113314" y="1694541"/>
            <a:ext cx="936172" cy="74385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mL</a:t>
            </a:r>
            <a:br>
              <a:rPr lang="en-US" dirty="0" smtClean="0"/>
            </a:br>
            <a:r>
              <a:rPr lang="en-US" dirty="0" smtClean="0"/>
              <a:t>1 cm</a:t>
            </a:r>
            <a:r>
              <a:rPr lang="en-US" baseline="30000" dirty="0" smtClean="0"/>
              <a:t>3</a:t>
            </a:r>
            <a:r>
              <a:rPr lang="en-US" dirty="0" smtClean="0"/>
              <a:t> </a:t>
            </a:r>
            <a:endParaRPr lang="en-US" dirty="0"/>
          </a:p>
        </p:txBody>
      </p:sp>
      <p:sp>
        <p:nvSpPr>
          <p:cNvPr id="7" name="Content Placeholder 2"/>
          <p:cNvSpPr txBox="1">
            <a:spLocks/>
          </p:cNvSpPr>
          <p:nvPr/>
        </p:nvSpPr>
        <p:spPr>
          <a:xfrm>
            <a:off x="4049486" y="1694540"/>
            <a:ext cx="936172" cy="74385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2.50 g</a:t>
            </a:r>
            <a:br>
              <a:rPr lang="en-US" dirty="0" smtClean="0"/>
            </a:br>
            <a:r>
              <a:rPr lang="en-US" dirty="0" smtClean="0"/>
              <a:t>1 mL</a:t>
            </a:r>
            <a:endParaRPr lang="en-US" dirty="0"/>
          </a:p>
        </p:txBody>
      </p:sp>
      <p:sp>
        <p:nvSpPr>
          <p:cNvPr id="8" name="Content Placeholder 2"/>
          <p:cNvSpPr txBox="1">
            <a:spLocks/>
          </p:cNvSpPr>
          <p:nvPr/>
        </p:nvSpPr>
        <p:spPr>
          <a:xfrm>
            <a:off x="5076369" y="1689093"/>
            <a:ext cx="1251859" cy="74385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19.0</a:t>
            </a:r>
            <a:r>
              <a:rPr lang="en-US" u="sng" dirty="0" smtClean="0"/>
              <a:t>5</a:t>
            </a:r>
            <a:r>
              <a:rPr lang="en-US" dirty="0" smtClean="0"/>
              <a:t> g</a:t>
            </a:r>
            <a:endParaRPr lang="en-US" dirty="0"/>
          </a:p>
        </p:txBody>
      </p:sp>
      <p:sp>
        <p:nvSpPr>
          <p:cNvPr id="9" name="Content Placeholder 2"/>
          <p:cNvSpPr txBox="1">
            <a:spLocks/>
          </p:cNvSpPr>
          <p:nvPr/>
        </p:nvSpPr>
        <p:spPr>
          <a:xfrm>
            <a:off x="6458855" y="1689093"/>
            <a:ext cx="1251859" cy="480794"/>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19.1 g</a:t>
            </a:r>
            <a:endParaRPr lang="en-US" dirty="0"/>
          </a:p>
        </p:txBody>
      </p:sp>
      <p:sp>
        <p:nvSpPr>
          <p:cNvPr id="11" name="Content Placeholder 2"/>
          <p:cNvSpPr txBox="1">
            <a:spLocks/>
          </p:cNvSpPr>
          <p:nvPr/>
        </p:nvSpPr>
        <p:spPr>
          <a:xfrm>
            <a:off x="885371" y="2429323"/>
            <a:ext cx="3737429" cy="82731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Convert 1.25 g/dm</a:t>
            </a:r>
            <a:r>
              <a:rPr lang="en-US" baseline="30000" dirty="0" smtClean="0"/>
              <a:t>3</a:t>
            </a:r>
            <a:r>
              <a:rPr lang="en-US" dirty="0" smtClean="0"/>
              <a:t> to mg/cm</a:t>
            </a:r>
            <a:r>
              <a:rPr lang="en-US" baseline="30000" dirty="0" smtClean="0"/>
              <a:t>3</a:t>
            </a:r>
            <a:endParaRPr lang="en-US" baseline="30000" dirty="0"/>
          </a:p>
        </p:txBody>
      </p:sp>
      <p:sp>
        <p:nvSpPr>
          <p:cNvPr id="13" name="Content Placeholder 2"/>
          <p:cNvSpPr txBox="1">
            <a:spLocks/>
          </p:cNvSpPr>
          <p:nvPr/>
        </p:nvSpPr>
        <p:spPr>
          <a:xfrm>
            <a:off x="2608034" y="2922629"/>
            <a:ext cx="1812471" cy="9552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1.25 g</a:t>
            </a:r>
            <a:r>
              <a:rPr lang="en-US" dirty="0"/>
              <a:t/>
            </a:r>
            <a:br>
              <a:rPr lang="en-US" dirty="0"/>
            </a:br>
            <a:r>
              <a:rPr lang="en-US" dirty="0" smtClean="0"/>
              <a:t>1 </a:t>
            </a:r>
            <a:r>
              <a:rPr lang="en-US" sz="1800" dirty="0" err="1" smtClean="0"/>
              <a:t>dm</a:t>
            </a:r>
            <a:r>
              <a:rPr lang="en-US" sz="1800" dirty="0" smtClean="0"/>
              <a:t> x </a:t>
            </a:r>
            <a:r>
              <a:rPr lang="en-US" sz="1800" dirty="0" err="1" smtClean="0"/>
              <a:t>dm</a:t>
            </a:r>
            <a:r>
              <a:rPr lang="en-US" sz="1800" dirty="0" smtClean="0"/>
              <a:t> x </a:t>
            </a:r>
            <a:r>
              <a:rPr lang="en-US" sz="1800" dirty="0" err="1" smtClean="0"/>
              <a:t>dm</a:t>
            </a:r>
            <a:endParaRPr lang="en-US" sz="1800" dirty="0"/>
          </a:p>
        </p:txBody>
      </p:sp>
      <p:sp>
        <p:nvSpPr>
          <p:cNvPr id="14" name="Content Placeholder 2"/>
          <p:cNvSpPr txBox="1">
            <a:spLocks/>
          </p:cNvSpPr>
          <p:nvPr/>
        </p:nvSpPr>
        <p:spPr>
          <a:xfrm>
            <a:off x="4430483" y="2922798"/>
            <a:ext cx="1291771" cy="76881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mg</a:t>
            </a:r>
            <a:br>
              <a:rPr lang="en-US" dirty="0" smtClean="0"/>
            </a:br>
            <a:r>
              <a:rPr lang="en-US" dirty="0" smtClean="0"/>
              <a:t>  1 g</a:t>
            </a:r>
            <a:endParaRPr lang="en-US" sz="1800" dirty="0"/>
          </a:p>
        </p:txBody>
      </p:sp>
      <p:sp>
        <p:nvSpPr>
          <p:cNvPr id="15" name="Content Placeholder 2"/>
          <p:cNvSpPr txBox="1">
            <a:spLocks/>
          </p:cNvSpPr>
          <p:nvPr/>
        </p:nvSpPr>
        <p:spPr>
          <a:xfrm>
            <a:off x="5682343" y="2913244"/>
            <a:ext cx="957944" cy="76881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 </a:t>
            </a:r>
            <a:r>
              <a:rPr lang="en-US" dirty="0" err="1" smtClean="0"/>
              <a:t>dm</a:t>
            </a:r>
            <a:r>
              <a:rPr lang="en-US" dirty="0" smtClean="0"/>
              <a:t/>
            </a:r>
            <a:br>
              <a:rPr lang="en-US" dirty="0" smtClean="0"/>
            </a:br>
            <a:r>
              <a:rPr lang="en-US" dirty="0" smtClean="0"/>
              <a:t>1 m</a:t>
            </a:r>
            <a:endParaRPr lang="en-US" sz="1800" dirty="0"/>
          </a:p>
        </p:txBody>
      </p:sp>
      <p:sp>
        <p:nvSpPr>
          <p:cNvPr id="16" name="Content Placeholder 2"/>
          <p:cNvSpPr txBox="1">
            <a:spLocks/>
          </p:cNvSpPr>
          <p:nvPr/>
        </p:nvSpPr>
        <p:spPr>
          <a:xfrm>
            <a:off x="6495142" y="2903690"/>
            <a:ext cx="957944" cy="76881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 </a:t>
            </a:r>
            <a:r>
              <a:rPr lang="en-US" dirty="0" err="1" smtClean="0"/>
              <a:t>dm</a:t>
            </a:r>
            <a:r>
              <a:rPr lang="en-US" dirty="0" smtClean="0"/>
              <a:t/>
            </a:r>
            <a:br>
              <a:rPr lang="en-US" dirty="0" smtClean="0"/>
            </a:br>
            <a:r>
              <a:rPr lang="en-US" dirty="0" smtClean="0"/>
              <a:t>1 m</a:t>
            </a:r>
            <a:endParaRPr lang="en-US" sz="1800" dirty="0"/>
          </a:p>
        </p:txBody>
      </p:sp>
      <p:sp>
        <p:nvSpPr>
          <p:cNvPr id="17" name="Content Placeholder 2"/>
          <p:cNvSpPr txBox="1">
            <a:spLocks/>
          </p:cNvSpPr>
          <p:nvPr/>
        </p:nvSpPr>
        <p:spPr>
          <a:xfrm>
            <a:off x="8291276" y="2872231"/>
            <a:ext cx="1143010" cy="76881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m</a:t>
            </a:r>
            <a:br>
              <a:rPr lang="en-US" dirty="0" smtClean="0"/>
            </a:br>
            <a:r>
              <a:rPr lang="en-US" dirty="0" smtClean="0"/>
              <a:t>100 cm</a:t>
            </a:r>
            <a:endParaRPr lang="en-US" sz="1800" dirty="0"/>
          </a:p>
        </p:txBody>
      </p:sp>
      <p:sp>
        <p:nvSpPr>
          <p:cNvPr id="19" name="Content Placeholder 2"/>
          <p:cNvSpPr txBox="1">
            <a:spLocks/>
          </p:cNvSpPr>
          <p:nvPr/>
        </p:nvSpPr>
        <p:spPr>
          <a:xfrm>
            <a:off x="7322446" y="2903690"/>
            <a:ext cx="957944" cy="76881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 </a:t>
            </a:r>
            <a:r>
              <a:rPr lang="en-US" dirty="0" err="1" smtClean="0"/>
              <a:t>dm</a:t>
            </a:r>
            <a:r>
              <a:rPr lang="en-US" dirty="0" smtClean="0"/>
              <a:t/>
            </a:r>
            <a:br>
              <a:rPr lang="en-US" dirty="0" smtClean="0"/>
            </a:br>
            <a:r>
              <a:rPr lang="en-US" dirty="0" smtClean="0"/>
              <a:t>1 m</a:t>
            </a:r>
            <a:endParaRPr lang="en-US" sz="1800" dirty="0"/>
          </a:p>
        </p:txBody>
      </p:sp>
      <p:sp>
        <p:nvSpPr>
          <p:cNvPr id="20" name="Content Placeholder 2"/>
          <p:cNvSpPr txBox="1">
            <a:spLocks/>
          </p:cNvSpPr>
          <p:nvPr/>
        </p:nvSpPr>
        <p:spPr>
          <a:xfrm>
            <a:off x="9227448" y="2842980"/>
            <a:ext cx="1143010" cy="76881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m</a:t>
            </a:r>
            <a:br>
              <a:rPr lang="en-US" dirty="0" smtClean="0"/>
            </a:br>
            <a:r>
              <a:rPr lang="en-US" dirty="0" smtClean="0"/>
              <a:t>100 cm</a:t>
            </a:r>
            <a:endParaRPr lang="en-US" sz="1800" dirty="0"/>
          </a:p>
        </p:txBody>
      </p:sp>
      <p:sp>
        <p:nvSpPr>
          <p:cNvPr id="21" name="Content Placeholder 2"/>
          <p:cNvSpPr txBox="1">
            <a:spLocks/>
          </p:cNvSpPr>
          <p:nvPr/>
        </p:nvSpPr>
        <p:spPr>
          <a:xfrm>
            <a:off x="10207162" y="2813729"/>
            <a:ext cx="1143010" cy="76881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m</a:t>
            </a:r>
            <a:br>
              <a:rPr lang="en-US" dirty="0" smtClean="0"/>
            </a:br>
            <a:r>
              <a:rPr lang="en-US" dirty="0" smtClean="0"/>
              <a:t>100 cm</a:t>
            </a:r>
            <a:endParaRPr lang="en-US" sz="1800" dirty="0"/>
          </a:p>
        </p:txBody>
      </p:sp>
      <p:sp>
        <p:nvSpPr>
          <p:cNvPr id="22" name="Content Placeholder 2"/>
          <p:cNvSpPr txBox="1">
            <a:spLocks/>
          </p:cNvSpPr>
          <p:nvPr/>
        </p:nvSpPr>
        <p:spPr>
          <a:xfrm>
            <a:off x="10326902" y="3500650"/>
            <a:ext cx="1251859" cy="693979"/>
          </a:xfrm>
          <a:prstGeom prst="rect">
            <a:avLst/>
          </a:prstGeom>
          <a:ln w="19050">
            <a:solidFill>
              <a:srgbClr val="FF0000"/>
            </a:solidFill>
          </a:ln>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1.25 mg</a:t>
            </a:r>
            <a:br>
              <a:rPr lang="en-US" dirty="0" smtClean="0"/>
            </a:br>
            <a:r>
              <a:rPr lang="en-US" dirty="0" smtClean="0"/>
              <a:t>            cm</a:t>
            </a:r>
            <a:r>
              <a:rPr lang="en-US" baseline="30000" dirty="0" smtClean="0"/>
              <a:t>3</a:t>
            </a:r>
            <a:endParaRPr lang="en-US" baseline="30000" dirty="0"/>
          </a:p>
        </p:txBody>
      </p:sp>
      <p:sp>
        <p:nvSpPr>
          <p:cNvPr id="23" name="Content Placeholder 2"/>
          <p:cNvSpPr txBox="1">
            <a:spLocks/>
          </p:cNvSpPr>
          <p:nvPr/>
        </p:nvSpPr>
        <p:spPr>
          <a:xfrm>
            <a:off x="885371" y="4152796"/>
            <a:ext cx="11618686" cy="82731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If a substance has a density of 1.25 g/cm</a:t>
            </a:r>
            <a:r>
              <a:rPr lang="en-US" baseline="30000" dirty="0" smtClean="0"/>
              <a:t>3</a:t>
            </a:r>
            <a:r>
              <a:rPr lang="en-US" dirty="0" smtClean="0"/>
              <a:t> how many grams would be present in 233 L of the material?</a:t>
            </a:r>
            <a:endParaRPr lang="en-US" baseline="30000" dirty="0"/>
          </a:p>
        </p:txBody>
      </p:sp>
      <p:sp>
        <p:nvSpPr>
          <p:cNvPr id="24" name="Content Placeholder 2"/>
          <p:cNvSpPr txBox="1">
            <a:spLocks/>
          </p:cNvSpPr>
          <p:nvPr/>
        </p:nvSpPr>
        <p:spPr>
          <a:xfrm>
            <a:off x="1077686" y="4712112"/>
            <a:ext cx="682171" cy="54791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g</a:t>
            </a:r>
            <a:endParaRPr lang="en-US" dirty="0"/>
          </a:p>
        </p:txBody>
      </p:sp>
      <p:sp>
        <p:nvSpPr>
          <p:cNvPr id="25" name="Content Placeholder 2"/>
          <p:cNvSpPr txBox="1">
            <a:spLocks/>
          </p:cNvSpPr>
          <p:nvPr/>
        </p:nvSpPr>
        <p:spPr>
          <a:xfrm>
            <a:off x="1665513" y="4713732"/>
            <a:ext cx="1494970" cy="54791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233 L</a:t>
            </a:r>
            <a:endParaRPr lang="en-US" dirty="0"/>
          </a:p>
        </p:txBody>
      </p:sp>
      <p:sp>
        <p:nvSpPr>
          <p:cNvPr id="26" name="Content Placeholder 2"/>
          <p:cNvSpPr txBox="1">
            <a:spLocks/>
          </p:cNvSpPr>
          <p:nvPr/>
        </p:nvSpPr>
        <p:spPr>
          <a:xfrm>
            <a:off x="2754084" y="4691639"/>
            <a:ext cx="1222829" cy="74385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mL</a:t>
            </a:r>
            <a:br>
              <a:rPr lang="en-US" dirty="0" smtClean="0"/>
            </a:br>
            <a:r>
              <a:rPr lang="en-US" dirty="0" smtClean="0"/>
              <a:t>    1 L</a:t>
            </a:r>
            <a:endParaRPr lang="en-US" dirty="0"/>
          </a:p>
        </p:txBody>
      </p:sp>
      <p:sp>
        <p:nvSpPr>
          <p:cNvPr id="27" name="Content Placeholder 2"/>
          <p:cNvSpPr txBox="1">
            <a:spLocks/>
          </p:cNvSpPr>
          <p:nvPr/>
        </p:nvSpPr>
        <p:spPr>
          <a:xfrm>
            <a:off x="3936995" y="4691639"/>
            <a:ext cx="939806" cy="74385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cm</a:t>
            </a:r>
            <a:r>
              <a:rPr lang="en-US" baseline="30000" dirty="0" smtClean="0"/>
              <a:t>3</a:t>
            </a:r>
            <a:r>
              <a:rPr lang="en-US" dirty="0" smtClean="0"/>
              <a:t/>
            </a:r>
            <a:br>
              <a:rPr lang="en-US" dirty="0" smtClean="0"/>
            </a:br>
            <a:r>
              <a:rPr lang="en-US" dirty="0" smtClean="0"/>
              <a:t>1 mL</a:t>
            </a:r>
            <a:endParaRPr lang="en-US" dirty="0"/>
          </a:p>
        </p:txBody>
      </p:sp>
      <p:sp>
        <p:nvSpPr>
          <p:cNvPr id="28" name="Content Placeholder 2"/>
          <p:cNvSpPr txBox="1">
            <a:spLocks/>
          </p:cNvSpPr>
          <p:nvPr/>
        </p:nvSpPr>
        <p:spPr>
          <a:xfrm>
            <a:off x="4789701" y="4686930"/>
            <a:ext cx="939806" cy="74385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1.25 g</a:t>
            </a:r>
            <a:br>
              <a:rPr lang="en-US" dirty="0" smtClean="0"/>
            </a:br>
            <a:r>
              <a:rPr lang="en-US" dirty="0" smtClean="0"/>
              <a:t>1 cm</a:t>
            </a:r>
            <a:r>
              <a:rPr lang="en-US" baseline="30000" dirty="0" smtClean="0"/>
              <a:t>3</a:t>
            </a:r>
            <a:endParaRPr lang="en-US" baseline="30000" dirty="0"/>
          </a:p>
        </p:txBody>
      </p:sp>
      <p:sp>
        <p:nvSpPr>
          <p:cNvPr id="29" name="Content Placeholder 2"/>
          <p:cNvSpPr txBox="1">
            <a:spLocks/>
          </p:cNvSpPr>
          <p:nvPr/>
        </p:nvSpPr>
        <p:spPr>
          <a:xfrm>
            <a:off x="5729506" y="4655040"/>
            <a:ext cx="1498607" cy="8368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291</a:t>
            </a:r>
            <a:r>
              <a:rPr lang="en-US" u="sng" dirty="0" smtClean="0"/>
              <a:t>250</a:t>
            </a:r>
            <a:r>
              <a:rPr lang="en-US" dirty="0" smtClean="0"/>
              <a:t> g</a:t>
            </a:r>
            <a:endParaRPr lang="en-US" baseline="30000" dirty="0"/>
          </a:p>
        </p:txBody>
      </p:sp>
      <p:sp>
        <p:nvSpPr>
          <p:cNvPr id="30" name="Content Placeholder 2"/>
          <p:cNvSpPr txBox="1">
            <a:spLocks/>
          </p:cNvSpPr>
          <p:nvPr/>
        </p:nvSpPr>
        <p:spPr>
          <a:xfrm>
            <a:off x="7378688" y="4640699"/>
            <a:ext cx="1848760" cy="526387"/>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291000 g</a:t>
            </a:r>
            <a:endParaRPr lang="en-US" dirty="0"/>
          </a:p>
        </p:txBody>
      </p:sp>
      <p:sp>
        <p:nvSpPr>
          <p:cNvPr id="31" name="Content Placeholder 2"/>
          <p:cNvSpPr txBox="1">
            <a:spLocks/>
          </p:cNvSpPr>
          <p:nvPr/>
        </p:nvSpPr>
        <p:spPr>
          <a:xfrm>
            <a:off x="830944" y="5351955"/>
            <a:ext cx="11618686" cy="61296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If a substance has a density of 1.25 g/cm</a:t>
            </a:r>
            <a:r>
              <a:rPr lang="en-US" baseline="30000" dirty="0" smtClean="0"/>
              <a:t>3</a:t>
            </a:r>
            <a:r>
              <a:rPr lang="en-US" dirty="0" smtClean="0"/>
              <a:t> how many liters would be present in 233 kg of the material?</a:t>
            </a:r>
            <a:endParaRPr lang="en-US" baseline="30000" dirty="0"/>
          </a:p>
        </p:txBody>
      </p:sp>
      <p:sp>
        <p:nvSpPr>
          <p:cNvPr id="32" name="Content Placeholder 2"/>
          <p:cNvSpPr txBox="1">
            <a:spLocks/>
          </p:cNvSpPr>
          <p:nvPr/>
        </p:nvSpPr>
        <p:spPr>
          <a:xfrm>
            <a:off x="976087" y="5924364"/>
            <a:ext cx="682171" cy="54791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L</a:t>
            </a:r>
            <a:endParaRPr lang="en-US" dirty="0"/>
          </a:p>
        </p:txBody>
      </p:sp>
      <p:sp>
        <p:nvSpPr>
          <p:cNvPr id="33" name="Content Placeholder 2"/>
          <p:cNvSpPr txBox="1">
            <a:spLocks/>
          </p:cNvSpPr>
          <p:nvPr/>
        </p:nvSpPr>
        <p:spPr>
          <a:xfrm>
            <a:off x="1513113" y="5918095"/>
            <a:ext cx="1494970" cy="54791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233 kg</a:t>
            </a:r>
            <a:endParaRPr lang="en-US" dirty="0"/>
          </a:p>
        </p:txBody>
      </p:sp>
      <p:sp>
        <p:nvSpPr>
          <p:cNvPr id="34" name="Content Placeholder 2"/>
          <p:cNvSpPr txBox="1">
            <a:spLocks/>
          </p:cNvSpPr>
          <p:nvPr/>
        </p:nvSpPr>
        <p:spPr>
          <a:xfrm>
            <a:off x="2754084" y="5910056"/>
            <a:ext cx="1222829" cy="74385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g</a:t>
            </a:r>
            <a:br>
              <a:rPr lang="en-US" dirty="0" smtClean="0"/>
            </a:br>
            <a:r>
              <a:rPr lang="en-US" dirty="0" smtClean="0"/>
              <a:t> 1 kg</a:t>
            </a:r>
            <a:endParaRPr lang="en-US" dirty="0"/>
          </a:p>
        </p:txBody>
      </p:sp>
      <p:sp>
        <p:nvSpPr>
          <p:cNvPr id="35" name="Content Placeholder 2"/>
          <p:cNvSpPr txBox="1">
            <a:spLocks/>
          </p:cNvSpPr>
          <p:nvPr/>
        </p:nvSpPr>
        <p:spPr>
          <a:xfrm>
            <a:off x="3762829" y="5876269"/>
            <a:ext cx="1222829" cy="74385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cm</a:t>
            </a:r>
            <a:r>
              <a:rPr lang="en-US" baseline="30000" dirty="0" smtClean="0"/>
              <a:t>3</a:t>
            </a:r>
            <a:r>
              <a:rPr lang="en-US" dirty="0" smtClean="0"/>
              <a:t/>
            </a:r>
            <a:br>
              <a:rPr lang="en-US" dirty="0" smtClean="0"/>
            </a:br>
            <a:r>
              <a:rPr lang="en-US" dirty="0" smtClean="0"/>
              <a:t>1.25 g</a:t>
            </a:r>
            <a:endParaRPr lang="en-US" dirty="0"/>
          </a:p>
        </p:txBody>
      </p:sp>
      <p:sp>
        <p:nvSpPr>
          <p:cNvPr id="36" name="Content Placeholder 2"/>
          <p:cNvSpPr txBox="1">
            <a:spLocks/>
          </p:cNvSpPr>
          <p:nvPr/>
        </p:nvSpPr>
        <p:spPr>
          <a:xfrm>
            <a:off x="4717139" y="5900824"/>
            <a:ext cx="1222829" cy="743859"/>
          </a:xfrm>
          <a:prstGeom prst="rect">
            <a:avLst/>
          </a:prstGeom>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mL</a:t>
            </a:r>
          </a:p>
          <a:p>
            <a:pPr marL="0" indent="0">
              <a:buFont typeface="Franklin Gothic Book" panose="020B0503020102020204" pitchFamily="34" charset="0"/>
              <a:buNone/>
            </a:pPr>
            <a:r>
              <a:rPr lang="en-US" dirty="0" smtClean="0"/>
              <a:t>1 cm</a:t>
            </a:r>
            <a:r>
              <a:rPr lang="en-US" baseline="30000" dirty="0" smtClean="0"/>
              <a:t>3</a:t>
            </a:r>
            <a:endParaRPr lang="en-US" dirty="0"/>
          </a:p>
        </p:txBody>
      </p:sp>
      <p:sp>
        <p:nvSpPr>
          <p:cNvPr id="37" name="Content Placeholder 2"/>
          <p:cNvSpPr txBox="1">
            <a:spLocks/>
          </p:cNvSpPr>
          <p:nvPr/>
        </p:nvSpPr>
        <p:spPr>
          <a:xfrm>
            <a:off x="5549900" y="5891270"/>
            <a:ext cx="1222829" cy="743859"/>
          </a:xfrm>
          <a:prstGeom prst="rect">
            <a:avLst/>
          </a:prstGeom>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 L</a:t>
            </a:r>
          </a:p>
          <a:p>
            <a:pPr marL="0" indent="0">
              <a:buFont typeface="Franklin Gothic Book" panose="020B0503020102020204" pitchFamily="34" charset="0"/>
              <a:buNone/>
            </a:pPr>
            <a:r>
              <a:rPr lang="en-US" dirty="0" smtClean="0"/>
              <a:t>1000 mL</a:t>
            </a:r>
            <a:endParaRPr lang="en-US" dirty="0"/>
          </a:p>
        </p:txBody>
      </p:sp>
      <p:sp>
        <p:nvSpPr>
          <p:cNvPr id="38" name="Content Placeholder 2"/>
          <p:cNvSpPr txBox="1">
            <a:spLocks/>
          </p:cNvSpPr>
          <p:nvPr/>
        </p:nvSpPr>
        <p:spPr>
          <a:xfrm>
            <a:off x="8162473" y="5894974"/>
            <a:ext cx="1191984" cy="526387"/>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186 </a:t>
            </a:r>
            <a:r>
              <a:rPr lang="en-US" dirty="0"/>
              <a:t>L</a:t>
            </a:r>
          </a:p>
        </p:txBody>
      </p:sp>
      <p:sp>
        <p:nvSpPr>
          <p:cNvPr id="39" name="Content Placeholder 2"/>
          <p:cNvSpPr txBox="1">
            <a:spLocks/>
          </p:cNvSpPr>
          <p:nvPr/>
        </p:nvSpPr>
        <p:spPr>
          <a:xfrm>
            <a:off x="6504210" y="5918862"/>
            <a:ext cx="1498607" cy="8368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186.</a:t>
            </a:r>
            <a:r>
              <a:rPr lang="en-US" u="sng" dirty="0" smtClean="0"/>
              <a:t>4</a:t>
            </a:r>
            <a:r>
              <a:rPr lang="en-US" dirty="0" smtClean="0"/>
              <a:t> </a:t>
            </a:r>
            <a:r>
              <a:rPr lang="en-US" dirty="0"/>
              <a:t>L</a:t>
            </a:r>
            <a:endParaRPr lang="en-US" baseline="30000" dirty="0"/>
          </a:p>
        </p:txBody>
      </p:sp>
      <p:cxnSp>
        <p:nvCxnSpPr>
          <p:cNvPr id="40" name="Straight Connector 39"/>
          <p:cNvCxnSpPr/>
          <p:nvPr/>
        </p:nvCxnSpPr>
        <p:spPr>
          <a:xfrm flipV="1">
            <a:off x="2697434" y="3225877"/>
            <a:ext cx="8514852" cy="278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930400" y="5022770"/>
            <a:ext cx="3679371" cy="5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759857" y="6215104"/>
            <a:ext cx="4715887" cy="331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8" idx="1"/>
          </p:cNvCxnSpPr>
          <p:nvPr/>
        </p:nvCxnSpPr>
        <p:spPr>
          <a:xfrm>
            <a:off x="1930400" y="2029915"/>
            <a:ext cx="3145969" cy="311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045371" y="3773880"/>
            <a:ext cx="468076" cy="4619"/>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994228" y="2922798"/>
            <a:ext cx="1531258" cy="829145"/>
            <a:chOff x="994228" y="2922798"/>
            <a:chExt cx="1531258" cy="829145"/>
          </a:xfrm>
        </p:grpSpPr>
        <p:sp>
          <p:nvSpPr>
            <p:cNvPr id="12" name="Content Placeholder 2"/>
            <p:cNvSpPr txBox="1">
              <a:spLocks/>
            </p:cNvSpPr>
            <p:nvPr/>
          </p:nvSpPr>
          <p:spPr>
            <a:xfrm>
              <a:off x="994228" y="2922798"/>
              <a:ext cx="1531258" cy="829145"/>
            </a:xfrm>
            <a:prstGeom prst="rect">
              <a:avLst/>
            </a:prstGeom>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  mg</a:t>
              </a:r>
              <a:r>
                <a:rPr lang="en-US" dirty="0"/>
                <a:t/>
              </a:r>
              <a:br>
                <a:rPr lang="en-US" dirty="0"/>
              </a:br>
              <a:r>
                <a:rPr lang="en-US" sz="1900" dirty="0" smtClean="0"/>
                <a:t>cm x cm x cm</a:t>
              </a:r>
            </a:p>
          </p:txBody>
        </p:sp>
        <p:cxnSp>
          <p:nvCxnSpPr>
            <p:cNvPr id="54" name="Straight Connector 53"/>
            <p:cNvCxnSpPr/>
            <p:nvPr/>
          </p:nvCxnSpPr>
          <p:spPr>
            <a:xfrm flipV="1">
              <a:off x="1101276" y="3225877"/>
              <a:ext cx="1259115" cy="9218"/>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flipV="1">
            <a:off x="3057069" y="1719675"/>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982356" y="1750783"/>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439557" y="2962064"/>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682343" y="294351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522356" y="296590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8280390" y="2991315"/>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322446" y="294351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9227448" y="2903690"/>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0207162" y="2842980"/>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936984" y="4669871"/>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789690" y="4735544"/>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549900" y="5950250"/>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706245" y="5918095"/>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762829" y="5964924"/>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2572244" y="182944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494315" y="209262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468088" y="1814789"/>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354286" y="212102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417205" y="334406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946402" y="336884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3907062" y="338310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526968" y="302703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814195" y="336884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6164948" y="303676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043371" y="334725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758211" y="333283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796891" y="301174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984090" y="302033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7614558" y="334725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8572494" y="297621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0513762" y="291170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9493694" y="299131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402101" y="485706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554178" y="481595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3258454" y="515388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288971" y="510316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288971" y="4820253"/>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5236005" y="507542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303730" y="606252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104235" y="633676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399556" y="608448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087258" y="636236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046904" y="598966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175576" y="598240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397825" y="6304071"/>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6264730" y="636938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754084" y="476130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754084" y="5918095"/>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04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76"/>
                                        </p:tgtEl>
                                        <p:attrNameLst>
                                          <p:attrName>style.visibility</p:attrName>
                                        </p:attrNameLst>
                                      </p:cBhvr>
                                      <p:to>
                                        <p:strVal val="visible"/>
                                      </p:to>
                                    </p:set>
                                    <p:animEffect transition="in" filter="fade">
                                      <p:cBhvr>
                                        <p:cTn id="122" dur="500"/>
                                        <p:tgtEl>
                                          <p:spTgt spid="7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fade">
                                      <p:cBhvr>
                                        <p:cTn id="127" dur="500"/>
                                        <p:tgtEl>
                                          <p:spTgt spid="6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fade">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500"/>
                                        <p:tgtEl>
                                          <p:spTgt spid="8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fade">
                                      <p:cBhvr>
                                        <p:cTn id="142" dur="500"/>
                                        <p:tgtEl>
                                          <p:spTgt spid="7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fade">
                                      <p:cBhvr>
                                        <p:cTn id="147" dur="500"/>
                                        <p:tgtEl>
                                          <p:spTgt spid="6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fade">
                                      <p:cBhvr>
                                        <p:cTn id="152" dur="500"/>
                                        <p:tgtEl>
                                          <p:spTgt spid="19"/>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83"/>
                                        </p:tgtEl>
                                        <p:attrNameLst>
                                          <p:attrName>style.visibility</p:attrName>
                                        </p:attrNameLst>
                                      </p:cBhvr>
                                      <p:to>
                                        <p:strVal val="visible"/>
                                      </p:to>
                                    </p:set>
                                    <p:animEffect transition="in" filter="fade">
                                      <p:cBhvr>
                                        <p:cTn id="157" dur="500"/>
                                        <p:tgtEl>
                                          <p:spTgt spid="8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77"/>
                                        </p:tgtEl>
                                        <p:attrNameLst>
                                          <p:attrName>style.visibility</p:attrName>
                                        </p:attrNameLst>
                                      </p:cBhvr>
                                      <p:to>
                                        <p:strVal val="visible"/>
                                      </p:to>
                                    </p:set>
                                    <p:animEffect transition="in" filter="fade">
                                      <p:cBhvr>
                                        <p:cTn id="162" dur="500"/>
                                        <p:tgtEl>
                                          <p:spTgt spid="7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500"/>
                                        <p:tgtEl>
                                          <p:spTgt spid="61"/>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7"/>
                                        </p:tgtEl>
                                        <p:attrNameLst>
                                          <p:attrName>style.visibility</p:attrName>
                                        </p:attrNameLst>
                                      </p:cBhvr>
                                      <p:to>
                                        <p:strVal val="visible"/>
                                      </p:to>
                                    </p:set>
                                    <p:animEffect transition="in" filter="fade">
                                      <p:cBhvr>
                                        <p:cTn id="172" dur="500"/>
                                        <p:tgtEl>
                                          <p:spTgt spid="17"/>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500"/>
                                        <p:tgtEl>
                                          <p:spTgt spid="8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fade">
                                      <p:cBhvr>
                                        <p:cTn id="182" dur="500"/>
                                        <p:tgtEl>
                                          <p:spTgt spid="81"/>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fade">
                                      <p:cBhvr>
                                        <p:cTn id="187" dur="500"/>
                                        <p:tgtEl>
                                          <p:spTgt spid="6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0"/>
                                        </p:tgtEl>
                                        <p:attrNameLst>
                                          <p:attrName>style.visibility</p:attrName>
                                        </p:attrNameLst>
                                      </p:cBhvr>
                                      <p:to>
                                        <p:strVal val="visible"/>
                                      </p:to>
                                    </p:set>
                                    <p:animEffect transition="in" filter="fade">
                                      <p:cBhvr>
                                        <p:cTn id="192" dur="500"/>
                                        <p:tgtEl>
                                          <p:spTgt spid="20"/>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500"/>
                                        <p:tgtEl>
                                          <p:spTgt spid="88"/>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82"/>
                                        </p:tgtEl>
                                        <p:attrNameLst>
                                          <p:attrName>style.visibility</p:attrName>
                                        </p:attrNameLst>
                                      </p:cBhvr>
                                      <p:to>
                                        <p:strVal val="visible"/>
                                      </p:to>
                                    </p:set>
                                    <p:animEffect transition="in" filter="fade">
                                      <p:cBhvr>
                                        <p:cTn id="202" dur="500"/>
                                        <p:tgtEl>
                                          <p:spTgt spid="8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65"/>
                                        </p:tgtEl>
                                        <p:attrNameLst>
                                          <p:attrName>style.visibility</p:attrName>
                                        </p:attrNameLst>
                                      </p:cBhvr>
                                      <p:to>
                                        <p:strVal val="visible"/>
                                      </p:to>
                                    </p:set>
                                    <p:animEffect transition="in" filter="fade">
                                      <p:cBhvr>
                                        <p:cTn id="207" dur="500"/>
                                        <p:tgtEl>
                                          <p:spTgt spid="65"/>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21"/>
                                        </p:tgtEl>
                                        <p:attrNameLst>
                                          <p:attrName>style.visibility</p:attrName>
                                        </p:attrNameLst>
                                      </p:cBhvr>
                                      <p:to>
                                        <p:strVal val="visible"/>
                                      </p:to>
                                    </p:set>
                                    <p:animEffect transition="in" filter="fade">
                                      <p:cBhvr>
                                        <p:cTn id="212" dur="500"/>
                                        <p:tgtEl>
                                          <p:spTgt spid="21"/>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87"/>
                                        </p:tgtEl>
                                        <p:attrNameLst>
                                          <p:attrName>style.visibility</p:attrName>
                                        </p:attrNameLst>
                                      </p:cBhvr>
                                      <p:to>
                                        <p:strVal val="visible"/>
                                      </p:to>
                                    </p:set>
                                    <p:animEffect transition="in" filter="fade">
                                      <p:cBhvr>
                                        <p:cTn id="217" dur="500"/>
                                        <p:tgtEl>
                                          <p:spTgt spid="8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85"/>
                                        </p:tgtEl>
                                        <p:attrNameLst>
                                          <p:attrName>style.visibility</p:attrName>
                                        </p:attrNameLst>
                                      </p:cBhvr>
                                      <p:to>
                                        <p:strVal val="visible"/>
                                      </p:to>
                                    </p:set>
                                    <p:animEffect transition="in" filter="fade">
                                      <p:cBhvr>
                                        <p:cTn id="222" dur="500"/>
                                        <p:tgtEl>
                                          <p:spTgt spid="85"/>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22"/>
                                        </p:tgtEl>
                                        <p:attrNameLst>
                                          <p:attrName>style.visibility</p:attrName>
                                        </p:attrNameLst>
                                      </p:cBhvr>
                                      <p:to>
                                        <p:strVal val="visible"/>
                                      </p:to>
                                    </p:set>
                                    <p:animEffect transition="in" filter="fade">
                                      <p:cBhvr>
                                        <p:cTn id="227" dur="500"/>
                                        <p:tgtEl>
                                          <p:spTgt spid="22"/>
                                        </p:tgtEl>
                                      </p:cBhvr>
                                    </p:animEffect>
                                  </p:childTnLst>
                                </p:cTn>
                              </p:par>
                              <p:par>
                                <p:cTn id="228" presetID="10" presetClass="entr" presetSubtype="0" fill="hold" nodeType="withEffect">
                                  <p:stCondLst>
                                    <p:cond delay="0"/>
                                  </p:stCondLst>
                                  <p:childTnLst>
                                    <p:set>
                                      <p:cBhvr>
                                        <p:cTn id="229" dur="1" fill="hold">
                                          <p:stCondLst>
                                            <p:cond delay="0"/>
                                          </p:stCondLst>
                                        </p:cTn>
                                        <p:tgtEl>
                                          <p:spTgt spid="51"/>
                                        </p:tgtEl>
                                        <p:attrNameLst>
                                          <p:attrName>style.visibility</p:attrName>
                                        </p:attrNameLst>
                                      </p:cBhvr>
                                      <p:to>
                                        <p:strVal val="visible"/>
                                      </p:to>
                                    </p:set>
                                    <p:animEffect transition="in" filter="fade">
                                      <p:cBhvr>
                                        <p:cTn id="230" dur="500"/>
                                        <p:tgtEl>
                                          <p:spTgt spid="51"/>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24"/>
                                        </p:tgtEl>
                                        <p:attrNameLst>
                                          <p:attrName>style.visibility</p:attrName>
                                        </p:attrNameLst>
                                      </p:cBhvr>
                                      <p:to>
                                        <p:strVal val="visible"/>
                                      </p:to>
                                    </p:set>
                                    <p:animEffect transition="in" filter="fade">
                                      <p:cBhvr>
                                        <p:cTn id="235" dur="500"/>
                                        <p:tgtEl>
                                          <p:spTgt spid="24"/>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25"/>
                                        </p:tgtEl>
                                        <p:attrNameLst>
                                          <p:attrName>style.visibility</p:attrName>
                                        </p:attrNameLst>
                                      </p:cBhvr>
                                      <p:to>
                                        <p:strVal val="visible"/>
                                      </p:to>
                                    </p:set>
                                    <p:animEffect transition="in" filter="fade">
                                      <p:cBhvr>
                                        <p:cTn id="240" dur="500"/>
                                        <p:tgtEl>
                                          <p:spTgt spid="25"/>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nodeType="clickEffect">
                                  <p:stCondLst>
                                    <p:cond delay="0"/>
                                  </p:stCondLst>
                                  <p:childTnLst>
                                    <p:set>
                                      <p:cBhvr>
                                        <p:cTn id="244" dur="1" fill="hold">
                                          <p:stCondLst>
                                            <p:cond delay="0"/>
                                          </p:stCondLst>
                                        </p:cTn>
                                        <p:tgtEl>
                                          <p:spTgt spid="43"/>
                                        </p:tgtEl>
                                        <p:attrNameLst>
                                          <p:attrName>style.visibility</p:attrName>
                                        </p:attrNameLst>
                                      </p:cBhvr>
                                      <p:to>
                                        <p:strVal val="visible"/>
                                      </p:to>
                                    </p:set>
                                    <p:animEffect transition="in" filter="fade">
                                      <p:cBhvr>
                                        <p:cTn id="245" dur="500"/>
                                        <p:tgtEl>
                                          <p:spTgt spid="43"/>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nodeType="clickEffect">
                                  <p:stCondLst>
                                    <p:cond delay="0"/>
                                  </p:stCondLst>
                                  <p:childTnLst>
                                    <p:set>
                                      <p:cBhvr>
                                        <p:cTn id="249" dur="1" fill="hold">
                                          <p:stCondLst>
                                            <p:cond delay="0"/>
                                          </p:stCondLst>
                                        </p:cTn>
                                        <p:tgtEl>
                                          <p:spTgt spid="94"/>
                                        </p:tgtEl>
                                        <p:attrNameLst>
                                          <p:attrName>style.visibility</p:attrName>
                                        </p:attrNameLst>
                                      </p:cBhvr>
                                      <p:to>
                                        <p:strVal val="visible"/>
                                      </p:to>
                                    </p:set>
                                    <p:animEffect transition="in" filter="fade">
                                      <p:cBhvr>
                                        <p:cTn id="250" dur="500"/>
                                        <p:tgtEl>
                                          <p:spTgt spid="94"/>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ntr" presetSubtype="0" fill="hold" grpId="0" nodeType="clickEffect">
                                  <p:stCondLst>
                                    <p:cond delay="0"/>
                                  </p:stCondLst>
                                  <p:childTnLst>
                                    <p:set>
                                      <p:cBhvr>
                                        <p:cTn id="254" dur="1" fill="hold">
                                          <p:stCondLst>
                                            <p:cond delay="0"/>
                                          </p:stCondLst>
                                        </p:cTn>
                                        <p:tgtEl>
                                          <p:spTgt spid="26"/>
                                        </p:tgtEl>
                                        <p:attrNameLst>
                                          <p:attrName>style.visibility</p:attrName>
                                        </p:attrNameLst>
                                      </p:cBhvr>
                                      <p:to>
                                        <p:strVal val="visible"/>
                                      </p:to>
                                    </p:set>
                                    <p:animEffect transition="in" filter="fade">
                                      <p:cBhvr>
                                        <p:cTn id="255" dur="500"/>
                                        <p:tgtEl>
                                          <p:spTgt spid="26"/>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nodeType="clickEffect">
                                  <p:stCondLst>
                                    <p:cond delay="0"/>
                                  </p:stCondLst>
                                  <p:childTnLst>
                                    <p:set>
                                      <p:cBhvr>
                                        <p:cTn id="259" dur="1" fill="hold">
                                          <p:stCondLst>
                                            <p:cond delay="0"/>
                                          </p:stCondLst>
                                        </p:cTn>
                                        <p:tgtEl>
                                          <p:spTgt spid="91"/>
                                        </p:tgtEl>
                                        <p:attrNameLst>
                                          <p:attrName>style.visibility</p:attrName>
                                        </p:attrNameLst>
                                      </p:cBhvr>
                                      <p:to>
                                        <p:strVal val="visible"/>
                                      </p:to>
                                    </p:set>
                                    <p:animEffect transition="in" filter="fade">
                                      <p:cBhvr>
                                        <p:cTn id="260" dur="500"/>
                                        <p:tgtEl>
                                          <p:spTgt spid="91"/>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nodeType="clickEffect">
                                  <p:stCondLst>
                                    <p:cond delay="0"/>
                                  </p:stCondLst>
                                  <p:childTnLst>
                                    <p:set>
                                      <p:cBhvr>
                                        <p:cTn id="264" dur="1" fill="hold">
                                          <p:stCondLst>
                                            <p:cond delay="0"/>
                                          </p:stCondLst>
                                        </p:cTn>
                                        <p:tgtEl>
                                          <p:spTgt spid="89"/>
                                        </p:tgtEl>
                                        <p:attrNameLst>
                                          <p:attrName>style.visibility</p:attrName>
                                        </p:attrNameLst>
                                      </p:cBhvr>
                                      <p:to>
                                        <p:strVal val="visible"/>
                                      </p:to>
                                    </p:set>
                                    <p:animEffect transition="in" filter="fade">
                                      <p:cBhvr>
                                        <p:cTn id="265" dur="500"/>
                                        <p:tgtEl>
                                          <p:spTgt spid="89"/>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nodeType="clickEffect">
                                  <p:stCondLst>
                                    <p:cond delay="0"/>
                                  </p:stCondLst>
                                  <p:childTnLst>
                                    <p:set>
                                      <p:cBhvr>
                                        <p:cTn id="269" dur="1" fill="hold">
                                          <p:stCondLst>
                                            <p:cond delay="0"/>
                                          </p:stCondLst>
                                        </p:cTn>
                                        <p:tgtEl>
                                          <p:spTgt spid="66"/>
                                        </p:tgtEl>
                                        <p:attrNameLst>
                                          <p:attrName>style.visibility</p:attrName>
                                        </p:attrNameLst>
                                      </p:cBhvr>
                                      <p:to>
                                        <p:strVal val="visible"/>
                                      </p:to>
                                    </p:set>
                                    <p:animEffect transition="in" filter="fade">
                                      <p:cBhvr>
                                        <p:cTn id="270" dur="500"/>
                                        <p:tgtEl>
                                          <p:spTgt spid="66"/>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grpId="0" nodeType="clickEffect">
                                  <p:stCondLst>
                                    <p:cond delay="0"/>
                                  </p:stCondLst>
                                  <p:childTnLst>
                                    <p:set>
                                      <p:cBhvr>
                                        <p:cTn id="274" dur="1" fill="hold">
                                          <p:stCondLst>
                                            <p:cond delay="0"/>
                                          </p:stCondLst>
                                        </p:cTn>
                                        <p:tgtEl>
                                          <p:spTgt spid="27"/>
                                        </p:tgtEl>
                                        <p:attrNameLst>
                                          <p:attrName>style.visibility</p:attrName>
                                        </p:attrNameLst>
                                      </p:cBhvr>
                                      <p:to>
                                        <p:strVal val="visible"/>
                                      </p:to>
                                    </p:set>
                                    <p:animEffect transition="in" filter="fade">
                                      <p:cBhvr>
                                        <p:cTn id="275" dur="500"/>
                                        <p:tgtEl>
                                          <p:spTgt spid="27"/>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nodeType="clickEffect">
                                  <p:stCondLst>
                                    <p:cond delay="0"/>
                                  </p:stCondLst>
                                  <p:childTnLst>
                                    <p:set>
                                      <p:cBhvr>
                                        <p:cTn id="279" dur="1" fill="hold">
                                          <p:stCondLst>
                                            <p:cond delay="0"/>
                                          </p:stCondLst>
                                        </p:cTn>
                                        <p:tgtEl>
                                          <p:spTgt spid="92"/>
                                        </p:tgtEl>
                                        <p:attrNameLst>
                                          <p:attrName>style.visibility</p:attrName>
                                        </p:attrNameLst>
                                      </p:cBhvr>
                                      <p:to>
                                        <p:strVal val="visible"/>
                                      </p:to>
                                    </p:set>
                                    <p:animEffect transition="in" filter="fade">
                                      <p:cBhvr>
                                        <p:cTn id="280" dur="500"/>
                                        <p:tgtEl>
                                          <p:spTgt spid="92"/>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nodeType="clickEffect">
                                  <p:stCondLst>
                                    <p:cond delay="0"/>
                                  </p:stCondLst>
                                  <p:childTnLst>
                                    <p:set>
                                      <p:cBhvr>
                                        <p:cTn id="284" dur="1" fill="hold">
                                          <p:stCondLst>
                                            <p:cond delay="0"/>
                                          </p:stCondLst>
                                        </p:cTn>
                                        <p:tgtEl>
                                          <p:spTgt spid="90"/>
                                        </p:tgtEl>
                                        <p:attrNameLst>
                                          <p:attrName>style.visibility</p:attrName>
                                        </p:attrNameLst>
                                      </p:cBhvr>
                                      <p:to>
                                        <p:strVal val="visible"/>
                                      </p:to>
                                    </p:set>
                                    <p:animEffect transition="in" filter="fade">
                                      <p:cBhvr>
                                        <p:cTn id="285" dur="500"/>
                                        <p:tgtEl>
                                          <p:spTgt spid="90"/>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nodeType="clickEffect">
                                  <p:stCondLst>
                                    <p:cond delay="0"/>
                                  </p:stCondLst>
                                  <p:childTnLst>
                                    <p:set>
                                      <p:cBhvr>
                                        <p:cTn id="289" dur="1" fill="hold">
                                          <p:stCondLst>
                                            <p:cond delay="0"/>
                                          </p:stCondLst>
                                        </p:cTn>
                                        <p:tgtEl>
                                          <p:spTgt spid="67"/>
                                        </p:tgtEl>
                                        <p:attrNameLst>
                                          <p:attrName>style.visibility</p:attrName>
                                        </p:attrNameLst>
                                      </p:cBhvr>
                                      <p:to>
                                        <p:strVal val="visible"/>
                                      </p:to>
                                    </p:set>
                                    <p:animEffect transition="in" filter="fade">
                                      <p:cBhvr>
                                        <p:cTn id="290" dur="500"/>
                                        <p:tgtEl>
                                          <p:spTgt spid="67"/>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grpId="0" nodeType="clickEffect">
                                  <p:stCondLst>
                                    <p:cond delay="0"/>
                                  </p:stCondLst>
                                  <p:childTnLst>
                                    <p:set>
                                      <p:cBhvr>
                                        <p:cTn id="294" dur="1" fill="hold">
                                          <p:stCondLst>
                                            <p:cond delay="0"/>
                                          </p:stCondLst>
                                        </p:cTn>
                                        <p:tgtEl>
                                          <p:spTgt spid="28"/>
                                        </p:tgtEl>
                                        <p:attrNameLst>
                                          <p:attrName>style.visibility</p:attrName>
                                        </p:attrNameLst>
                                      </p:cBhvr>
                                      <p:to>
                                        <p:strVal val="visible"/>
                                      </p:to>
                                    </p:set>
                                    <p:animEffect transition="in" filter="fade">
                                      <p:cBhvr>
                                        <p:cTn id="295" dur="500"/>
                                        <p:tgtEl>
                                          <p:spTgt spid="28"/>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nodeType="clickEffect">
                                  <p:stCondLst>
                                    <p:cond delay="0"/>
                                  </p:stCondLst>
                                  <p:childTnLst>
                                    <p:set>
                                      <p:cBhvr>
                                        <p:cTn id="299" dur="1" fill="hold">
                                          <p:stCondLst>
                                            <p:cond delay="0"/>
                                          </p:stCondLst>
                                        </p:cTn>
                                        <p:tgtEl>
                                          <p:spTgt spid="95"/>
                                        </p:tgtEl>
                                        <p:attrNameLst>
                                          <p:attrName>style.visibility</p:attrName>
                                        </p:attrNameLst>
                                      </p:cBhvr>
                                      <p:to>
                                        <p:strVal val="visible"/>
                                      </p:to>
                                    </p:set>
                                    <p:animEffect transition="in" filter="fade">
                                      <p:cBhvr>
                                        <p:cTn id="300" dur="500"/>
                                        <p:tgtEl>
                                          <p:spTgt spid="95"/>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93"/>
                                        </p:tgtEl>
                                        <p:attrNameLst>
                                          <p:attrName>style.visibility</p:attrName>
                                        </p:attrNameLst>
                                      </p:cBhvr>
                                      <p:to>
                                        <p:strVal val="visible"/>
                                      </p:to>
                                    </p:set>
                                    <p:animEffect transition="in" filter="fade">
                                      <p:cBhvr>
                                        <p:cTn id="305" dur="500"/>
                                        <p:tgtEl>
                                          <p:spTgt spid="93"/>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ntr" presetSubtype="0" fill="hold" grpId="0" nodeType="clickEffect">
                                  <p:stCondLst>
                                    <p:cond delay="0"/>
                                  </p:stCondLst>
                                  <p:childTnLst>
                                    <p:set>
                                      <p:cBhvr>
                                        <p:cTn id="309" dur="1" fill="hold">
                                          <p:stCondLst>
                                            <p:cond delay="0"/>
                                          </p:stCondLst>
                                        </p:cTn>
                                        <p:tgtEl>
                                          <p:spTgt spid="29"/>
                                        </p:tgtEl>
                                        <p:attrNameLst>
                                          <p:attrName>style.visibility</p:attrName>
                                        </p:attrNameLst>
                                      </p:cBhvr>
                                      <p:to>
                                        <p:strVal val="visible"/>
                                      </p:to>
                                    </p:set>
                                    <p:animEffect transition="in" filter="fade">
                                      <p:cBhvr>
                                        <p:cTn id="310" dur="500"/>
                                        <p:tgtEl>
                                          <p:spTgt spid="29"/>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grpId="0" nodeType="clickEffect">
                                  <p:stCondLst>
                                    <p:cond delay="0"/>
                                  </p:stCondLst>
                                  <p:childTnLst>
                                    <p:set>
                                      <p:cBhvr>
                                        <p:cTn id="314" dur="1" fill="hold">
                                          <p:stCondLst>
                                            <p:cond delay="0"/>
                                          </p:stCondLst>
                                        </p:cTn>
                                        <p:tgtEl>
                                          <p:spTgt spid="30"/>
                                        </p:tgtEl>
                                        <p:attrNameLst>
                                          <p:attrName>style.visibility</p:attrName>
                                        </p:attrNameLst>
                                      </p:cBhvr>
                                      <p:to>
                                        <p:strVal val="visible"/>
                                      </p:to>
                                    </p:set>
                                    <p:animEffect transition="in" filter="fade">
                                      <p:cBhvr>
                                        <p:cTn id="315" dur="500"/>
                                        <p:tgtEl>
                                          <p:spTgt spid="30"/>
                                        </p:tgtEl>
                                      </p:cBhvr>
                                    </p:animEffect>
                                  </p:childTnLst>
                                </p:cTn>
                              </p:par>
                            </p:childTnLst>
                          </p:cTn>
                        </p:par>
                      </p:childTnLst>
                    </p:cTn>
                  </p:par>
                  <p:par>
                    <p:cTn id="316" fill="hold">
                      <p:stCondLst>
                        <p:cond delay="indefinite"/>
                      </p:stCondLst>
                      <p:childTnLst>
                        <p:par>
                          <p:cTn id="317" fill="hold">
                            <p:stCondLst>
                              <p:cond delay="0"/>
                            </p:stCondLst>
                            <p:childTnLst>
                              <p:par>
                                <p:cTn id="318" presetID="10" presetClass="entr" presetSubtype="0" fill="hold" grpId="0" nodeType="clickEffect">
                                  <p:stCondLst>
                                    <p:cond delay="0"/>
                                  </p:stCondLst>
                                  <p:childTnLst>
                                    <p:set>
                                      <p:cBhvr>
                                        <p:cTn id="319" dur="1" fill="hold">
                                          <p:stCondLst>
                                            <p:cond delay="0"/>
                                          </p:stCondLst>
                                        </p:cTn>
                                        <p:tgtEl>
                                          <p:spTgt spid="32"/>
                                        </p:tgtEl>
                                        <p:attrNameLst>
                                          <p:attrName>style.visibility</p:attrName>
                                        </p:attrNameLst>
                                      </p:cBhvr>
                                      <p:to>
                                        <p:strVal val="visible"/>
                                      </p:to>
                                    </p:set>
                                    <p:animEffect transition="in" filter="fade">
                                      <p:cBhvr>
                                        <p:cTn id="320" dur="500"/>
                                        <p:tgtEl>
                                          <p:spTgt spid="32"/>
                                        </p:tgtEl>
                                      </p:cBhvr>
                                    </p:animEffect>
                                  </p:childTnLst>
                                </p:cTn>
                              </p:par>
                            </p:childTnLst>
                          </p:cTn>
                        </p:par>
                      </p:childTnLst>
                    </p:cTn>
                  </p:par>
                  <p:par>
                    <p:cTn id="321" fill="hold">
                      <p:stCondLst>
                        <p:cond delay="indefinite"/>
                      </p:stCondLst>
                      <p:childTnLst>
                        <p:par>
                          <p:cTn id="322" fill="hold">
                            <p:stCondLst>
                              <p:cond delay="0"/>
                            </p:stCondLst>
                            <p:childTnLst>
                              <p:par>
                                <p:cTn id="323" presetID="10" presetClass="entr" presetSubtype="0" fill="hold" grpId="0" nodeType="clickEffect">
                                  <p:stCondLst>
                                    <p:cond delay="0"/>
                                  </p:stCondLst>
                                  <p:childTnLst>
                                    <p:set>
                                      <p:cBhvr>
                                        <p:cTn id="324" dur="1" fill="hold">
                                          <p:stCondLst>
                                            <p:cond delay="0"/>
                                          </p:stCondLst>
                                        </p:cTn>
                                        <p:tgtEl>
                                          <p:spTgt spid="33"/>
                                        </p:tgtEl>
                                        <p:attrNameLst>
                                          <p:attrName>style.visibility</p:attrName>
                                        </p:attrNameLst>
                                      </p:cBhvr>
                                      <p:to>
                                        <p:strVal val="visible"/>
                                      </p:to>
                                    </p:set>
                                    <p:animEffect transition="in" filter="fade">
                                      <p:cBhvr>
                                        <p:cTn id="325" dur="500"/>
                                        <p:tgtEl>
                                          <p:spTgt spid="33"/>
                                        </p:tgtEl>
                                      </p:cBhvr>
                                    </p:animEffec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nodeType="clickEffect">
                                  <p:stCondLst>
                                    <p:cond delay="0"/>
                                  </p:stCondLst>
                                  <p:childTnLst>
                                    <p:set>
                                      <p:cBhvr>
                                        <p:cTn id="329" dur="1" fill="hold">
                                          <p:stCondLst>
                                            <p:cond delay="0"/>
                                          </p:stCondLst>
                                        </p:cTn>
                                        <p:tgtEl>
                                          <p:spTgt spid="45"/>
                                        </p:tgtEl>
                                        <p:attrNameLst>
                                          <p:attrName>style.visibility</p:attrName>
                                        </p:attrNameLst>
                                      </p:cBhvr>
                                      <p:to>
                                        <p:strVal val="visible"/>
                                      </p:to>
                                    </p:set>
                                    <p:animEffect transition="in" filter="fade">
                                      <p:cBhvr>
                                        <p:cTn id="330" dur="500"/>
                                        <p:tgtEl>
                                          <p:spTgt spid="45"/>
                                        </p:tgtEl>
                                      </p:cBhvr>
                                    </p:animEffect>
                                  </p:childTnLst>
                                </p:cTn>
                              </p:par>
                            </p:childTnLst>
                          </p:cTn>
                        </p:par>
                      </p:childTnLst>
                    </p:cTn>
                  </p:par>
                  <p:par>
                    <p:cTn id="331" fill="hold">
                      <p:stCondLst>
                        <p:cond delay="indefinite"/>
                      </p:stCondLst>
                      <p:childTnLst>
                        <p:par>
                          <p:cTn id="332" fill="hold">
                            <p:stCondLst>
                              <p:cond delay="0"/>
                            </p:stCondLst>
                            <p:childTnLst>
                              <p:par>
                                <p:cTn id="333" presetID="10" presetClass="entr" presetSubtype="0" fill="hold" nodeType="clickEffect">
                                  <p:stCondLst>
                                    <p:cond delay="0"/>
                                  </p:stCondLst>
                                  <p:childTnLst>
                                    <p:set>
                                      <p:cBhvr>
                                        <p:cTn id="334" dur="1" fill="hold">
                                          <p:stCondLst>
                                            <p:cond delay="0"/>
                                          </p:stCondLst>
                                        </p:cTn>
                                        <p:tgtEl>
                                          <p:spTgt spid="104"/>
                                        </p:tgtEl>
                                        <p:attrNameLst>
                                          <p:attrName>style.visibility</p:attrName>
                                        </p:attrNameLst>
                                      </p:cBhvr>
                                      <p:to>
                                        <p:strVal val="visible"/>
                                      </p:to>
                                    </p:set>
                                    <p:animEffect transition="in" filter="fade">
                                      <p:cBhvr>
                                        <p:cTn id="335" dur="500"/>
                                        <p:tgtEl>
                                          <p:spTgt spid="104"/>
                                        </p:tgtEl>
                                      </p:cBhvr>
                                    </p:animEffect>
                                  </p:childTnLst>
                                </p:cTn>
                              </p:par>
                            </p:childTnLst>
                          </p:cTn>
                        </p:par>
                      </p:childTnLst>
                    </p:cTn>
                  </p:par>
                  <p:par>
                    <p:cTn id="336" fill="hold">
                      <p:stCondLst>
                        <p:cond delay="indefinite"/>
                      </p:stCondLst>
                      <p:childTnLst>
                        <p:par>
                          <p:cTn id="337" fill="hold">
                            <p:stCondLst>
                              <p:cond delay="0"/>
                            </p:stCondLst>
                            <p:childTnLst>
                              <p:par>
                                <p:cTn id="338" presetID="10" presetClass="entr" presetSubtype="0" fill="hold" grpId="0" nodeType="clickEffect">
                                  <p:stCondLst>
                                    <p:cond delay="0"/>
                                  </p:stCondLst>
                                  <p:childTnLst>
                                    <p:set>
                                      <p:cBhvr>
                                        <p:cTn id="339" dur="1" fill="hold">
                                          <p:stCondLst>
                                            <p:cond delay="0"/>
                                          </p:stCondLst>
                                        </p:cTn>
                                        <p:tgtEl>
                                          <p:spTgt spid="34"/>
                                        </p:tgtEl>
                                        <p:attrNameLst>
                                          <p:attrName>style.visibility</p:attrName>
                                        </p:attrNameLst>
                                      </p:cBhvr>
                                      <p:to>
                                        <p:strVal val="visible"/>
                                      </p:to>
                                    </p:set>
                                    <p:animEffect transition="in" filter="fade">
                                      <p:cBhvr>
                                        <p:cTn id="340" dur="500"/>
                                        <p:tgtEl>
                                          <p:spTgt spid="34"/>
                                        </p:tgtEl>
                                      </p:cBhvr>
                                    </p:animEffect>
                                  </p:childTnLst>
                                </p:cTn>
                              </p:par>
                            </p:childTnLst>
                          </p:cTn>
                        </p:par>
                      </p:childTnLst>
                    </p:cTn>
                  </p:par>
                  <p:par>
                    <p:cTn id="341" fill="hold">
                      <p:stCondLst>
                        <p:cond delay="indefinite"/>
                      </p:stCondLst>
                      <p:childTnLst>
                        <p:par>
                          <p:cTn id="342" fill="hold">
                            <p:stCondLst>
                              <p:cond delay="0"/>
                            </p:stCondLst>
                            <p:childTnLst>
                              <p:par>
                                <p:cTn id="343" presetID="10" presetClass="entr" presetSubtype="0" fill="hold" nodeType="clickEffect">
                                  <p:stCondLst>
                                    <p:cond delay="0"/>
                                  </p:stCondLst>
                                  <p:childTnLst>
                                    <p:set>
                                      <p:cBhvr>
                                        <p:cTn id="344" dur="1" fill="hold">
                                          <p:stCondLst>
                                            <p:cond delay="0"/>
                                          </p:stCondLst>
                                        </p:cTn>
                                        <p:tgtEl>
                                          <p:spTgt spid="97"/>
                                        </p:tgtEl>
                                        <p:attrNameLst>
                                          <p:attrName>style.visibility</p:attrName>
                                        </p:attrNameLst>
                                      </p:cBhvr>
                                      <p:to>
                                        <p:strVal val="visible"/>
                                      </p:to>
                                    </p:set>
                                    <p:animEffect transition="in" filter="fade">
                                      <p:cBhvr>
                                        <p:cTn id="345" dur="500"/>
                                        <p:tgtEl>
                                          <p:spTgt spid="97"/>
                                        </p:tgtEl>
                                      </p:cBhvr>
                                    </p:animEffect>
                                  </p:childTnLst>
                                </p:cTn>
                              </p:par>
                            </p:childTnLst>
                          </p:cTn>
                        </p:par>
                      </p:childTnLst>
                    </p:cTn>
                  </p:par>
                  <p:par>
                    <p:cTn id="346" fill="hold">
                      <p:stCondLst>
                        <p:cond delay="indefinite"/>
                      </p:stCondLst>
                      <p:childTnLst>
                        <p:par>
                          <p:cTn id="347" fill="hold">
                            <p:stCondLst>
                              <p:cond delay="0"/>
                            </p:stCondLst>
                            <p:childTnLst>
                              <p:par>
                                <p:cTn id="348" presetID="10" presetClass="entr" presetSubtype="0" fill="hold" nodeType="clickEffect">
                                  <p:stCondLst>
                                    <p:cond delay="0"/>
                                  </p:stCondLst>
                                  <p:childTnLst>
                                    <p:set>
                                      <p:cBhvr>
                                        <p:cTn id="349" dur="1" fill="hold">
                                          <p:stCondLst>
                                            <p:cond delay="0"/>
                                          </p:stCondLst>
                                        </p:cTn>
                                        <p:tgtEl>
                                          <p:spTgt spid="96"/>
                                        </p:tgtEl>
                                        <p:attrNameLst>
                                          <p:attrName>style.visibility</p:attrName>
                                        </p:attrNameLst>
                                      </p:cBhvr>
                                      <p:to>
                                        <p:strVal val="visible"/>
                                      </p:to>
                                    </p:set>
                                    <p:animEffect transition="in" filter="fade">
                                      <p:cBhvr>
                                        <p:cTn id="350" dur="500"/>
                                        <p:tgtEl>
                                          <p:spTgt spid="96"/>
                                        </p:tgtEl>
                                      </p:cBhvr>
                                    </p:animEffect>
                                  </p:childTnLst>
                                </p:cTn>
                              </p:par>
                            </p:childTnLst>
                          </p:cTn>
                        </p:par>
                      </p:childTnLst>
                    </p:cTn>
                  </p:par>
                  <p:par>
                    <p:cTn id="351" fill="hold">
                      <p:stCondLst>
                        <p:cond delay="indefinite"/>
                      </p:stCondLst>
                      <p:childTnLst>
                        <p:par>
                          <p:cTn id="352" fill="hold">
                            <p:stCondLst>
                              <p:cond delay="0"/>
                            </p:stCondLst>
                            <p:childTnLst>
                              <p:par>
                                <p:cTn id="353" presetID="10" presetClass="entr" presetSubtype="0" fill="hold" nodeType="clickEffect">
                                  <p:stCondLst>
                                    <p:cond delay="0"/>
                                  </p:stCondLst>
                                  <p:childTnLst>
                                    <p:set>
                                      <p:cBhvr>
                                        <p:cTn id="354" dur="1" fill="hold">
                                          <p:stCondLst>
                                            <p:cond delay="0"/>
                                          </p:stCondLst>
                                        </p:cTn>
                                        <p:tgtEl>
                                          <p:spTgt spid="70"/>
                                        </p:tgtEl>
                                        <p:attrNameLst>
                                          <p:attrName>style.visibility</p:attrName>
                                        </p:attrNameLst>
                                      </p:cBhvr>
                                      <p:to>
                                        <p:strVal val="visible"/>
                                      </p:to>
                                    </p:set>
                                    <p:animEffect transition="in" filter="fade">
                                      <p:cBhvr>
                                        <p:cTn id="355" dur="500"/>
                                        <p:tgtEl>
                                          <p:spTgt spid="70"/>
                                        </p:tgtEl>
                                      </p:cBhvr>
                                    </p:animEffect>
                                  </p:childTnLst>
                                </p:cTn>
                              </p:par>
                            </p:childTnLst>
                          </p:cTn>
                        </p:par>
                      </p:childTnLst>
                    </p:cTn>
                  </p:par>
                  <p:par>
                    <p:cTn id="356" fill="hold">
                      <p:stCondLst>
                        <p:cond delay="indefinite"/>
                      </p:stCondLst>
                      <p:childTnLst>
                        <p:par>
                          <p:cTn id="357" fill="hold">
                            <p:stCondLst>
                              <p:cond delay="0"/>
                            </p:stCondLst>
                            <p:childTnLst>
                              <p:par>
                                <p:cTn id="358" presetID="10" presetClass="entr" presetSubtype="0" fill="hold" grpId="0" nodeType="clickEffect">
                                  <p:stCondLst>
                                    <p:cond delay="0"/>
                                  </p:stCondLst>
                                  <p:childTnLst>
                                    <p:set>
                                      <p:cBhvr>
                                        <p:cTn id="359" dur="1" fill="hold">
                                          <p:stCondLst>
                                            <p:cond delay="0"/>
                                          </p:stCondLst>
                                        </p:cTn>
                                        <p:tgtEl>
                                          <p:spTgt spid="35"/>
                                        </p:tgtEl>
                                        <p:attrNameLst>
                                          <p:attrName>style.visibility</p:attrName>
                                        </p:attrNameLst>
                                      </p:cBhvr>
                                      <p:to>
                                        <p:strVal val="visible"/>
                                      </p:to>
                                    </p:set>
                                    <p:animEffect transition="in" filter="fade">
                                      <p:cBhvr>
                                        <p:cTn id="360" dur="500"/>
                                        <p:tgtEl>
                                          <p:spTgt spid="35"/>
                                        </p:tgtEl>
                                      </p:cBhvr>
                                    </p:animEffect>
                                  </p:childTnLst>
                                </p:cTn>
                              </p:par>
                            </p:childTnLst>
                          </p:cTn>
                        </p:par>
                      </p:childTnLst>
                    </p:cTn>
                  </p:par>
                  <p:par>
                    <p:cTn id="361" fill="hold">
                      <p:stCondLst>
                        <p:cond delay="indefinite"/>
                      </p:stCondLst>
                      <p:childTnLst>
                        <p:par>
                          <p:cTn id="362" fill="hold">
                            <p:stCondLst>
                              <p:cond delay="0"/>
                            </p:stCondLst>
                            <p:childTnLst>
                              <p:par>
                                <p:cTn id="363" presetID="10" presetClass="entr" presetSubtype="0" fill="hold" nodeType="clickEffect">
                                  <p:stCondLst>
                                    <p:cond delay="0"/>
                                  </p:stCondLst>
                                  <p:childTnLst>
                                    <p:set>
                                      <p:cBhvr>
                                        <p:cTn id="364" dur="1" fill="hold">
                                          <p:stCondLst>
                                            <p:cond delay="0"/>
                                          </p:stCondLst>
                                        </p:cTn>
                                        <p:tgtEl>
                                          <p:spTgt spid="102"/>
                                        </p:tgtEl>
                                        <p:attrNameLst>
                                          <p:attrName>style.visibility</p:attrName>
                                        </p:attrNameLst>
                                      </p:cBhvr>
                                      <p:to>
                                        <p:strVal val="visible"/>
                                      </p:to>
                                    </p:set>
                                    <p:animEffect transition="in" filter="fade">
                                      <p:cBhvr>
                                        <p:cTn id="365" dur="500"/>
                                        <p:tgtEl>
                                          <p:spTgt spid="102"/>
                                        </p:tgtEl>
                                      </p:cBhvr>
                                    </p:animEffec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nodeType="clickEffect">
                                  <p:stCondLst>
                                    <p:cond delay="0"/>
                                  </p:stCondLst>
                                  <p:childTnLst>
                                    <p:set>
                                      <p:cBhvr>
                                        <p:cTn id="369" dur="1" fill="hold">
                                          <p:stCondLst>
                                            <p:cond delay="0"/>
                                          </p:stCondLst>
                                        </p:cTn>
                                        <p:tgtEl>
                                          <p:spTgt spid="98"/>
                                        </p:tgtEl>
                                        <p:attrNameLst>
                                          <p:attrName>style.visibility</p:attrName>
                                        </p:attrNameLst>
                                      </p:cBhvr>
                                      <p:to>
                                        <p:strVal val="visible"/>
                                      </p:to>
                                    </p:set>
                                    <p:animEffect transition="in" filter="fade">
                                      <p:cBhvr>
                                        <p:cTn id="370" dur="500"/>
                                        <p:tgtEl>
                                          <p:spTgt spid="98"/>
                                        </p:tgtEl>
                                      </p:cBhvr>
                                    </p:animEffect>
                                  </p:childTnLst>
                                </p:cTn>
                              </p:par>
                            </p:childTnLst>
                          </p:cTn>
                        </p:par>
                      </p:childTnLst>
                    </p:cTn>
                  </p:par>
                  <p:par>
                    <p:cTn id="371" fill="hold">
                      <p:stCondLst>
                        <p:cond delay="indefinite"/>
                      </p:stCondLst>
                      <p:childTnLst>
                        <p:par>
                          <p:cTn id="372" fill="hold">
                            <p:stCondLst>
                              <p:cond delay="0"/>
                            </p:stCondLst>
                            <p:childTnLst>
                              <p:par>
                                <p:cTn id="373" presetID="10" presetClass="entr" presetSubtype="0" fill="hold" nodeType="clickEffect">
                                  <p:stCondLst>
                                    <p:cond delay="0"/>
                                  </p:stCondLst>
                                  <p:childTnLst>
                                    <p:set>
                                      <p:cBhvr>
                                        <p:cTn id="374" dur="1" fill="hold">
                                          <p:stCondLst>
                                            <p:cond delay="0"/>
                                          </p:stCondLst>
                                        </p:cTn>
                                        <p:tgtEl>
                                          <p:spTgt spid="69"/>
                                        </p:tgtEl>
                                        <p:attrNameLst>
                                          <p:attrName>style.visibility</p:attrName>
                                        </p:attrNameLst>
                                      </p:cBhvr>
                                      <p:to>
                                        <p:strVal val="visible"/>
                                      </p:to>
                                    </p:set>
                                    <p:animEffect transition="in" filter="fade">
                                      <p:cBhvr>
                                        <p:cTn id="375" dur="500"/>
                                        <p:tgtEl>
                                          <p:spTgt spid="69"/>
                                        </p:tgtEl>
                                      </p:cBhvr>
                                    </p:animEffect>
                                  </p:childTnLst>
                                </p:cTn>
                              </p:par>
                            </p:childTnLst>
                          </p:cTn>
                        </p:par>
                      </p:childTnLst>
                    </p:cTn>
                  </p:par>
                  <p:par>
                    <p:cTn id="376" fill="hold">
                      <p:stCondLst>
                        <p:cond delay="indefinite"/>
                      </p:stCondLst>
                      <p:childTnLst>
                        <p:par>
                          <p:cTn id="377" fill="hold">
                            <p:stCondLst>
                              <p:cond delay="0"/>
                            </p:stCondLst>
                            <p:childTnLst>
                              <p:par>
                                <p:cTn id="378" presetID="10" presetClass="entr" presetSubtype="0" fill="hold" grpId="0" nodeType="clickEffect">
                                  <p:stCondLst>
                                    <p:cond delay="0"/>
                                  </p:stCondLst>
                                  <p:childTnLst>
                                    <p:set>
                                      <p:cBhvr>
                                        <p:cTn id="379" dur="1" fill="hold">
                                          <p:stCondLst>
                                            <p:cond delay="0"/>
                                          </p:stCondLst>
                                        </p:cTn>
                                        <p:tgtEl>
                                          <p:spTgt spid="36"/>
                                        </p:tgtEl>
                                        <p:attrNameLst>
                                          <p:attrName>style.visibility</p:attrName>
                                        </p:attrNameLst>
                                      </p:cBhvr>
                                      <p:to>
                                        <p:strVal val="visible"/>
                                      </p:to>
                                    </p:set>
                                    <p:animEffect transition="in" filter="fade">
                                      <p:cBhvr>
                                        <p:cTn id="380" dur="500"/>
                                        <p:tgtEl>
                                          <p:spTgt spid="36"/>
                                        </p:tgtEl>
                                      </p:cBhvr>
                                    </p:animEffect>
                                  </p:childTnLst>
                                </p:cTn>
                              </p:par>
                            </p:childTnLst>
                          </p:cTn>
                        </p:par>
                      </p:childTnLst>
                    </p:cTn>
                  </p:par>
                  <p:par>
                    <p:cTn id="381" fill="hold">
                      <p:stCondLst>
                        <p:cond delay="indefinite"/>
                      </p:stCondLst>
                      <p:childTnLst>
                        <p:par>
                          <p:cTn id="382" fill="hold">
                            <p:stCondLst>
                              <p:cond delay="0"/>
                            </p:stCondLst>
                            <p:childTnLst>
                              <p:par>
                                <p:cTn id="383" presetID="10" presetClass="entr" presetSubtype="0" fill="hold" nodeType="clickEffect">
                                  <p:stCondLst>
                                    <p:cond delay="0"/>
                                  </p:stCondLst>
                                  <p:childTnLst>
                                    <p:set>
                                      <p:cBhvr>
                                        <p:cTn id="384" dur="1" fill="hold">
                                          <p:stCondLst>
                                            <p:cond delay="0"/>
                                          </p:stCondLst>
                                        </p:cTn>
                                        <p:tgtEl>
                                          <p:spTgt spid="99"/>
                                        </p:tgtEl>
                                        <p:attrNameLst>
                                          <p:attrName>style.visibility</p:attrName>
                                        </p:attrNameLst>
                                      </p:cBhvr>
                                      <p:to>
                                        <p:strVal val="visible"/>
                                      </p:to>
                                    </p:set>
                                    <p:animEffect transition="in" filter="fade">
                                      <p:cBhvr>
                                        <p:cTn id="385" dur="500"/>
                                        <p:tgtEl>
                                          <p:spTgt spid="99"/>
                                        </p:tgtEl>
                                      </p:cBhvr>
                                    </p:animEffect>
                                  </p:childTnLst>
                                </p:cTn>
                              </p:par>
                            </p:childTnLst>
                          </p:cTn>
                        </p:par>
                      </p:childTnLst>
                    </p:cTn>
                  </p:par>
                  <p:par>
                    <p:cTn id="386" fill="hold">
                      <p:stCondLst>
                        <p:cond delay="indefinite"/>
                      </p:stCondLst>
                      <p:childTnLst>
                        <p:par>
                          <p:cTn id="387" fill="hold">
                            <p:stCondLst>
                              <p:cond delay="0"/>
                            </p:stCondLst>
                            <p:childTnLst>
                              <p:par>
                                <p:cTn id="388" presetID="10" presetClass="entr" presetSubtype="0" fill="hold" nodeType="clickEffect">
                                  <p:stCondLst>
                                    <p:cond delay="0"/>
                                  </p:stCondLst>
                                  <p:childTnLst>
                                    <p:set>
                                      <p:cBhvr>
                                        <p:cTn id="389" dur="1" fill="hold">
                                          <p:stCondLst>
                                            <p:cond delay="0"/>
                                          </p:stCondLst>
                                        </p:cTn>
                                        <p:tgtEl>
                                          <p:spTgt spid="101"/>
                                        </p:tgtEl>
                                        <p:attrNameLst>
                                          <p:attrName>style.visibility</p:attrName>
                                        </p:attrNameLst>
                                      </p:cBhvr>
                                      <p:to>
                                        <p:strVal val="visible"/>
                                      </p:to>
                                    </p:set>
                                    <p:animEffect transition="in" filter="fade">
                                      <p:cBhvr>
                                        <p:cTn id="390" dur="500"/>
                                        <p:tgtEl>
                                          <p:spTgt spid="101"/>
                                        </p:tgtEl>
                                      </p:cBhvr>
                                    </p:animEffect>
                                  </p:childTnLst>
                                </p:cTn>
                              </p:par>
                            </p:childTnLst>
                          </p:cTn>
                        </p:par>
                      </p:childTnLst>
                    </p:cTn>
                  </p:par>
                  <p:par>
                    <p:cTn id="391" fill="hold">
                      <p:stCondLst>
                        <p:cond delay="indefinite"/>
                      </p:stCondLst>
                      <p:childTnLst>
                        <p:par>
                          <p:cTn id="392" fill="hold">
                            <p:stCondLst>
                              <p:cond delay="0"/>
                            </p:stCondLst>
                            <p:childTnLst>
                              <p:par>
                                <p:cTn id="393" presetID="10" presetClass="entr" presetSubtype="0" fill="hold" nodeType="clickEffect">
                                  <p:stCondLst>
                                    <p:cond delay="0"/>
                                  </p:stCondLst>
                                  <p:childTnLst>
                                    <p:set>
                                      <p:cBhvr>
                                        <p:cTn id="394" dur="1" fill="hold">
                                          <p:stCondLst>
                                            <p:cond delay="0"/>
                                          </p:stCondLst>
                                        </p:cTn>
                                        <p:tgtEl>
                                          <p:spTgt spid="68"/>
                                        </p:tgtEl>
                                        <p:attrNameLst>
                                          <p:attrName>style.visibility</p:attrName>
                                        </p:attrNameLst>
                                      </p:cBhvr>
                                      <p:to>
                                        <p:strVal val="visible"/>
                                      </p:to>
                                    </p:set>
                                    <p:animEffect transition="in" filter="fade">
                                      <p:cBhvr>
                                        <p:cTn id="395" dur="500"/>
                                        <p:tgtEl>
                                          <p:spTgt spid="68"/>
                                        </p:tgtEl>
                                      </p:cBhvr>
                                    </p:animEffect>
                                  </p:childTnLst>
                                </p:cTn>
                              </p:par>
                            </p:childTnLst>
                          </p:cTn>
                        </p:par>
                      </p:childTnLst>
                    </p:cTn>
                  </p:par>
                  <p:par>
                    <p:cTn id="396" fill="hold">
                      <p:stCondLst>
                        <p:cond delay="indefinite"/>
                      </p:stCondLst>
                      <p:childTnLst>
                        <p:par>
                          <p:cTn id="397" fill="hold">
                            <p:stCondLst>
                              <p:cond delay="0"/>
                            </p:stCondLst>
                            <p:childTnLst>
                              <p:par>
                                <p:cTn id="398" presetID="10" presetClass="entr" presetSubtype="0" fill="hold" grpId="0" nodeType="clickEffect">
                                  <p:stCondLst>
                                    <p:cond delay="0"/>
                                  </p:stCondLst>
                                  <p:childTnLst>
                                    <p:set>
                                      <p:cBhvr>
                                        <p:cTn id="399" dur="1" fill="hold">
                                          <p:stCondLst>
                                            <p:cond delay="0"/>
                                          </p:stCondLst>
                                        </p:cTn>
                                        <p:tgtEl>
                                          <p:spTgt spid="37"/>
                                        </p:tgtEl>
                                        <p:attrNameLst>
                                          <p:attrName>style.visibility</p:attrName>
                                        </p:attrNameLst>
                                      </p:cBhvr>
                                      <p:to>
                                        <p:strVal val="visible"/>
                                      </p:to>
                                    </p:set>
                                    <p:animEffect transition="in" filter="fade">
                                      <p:cBhvr>
                                        <p:cTn id="400" dur="500"/>
                                        <p:tgtEl>
                                          <p:spTgt spid="37"/>
                                        </p:tgtEl>
                                      </p:cBhvr>
                                    </p:animEffect>
                                  </p:childTnLst>
                                </p:cTn>
                              </p:par>
                            </p:childTnLst>
                          </p:cTn>
                        </p:par>
                      </p:childTnLst>
                    </p:cTn>
                  </p:par>
                  <p:par>
                    <p:cTn id="401" fill="hold">
                      <p:stCondLst>
                        <p:cond delay="indefinite"/>
                      </p:stCondLst>
                      <p:childTnLst>
                        <p:par>
                          <p:cTn id="402" fill="hold">
                            <p:stCondLst>
                              <p:cond delay="0"/>
                            </p:stCondLst>
                            <p:childTnLst>
                              <p:par>
                                <p:cTn id="403" presetID="10" presetClass="entr" presetSubtype="0" fill="hold" nodeType="clickEffect">
                                  <p:stCondLst>
                                    <p:cond delay="0"/>
                                  </p:stCondLst>
                                  <p:childTnLst>
                                    <p:set>
                                      <p:cBhvr>
                                        <p:cTn id="404" dur="1" fill="hold">
                                          <p:stCondLst>
                                            <p:cond delay="0"/>
                                          </p:stCondLst>
                                        </p:cTn>
                                        <p:tgtEl>
                                          <p:spTgt spid="103"/>
                                        </p:tgtEl>
                                        <p:attrNameLst>
                                          <p:attrName>style.visibility</p:attrName>
                                        </p:attrNameLst>
                                      </p:cBhvr>
                                      <p:to>
                                        <p:strVal val="visible"/>
                                      </p:to>
                                    </p:set>
                                    <p:animEffect transition="in" filter="fade">
                                      <p:cBhvr>
                                        <p:cTn id="405" dur="500"/>
                                        <p:tgtEl>
                                          <p:spTgt spid="103"/>
                                        </p:tgtEl>
                                      </p:cBhvr>
                                    </p:animEffect>
                                  </p:childTnLst>
                                </p:cTn>
                              </p:par>
                            </p:childTnLst>
                          </p:cTn>
                        </p:par>
                      </p:childTnLst>
                    </p:cTn>
                  </p:par>
                  <p:par>
                    <p:cTn id="406" fill="hold">
                      <p:stCondLst>
                        <p:cond delay="indefinite"/>
                      </p:stCondLst>
                      <p:childTnLst>
                        <p:par>
                          <p:cTn id="407" fill="hold">
                            <p:stCondLst>
                              <p:cond delay="0"/>
                            </p:stCondLst>
                            <p:childTnLst>
                              <p:par>
                                <p:cTn id="408" presetID="10" presetClass="entr" presetSubtype="0" fill="hold" nodeType="clickEffect">
                                  <p:stCondLst>
                                    <p:cond delay="0"/>
                                  </p:stCondLst>
                                  <p:childTnLst>
                                    <p:set>
                                      <p:cBhvr>
                                        <p:cTn id="409" dur="1" fill="hold">
                                          <p:stCondLst>
                                            <p:cond delay="0"/>
                                          </p:stCondLst>
                                        </p:cTn>
                                        <p:tgtEl>
                                          <p:spTgt spid="100"/>
                                        </p:tgtEl>
                                        <p:attrNameLst>
                                          <p:attrName>style.visibility</p:attrName>
                                        </p:attrNameLst>
                                      </p:cBhvr>
                                      <p:to>
                                        <p:strVal val="visible"/>
                                      </p:to>
                                    </p:set>
                                    <p:animEffect transition="in" filter="fade">
                                      <p:cBhvr>
                                        <p:cTn id="410" dur="500"/>
                                        <p:tgtEl>
                                          <p:spTgt spid="100"/>
                                        </p:tgtEl>
                                      </p:cBhvr>
                                    </p:animEffect>
                                  </p:childTnLst>
                                </p:cTn>
                              </p:par>
                            </p:childTnLst>
                          </p:cTn>
                        </p:par>
                      </p:childTnLst>
                    </p:cTn>
                  </p:par>
                  <p:par>
                    <p:cTn id="411" fill="hold">
                      <p:stCondLst>
                        <p:cond delay="indefinite"/>
                      </p:stCondLst>
                      <p:childTnLst>
                        <p:par>
                          <p:cTn id="412" fill="hold">
                            <p:stCondLst>
                              <p:cond delay="0"/>
                            </p:stCondLst>
                            <p:childTnLst>
                              <p:par>
                                <p:cTn id="413" presetID="10" presetClass="entr" presetSubtype="0" fill="hold" grpId="0" nodeType="clickEffect">
                                  <p:stCondLst>
                                    <p:cond delay="0"/>
                                  </p:stCondLst>
                                  <p:childTnLst>
                                    <p:set>
                                      <p:cBhvr>
                                        <p:cTn id="414" dur="1" fill="hold">
                                          <p:stCondLst>
                                            <p:cond delay="0"/>
                                          </p:stCondLst>
                                        </p:cTn>
                                        <p:tgtEl>
                                          <p:spTgt spid="39"/>
                                        </p:tgtEl>
                                        <p:attrNameLst>
                                          <p:attrName>style.visibility</p:attrName>
                                        </p:attrNameLst>
                                      </p:cBhvr>
                                      <p:to>
                                        <p:strVal val="visible"/>
                                      </p:to>
                                    </p:set>
                                    <p:animEffect transition="in" filter="fade">
                                      <p:cBhvr>
                                        <p:cTn id="415" dur="500"/>
                                        <p:tgtEl>
                                          <p:spTgt spid="39"/>
                                        </p:tgtEl>
                                      </p:cBhvr>
                                    </p:animEffect>
                                  </p:childTnLst>
                                </p:cTn>
                              </p:par>
                            </p:childTnLst>
                          </p:cTn>
                        </p:par>
                      </p:childTnLst>
                    </p:cTn>
                  </p:par>
                  <p:par>
                    <p:cTn id="416" fill="hold">
                      <p:stCondLst>
                        <p:cond delay="indefinite"/>
                      </p:stCondLst>
                      <p:childTnLst>
                        <p:par>
                          <p:cTn id="417" fill="hold">
                            <p:stCondLst>
                              <p:cond delay="0"/>
                            </p:stCondLst>
                            <p:childTnLst>
                              <p:par>
                                <p:cTn id="418" presetID="10" presetClass="entr" presetSubtype="0" fill="hold" grpId="0" nodeType="clickEffect">
                                  <p:stCondLst>
                                    <p:cond delay="0"/>
                                  </p:stCondLst>
                                  <p:childTnLst>
                                    <p:set>
                                      <p:cBhvr>
                                        <p:cTn id="419" dur="1" fill="hold">
                                          <p:stCondLst>
                                            <p:cond delay="0"/>
                                          </p:stCondLst>
                                        </p:cTn>
                                        <p:tgtEl>
                                          <p:spTgt spid="38"/>
                                        </p:tgtEl>
                                        <p:attrNameLst>
                                          <p:attrName>style.visibility</p:attrName>
                                        </p:attrNameLst>
                                      </p:cBhvr>
                                      <p:to>
                                        <p:strVal val="visible"/>
                                      </p:to>
                                    </p:set>
                                    <p:animEffect transition="in" filter="fade">
                                      <p:cBhvr>
                                        <p:cTn id="4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3" grpId="0"/>
      <p:bldP spid="14" grpId="0"/>
      <p:bldP spid="15" grpId="0"/>
      <p:bldP spid="16" grpId="0"/>
      <p:bldP spid="17" grpId="0"/>
      <p:bldP spid="19" grpId="0"/>
      <p:bldP spid="20" grpId="0"/>
      <p:bldP spid="21" grpId="0"/>
      <p:bldP spid="22" grpId="0" animBg="1"/>
      <p:bldP spid="24" grpId="0"/>
      <p:bldP spid="25" grpId="0"/>
      <p:bldP spid="26" grpId="0"/>
      <p:bldP spid="27" grpId="0"/>
      <p:bldP spid="28" grpId="0"/>
      <p:bldP spid="29" grpId="0"/>
      <p:bldP spid="30" grpId="0" animBg="1"/>
      <p:bldP spid="32" grpId="0"/>
      <p:bldP spid="33" grpId="0"/>
      <p:bldP spid="34" grpId="0"/>
      <p:bldP spid="35" grpId="0"/>
      <p:bldP spid="36" grpId="0"/>
      <p:bldP spid="37" grpId="0"/>
      <p:bldP spid="38" grpId="0" animBg="1"/>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114" y="97972"/>
            <a:ext cx="1959429" cy="787399"/>
          </a:xfrm>
        </p:spPr>
        <p:txBody>
          <a:bodyPr/>
          <a:lstStyle/>
          <a:p>
            <a:r>
              <a:rPr lang="en-US" dirty="0" smtClean="0"/>
              <a:t>HW 2.8</a:t>
            </a:r>
            <a:endParaRPr lang="en-US" dirty="0"/>
          </a:p>
        </p:txBody>
      </p:sp>
      <p:sp>
        <p:nvSpPr>
          <p:cNvPr id="3" name="Content Placeholder 2"/>
          <p:cNvSpPr>
            <a:spLocks noGrp="1"/>
          </p:cNvSpPr>
          <p:nvPr>
            <p:ph idx="1"/>
          </p:nvPr>
        </p:nvSpPr>
        <p:spPr>
          <a:xfrm>
            <a:off x="994229" y="885370"/>
            <a:ext cx="11197771" cy="5631544"/>
          </a:xfrm>
        </p:spPr>
        <p:txBody>
          <a:bodyPr/>
          <a:lstStyle/>
          <a:p>
            <a:pPr marL="0" indent="0">
              <a:buNone/>
            </a:pPr>
            <a:r>
              <a:rPr lang="en-US" dirty="0" smtClean="0"/>
              <a:t>Assigned: Tuesday, 8/29</a:t>
            </a:r>
            <a:br>
              <a:rPr lang="en-US" dirty="0" smtClean="0"/>
            </a:br>
            <a:r>
              <a:rPr lang="en-US" dirty="0" smtClean="0"/>
              <a:t>Due: Wednesday, 8/30</a:t>
            </a:r>
            <a:br>
              <a:rPr lang="en-US" dirty="0" smtClean="0"/>
            </a:br>
            <a:r>
              <a:rPr lang="en-US" dirty="0" smtClean="0"/>
              <a:t>Due on Separate Sheet of Paper</a:t>
            </a:r>
          </a:p>
          <a:p>
            <a:pPr marL="457200" indent="-457200">
              <a:buAutoNum type="arabicPeriod"/>
            </a:pPr>
            <a:r>
              <a:rPr lang="en-US" dirty="0" smtClean="0"/>
              <a:t>Make </a:t>
            </a:r>
            <a:r>
              <a:rPr lang="en-US" dirty="0"/>
              <a:t>the following conversions</a:t>
            </a:r>
            <a:r>
              <a:rPr lang="en-US" dirty="0" smtClean="0"/>
              <a:t>.</a:t>
            </a:r>
            <a:br>
              <a:rPr lang="en-US" dirty="0" smtClean="0"/>
            </a:br>
            <a:r>
              <a:rPr lang="en-US" dirty="0" smtClean="0"/>
              <a:t>a. </a:t>
            </a:r>
            <a:r>
              <a:rPr lang="en-US" dirty="0"/>
              <a:t>0.065 km to decimeters	     </a:t>
            </a:r>
            <a:r>
              <a:rPr lang="en-US" dirty="0" smtClean="0"/>
              <a:t>b. </a:t>
            </a:r>
            <a:r>
              <a:rPr lang="en-US" dirty="0"/>
              <a:t>642 cg to kilograms	        </a:t>
            </a:r>
            <a:r>
              <a:rPr lang="en-US" dirty="0" smtClean="0"/>
              <a:t>c. </a:t>
            </a:r>
            <a:r>
              <a:rPr lang="en-US" dirty="0"/>
              <a:t>8.25 x10</a:t>
            </a:r>
            <a:r>
              <a:rPr lang="en-US" baseline="30000" dirty="0"/>
              <a:t>2</a:t>
            </a:r>
            <a:r>
              <a:rPr lang="en-US" dirty="0"/>
              <a:t> cg to </a:t>
            </a:r>
            <a:r>
              <a:rPr lang="en-US" dirty="0" err="1" smtClean="0"/>
              <a:t>nanograms</a:t>
            </a:r>
            <a:endParaRPr lang="en-US" dirty="0" smtClean="0"/>
          </a:p>
          <a:p>
            <a:pPr marL="457200" indent="-457200">
              <a:buAutoNum type="arabicPeriod"/>
            </a:pPr>
            <a:r>
              <a:rPr lang="en-US" dirty="0" smtClean="0"/>
              <a:t>Make the following conversions.</a:t>
            </a:r>
            <a:br>
              <a:rPr lang="en-US" dirty="0" smtClean="0"/>
            </a:br>
            <a:r>
              <a:rPr lang="en-US" dirty="0" smtClean="0"/>
              <a:t>a. 0.44 mL/min to microliters per second	b. 7.86 g/cm</a:t>
            </a:r>
            <a:r>
              <a:rPr lang="en-US" baseline="30000" dirty="0" smtClean="0"/>
              <a:t>2</a:t>
            </a:r>
            <a:r>
              <a:rPr lang="en-US" dirty="0" smtClean="0"/>
              <a:t> to milligrams per square millimeter</a:t>
            </a:r>
            <a:br>
              <a:rPr lang="en-US" dirty="0" smtClean="0"/>
            </a:br>
            <a:r>
              <a:rPr lang="en-US" dirty="0" smtClean="0"/>
              <a:t>			c. 1.54 kg/L to grams per cubic centimeter</a:t>
            </a:r>
          </a:p>
          <a:p>
            <a:pPr marL="457200" indent="-457200">
              <a:buAutoNum type="arabicPeriod"/>
            </a:pPr>
            <a:r>
              <a:rPr lang="en-US" dirty="0" smtClean="0"/>
              <a:t>The density of dry air at 20</a:t>
            </a:r>
            <a:r>
              <a:rPr lang="en-US" baseline="30000" dirty="0" smtClean="0"/>
              <a:t>o</a:t>
            </a:r>
            <a:r>
              <a:rPr lang="en-US" dirty="0" smtClean="0"/>
              <a:t>C is 1.20 g/L. What is the mass of air, in kilograms, of a room that measures 25.0 m by 15.0 m by 4.0 m? (HINT: dm</a:t>
            </a:r>
            <a:r>
              <a:rPr lang="en-US" baseline="30000" dirty="0" smtClean="0"/>
              <a:t>3</a:t>
            </a:r>
            <a:r>
              <a:rPr lang="en-US" dirty="0" smtClean="0"/>
              <a:t> = L)</a:t>
            </a:r>
          </a:p>
          <a:p>
            <a:pPr marL="0" indent="0">
              <a:buNone/>
            </a:pPr>
            <a:endParaRPr lang="en-US" dirty="0"/>
          </a:p>
        </p:txBody>
      </p:sp>
    </p:spTree>
    <p:extLst>
      <p:ext uri="{BB962C8B-B14F-4D97-AF65-F5344CB8AC3E}">
        <p14:creationId xmlns:p14="http://schemas.microsoft.com/office/powerpoint/2010/main" val="2039551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772" y="105229"/>
            <a:ext cx="9601200" cy="859971"/>
          </a:xfrm>
        </p:spPr>
        <p:txBody>
          <a:bodyPr/>
          <a:lstStyle/>
          <a:p>
            <a:r>
              <a:rPr lang="en-US" dirty="0" smtClean="0"/>
              <a:t>English </a:t>
            </a:r>
            <a:r>
              <a:rPr lang="en-US" smtClean="0"/>
              <a:t>to Metric Units</a:t>
            </a:r>
            <a:endParaRPr lang="en-US"/>
          </a:p>
        </p:txBody>
      </p:sp>
      <p:sp>
        <p:nvSpPr>
          <p:cNvPr id="3" name="Content Placeholder 2"/>
          <p:cNvSpPr>
            <a:spLocks noGrp="1"/>
          </p:cNvSpPr>
          <p:nvPr>
            <p:ph idx="1"/>
          </p:nvPr>
        </p:nvSpPr>
        <p:spPr>
          <a:xfrm>
            <a:off x="1371600" y="798286"/>
            <a:ext cx="9601200" cy="1117600"/>
          </a:xfrm>
        </p:spPr>
        <p:txBody>
          <a:bodyPr/>
          <a:lstStyle/>
          <a:p>
            <a:pPr marL="0" indent="0">
              <a:buNone/>
            </a:pPr>
            <a:r>
              <a:rPr lang="en-US" dirty="0" smtClean="0"/>
              <a:t> 	</a:t>
            </a:r>
            <a:r>
              <a:rPr lang="en-US" u="sng" dirty="0" smtClean="0"/>
              <a:t>2.54</a:t>
            </a:r>
            <a:r>
              <a:rPr lang="en-US" dirty="0" smtClean="0"/>
              <a:t> cm = </a:t>
            </a:r>
            <a:r>
              <a:rPr lang="en-US" dirty="0" smtClean="0"/>
              <a:t>1.00 </a:t>
            </a:r>
            <a:r>
              <a:rPr lang="en-US" dirty="0" smtClean="0"/>
              <a:t>inch	</a:t>
            </a:r>
            <a:r>
              <a:rPr lang="en-US" u="sng" dirty="0" smtClean="0"/>
              <a:t>1.06 </a:t>
            </a:r>
            <a:r>
              <a:rPr lang="en-US" dirty="0" smtClean="0"/>
              <a:t>quarts = </a:t>
            </a:r>
            <a:r>
              <a:rPr lang="en-US" dirty="0" smtClean="0"/>
              <a:t>1.00 </a:t>
            </a:r>
            <a:r>
              <a:rPr lang="en-US" dirty="0" smtClean="0"/>
              <a:t>L	</a:t>
            </a:r>
            <a:r>
              <a:rPr lang="en-US" u="sng" dirty="0" smtClean="0"/>
              <a:t>454</a:t>
            </a:r>
            <a:r>
              <a:rPr lang="en-US" dirty="0" smtClean="0"/>
              <a:t> g = </a:t>
            </a:r>
            <a:r>
              <a:rPr lang="en-US" dirty="0" smtClean="0"/>
              <a:t>1.00 </a:t>
            </a:r>
            <a:r>
              <a:rPr lang="en-US" dirty="0" err="1" smtClean="0"/>
              <a:t>lb</a:t>
            </a:r>
            <a:endParaRPr lang="en-US" dirty="0" smtClean="0"/>
          </a:p>
          <a:p>
            <a:pPr marL="0" indent="0">
              <a:buNone/>
            </a:pPr>
            <a:r>
              <a:rPr lang="en-US" dirty="0" smtClean="0"/>
              <a:t>5280 </a:t>
            </a:r>
            <a:r>
              <a:rPr lang="en-US" dirty="0" err="1" smtClean="0"/>
              <a:t>ft</a:t>
            </a:r>
            <a:r>
              <a:rPr lang="en-US" dirty="0" smtClean="0"/>
              <a:t> = 1 mile		12 inches = 1 foot	4 quarts = 1 gallon</a:t>
            </a:r>
            <a:endParaRPr lang="en-US" dirty="0"/>
          </a:p>
        </p:txBody>
      </p:sp>
      <p:sp>
        <p:nvSpPr>
          <p:cNvPr id="4" name="Content Placeholder 2"/>
          <p:cNvSpPr txBox="1">
            <a:spLocks/>
          </p:cNvSpPr>
          <p:nvPr/>
        </p:nvSpPr>
        <p:spPr>
          <a:xfrm>
            <a:off x="1016000" y="1915886"/>
            <a:ext cx="11038114"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Examples: Billy has a mass of 65.2 kg. What would be his weight in pounds on the earth’s surface?</a:t>
            </a:r>
            <a:endParaRPr lang="en-US" dirty="0"/>
          </a:p>
        </p:txBody>
      </p:sp>
      <p:sp>
        <p:nvSpPr>
          <p:cNvPr id="5" name="Content Placeholder 2"/>
          <p:cNvSpPr txBox="1">
            <a:spLocks/>
          </p:cNvSpPr>
          <p:nvPr/>
        </p:nvSpPr>
        <p:spPr>
          <a:xfrm>
            <a:off x="1066800" y="2340429"/>
            <a:ext cx="762000"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a:t>
            </a:r>
            <a:r>
              <a:rPr lang="en-US" dirty="0" err="1" smtClean="0"/>
              <a:t>lbs</a:t>
            </a:r>
            <a:r>
              <a:rPr lang="en-US" dirty="0" smtClean="0"/>
              <a:t> </a:t>
            </a:r>
            <a:endParaRPr lang="en-US" dirty="0"/>
          </a:p>
        </p:txBody>
      </p:sp>
      <p:sp>
        <p:nvSpPr>
          <p:cNvPr id="6" name="Content Placeholder 2"/>
          <p:cNvSpPr txBox="1">
            <a:spLocks/>
          </p:cNvSpPr>
          <p:nvPr/>
        </p:nvSpPr>
        <p:spPr>
          <a:xfrm>
            <a:off x="2002971" y="2340429"/>
            <a:ext cx="1458686"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a:t>
            </a:r>
            <a:r>
              <a:rPr lang="en-US" dirty="0" smtClean="0"/>
              <a:t> 65.2 kg </a:t>
            </a:r>
            <a:endParaRPr lang="en-US" dirty="0"/>
          </a:p>
        </p:txBody>
      </p:sp>
      <p:sp>
        <p:nvSpPr>
          <p:cNvPr id="7" name="Content Placeholder 2"/>
          <p:cNvSpPr txBox="1">
            <a:spLocks/>
          </p:cNvSpPr>
          <p:nvPr/>
        </p:nvSpPr>
        <p:spPr>
          <a:xfrm>
            <a:off x="3243943" y="2340428"/>
            <a:ext cx="1168400"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1000 g</a:t>
            </a:r>
            <a:br>
              <a:rPr lang="en-US" dirty="0" smtClean="0"/>
            </a:br>
            <a:r>
              <a:rPr lang="en-US" dirty="0" smtClean="0"/>
              <a:t>    1 kg </a:t>
            </a:r>
            <a:endParaRPr lang="en-US" dirty="0"/>
          </a:p>
        </p:txBody>
      </p:sp>
      <p:sp>
        <p:nvSpPr>
          <p:cNvPr id="8" name="Content Placeholder 2"/>
          <p:cNvSpPr txBox="1">
            <a:spLocks/>
          </p:cNvSpPr>
          <p:nvPr/>
        </p:nvSpPr>
        <p:spPr>
          <a:xfrm>
            <a:off x="4412343" y="2344055"/>
            <a:ext cx="1168400"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a:t>
            </a:r>
            <a:r>
              <a:rPr lang="en-US" dirty="0" smtClean="0"/>
              <a:t>1.00 </a:t>
            </a:r>
            <a:r>
              <a:rPr lang="en-US" dirty="0" err="1" smtClean="0"/>
              <a:t>lb</a:t>
            </a:r>
            <a:r>
              <a:rPr lang="en-US" dirty="0" smtClean="0"/>
              <a:t/>
            </a:r>
            <a:br>
              <a:rPr lang="en-US" dirty="0" smtClean="0"/>
            </a:br>
            <a:r>
              <a:rPr lang="en-US" dirty="0" smtClean="0"/>
              <a:t>454 g</a:t>
            </a:r>
            <a:endParaRPr lang="en-US" dirty="0"/>
          </a:p>
        </p:txBody>
      </p:sp>
      <p:sp>
        <p:nvSpPr>
          <p:cNvPr id="9" name="Content Placeholder 2"/>
          <p:cNvSpPr txBox="1">
            <a:spLocks/>
          </p:cNvSpPr>
          <p:nvPr/>
        </p:nvSpPr>
        <p:spPr>
          <a:xfrm>
            <a:off x="5471885" y="2340427"/>
            <a:ext cx="1952171"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 143.</a:t>
            </a:r>
            <a:r>
              <a:rPr lang="en-US" u="sng" dirty="0" smtClean="0"/>
              <a:t>612</a:t>
            </a:r>
            <a:r>
              <a:rPr lang="en-US" dirty="0" smtClean="0"/>
              <a:t> </a:t>
            </a:r>
            <a:r>
              <a:rPr lang="en-US" dirty="0" err="1" smtClean="0"/>
              <a:t>lbs</a:t>
            </a:r>
            <a:endParaRPr lang="en-US" dirty="0"/>
          </a:p>
        </p:txBody>
      </p:sp>
      <p:sp>
        <p:nvSpPr>
          <p:cNvPr id="10" name="Content Placeholder 2"/>
          <p:cNvSpPr txBox="1">
            <a:spLocks/>
          </p:cNvSpPr>
          <p:nvPr/>
        </p:nvSpPr>
        <p:spPr>
          <a:xfrm>
            <a:off x="7271658" y="2336799"/>
            <a:ext cx="1524000" cy="693057"/>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 144 </a:t>
            </a:r>
            <a:r>
              <a:rPr lang="en-US" dirty="0" err="1" smtClean="0"/>
              <a:t>lbs</a:t>
            </a:r>
            <a:endParaRPr lang="en-US" dirty="0"/>
          </a:p>
        </p:txBody>
      </p:sp>
      <p:sp>
        <p:nvSpPr>
          <p:cNvPr id="11" name="Content Placeholder 2"/>
          <p:cNvSpPr txBox="1">
            <a:spLocks/>
          </p:cNvSpPr>
          <p:nvPr/>
        </p:nvSpPr>
        <p:spPr>
          <a:xfrm>
            <a:off x="1066800" y="3118752"/>
            <a:ext cx="6103257" cy="44087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How many milliliters are present in 2.3 quarts of soda?</a:t>
            </a:r>
            <a:endParaRPr lang="en-US" dirty="0"/>
          </a:p>
        </p:txBody>
      </p:sp>
      <p:sp>
        <p:nvSpPr>
          <p:cNvPr id="12" name="Content Placeholder 2"/>
          <p:cNvSpPr txBox="1">
            <a:spLocks/>
          </p:cNvSpPr>
          <p:nvPr/>
        </p:nvSpPr>
        <p:spPr>
          <a:xfrm>
            <a:off x="1182914" y="3726543"/>
            <a:ext cx="762000"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mL</a:t>
            </a:r>
            <a:endParaRPr lang="en-US" dirty="0"/>
          </a:p>
        </p:txBody>
      </p:sp>
      <p:sp>
        <p:nvSpPr>
          <p:cNvPr id="13" name="Content Placeholder 2"/>
          <p:cNvSpPr txBox="1">
            <a:spLocks/>
          </p:cNvSpPr>
          <p:nvPr/>
        </p:nvSpPr>
        <p:spPr>
          <a:xfrm>
            <a:off x="2050142" y="3726543"/>
            <a:ext cx="1672772"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a:t>
            </a:r>
            <a:r>
              <a:rPr lang="en-US" dirty="0" smtClean="0"/>
              <a:t> 2.3 quarts</a:t>
            </a:r>
            <a:endParaRPr lang="en-US" dirty="0"/>
          </a:p>
        </p:txBody>
      </p:sp>
      <p:sp>
        <p:nvSpPr>
          <p:cNvPr id="14" name="Content Placeholder 2"/>
          <p:cNvSpPr txBox="1">
            <a:spLocks/>
          </p:cNvSpPr>
          <p:nvPr/>
        </p:nvSpPr>
        <p:spPr>
          <a:xfrm>
            <a:off x="3722914" y="3766457"/>
            <a:ext cx="1567543" cy="90533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a:t>
            </a:r>
            <a:r>
              <a:rPr lang="en-US" dirty="0" smtClean="0"/>
              <a:t>1.00 </a:t>
            </a:r>
            <a:r>
              <a:rPr lang="en-US" dirty="0" smtClean="0"/>
              <a:t>L</a:t>
            </a:r>
            <a:br>
              <a:rPr lang="en-US" dirty="0" smtClean="0"/>
            </a:br>
            <a:r>
              <a:rPr lang="en-US" dirty="0" smtClean="0"/>
              <a:t>1.06 quarts</a:t>
            </a:r>
            <a:endParaRPr lang="en-US" dirty="0"/>
          </a:p>
        </p:txBody>
      </p:sp>
      <p:sp>
        <p:nvSpPr>
          <p:cNvPr id="15" name="Content Placeholder 2"/>
          <p:cNvSpPr txBox="1">
            <a:spLocks/>
          </p:cNvSpPr>
          <p:nvPr/>
        </p:nvSpPr>
        <p:spPr>
          <a:xfrm>
            <a:off x="5279571" y="3728361"/>
            <a:ext cx="1567543" cy="90533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mL</a:t>
            </a:r>
            <a:br>
              <a:rPr lang="en-US" dirty="0" smtClean="0"/>
            </a:br>
            <a:r>
              <a:rPr lang="en-US" dirty="0" smtClean="0"/>
              <a:t>    1 L</a:t>
            </a:r>
            <a:endParaRPr lang="en-US" dirty="0"/>
          </a:p>
        </p:txBody>
      </p:sp>
      <p:sp>
        <p:nvSpPr>
          <p:cNvPr id="16" name="Content Placeholder 2"/>
          <p:cNvSpPr txBox="1">
            <a:spLocks/>
          </p:cNvSpPr>
          <p:nvPr/>
        </p:nvSpPr>
        <p:spPr>
          <a:xfrm>
            <a:off x="6716487" y="3751778"/>
            <a:ext cx="1908628" cy="693057"/>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 21</a:t>
            </a:r>
            <a:r>
              <a:rPr lang="en-US" u="sng" dirty="0" smtClean="0"/>
              <a:t>69.8</a:t>
            </a:r>
            <a:r>
              <a:rPr lang="en-US" dirty="0" smtClean="0"/>
              <a:t> mL</a:t>
            </a:r>
            <a:endParaRPr lang="en-US" dirty="0"/>
          </a:p>
        </p:txBody>
      </p:sp>
      <p:sp>
        <p:nvSpPr>
          <p:cNvPr id="17" name="Content Placeholder 2"/>
          <p:cNvSpPr txBox="1">
            <a:spLocks/>
          </p:cNvSpPr>
          <p:nvPr/>
        </p:nvSpPr>
        <p:spPr>
          <a:xfrm>
            <a:off x="8984344" y="3721094"/>
            <a:ext cx="1908628" cy="693057"/>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 2200 mL</a:t>
            </a:r>
            <a:endParaRPr lang="en-US" dirty="0"/>
          </a:p>
        </p:txBody>
      </p:sp>
      <p:sp>
        <p:nvSpPr>
          <p:cNvPr id="18" name="Content Placeholder 2"/>
          <p:cNvSpPr txBox="1">
            <a:spLocks/>
          </p:cNvSpPr>
          <p:nvPr/>
        </p:nvSpPr>
        <p:spPr>
          <a:xfrm>
            <a:off x="1012371" y="4404628"/>
            <a:ext cx="3737429" cy="44087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Convert 20.0 m/s to miles/hour</a:t>
            </a:r>
            <a:endParaRPr lang="en-US" dirty="0"/>
          </a:p>
        </p:txBody>
      </p:sp>
      <p:sp>
        <p:nvSpPr>
          <p:cNvPr id="19" name="Content Placeholder 2"/>
          <p:cNvSpPr txBox="1">
            <a:spLocks/>
          </p:cNvSpPr>
          <p:nvPr/>
        </p:nvSpPr>
        <p:spPr>
          <a:xfrm>
            <a:off x="1123042" y="4919431"/>
            <a:ext cx="1097644"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miles</a:t>
            </a:r>
            <a:br>
              <a:rPr lang="en-US" dirty="0" smtClean="0"/>
            </a:br>
            <a:r>
              <a:rPr lang="en-US" dirty="0" smtClean="0"/>
              <a:t> hour</a:t>
            </a:r>
            <a:endParaRPr lang="en-US" dirty="0"/>
          </a:p>
        </p:txBody>
      </p:sp>
      <p:sp>
        <p:nvSpPr>
          <p:cNvPr id="20" name="Content Placeholder 2"/>
          <p:cNvSpPr txBox="1">
            <a:spLocks/>
          </p:cNvSpPr>
          <p:nvPr/>
        </p:nvSpPr>
        <p:spPr>
          <a:xfrm>
            <a:off x="2139042" y="4863189"/>
            <a:ext cx="1191987"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a:t>
            </a:r>
            <a:r>
              <a:rPr lang="en-US" dirty="0" smtClean="0"/>
              <a:t> 20.0 m</a:t>
            </a:r>
            <a:br>
              <a:rPr lang="en-US" dirty="0" smtClean="0"/>
            </a:br>
            <a:r>
              <a:rPr lang="en-US" dirty="0" smtClean="0"/>
              <a:t>        1 s</a:t>
            </a:r>
            <a:endParaRPr lang="en-US" dirty="0"/>
          </a:p>
        </p:txBody>
      </p:sp>
      <p:sp>
        <p:nvSpPr>
          <p:cNvPr id="21" name="Content Placeholder 2"/>
          <p:cNvSpPr txBox="1">
            <a:spLocks/>
          </p:cNvSpPr>
          <p:nvPr/>
        </p:nvSpPr>
        <p:spPr>
          <a:xfrm>
            <a:off x="3461658" y="4878618"/>
            <a:ext cx="1037772"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60 s</a:t>
            </a:r>
            <a:br>
              <a:rPr lang="en-US" dirty="0" smtClean="0"/>
            </a:br>
            <a:r>
              <a:rPr lang="en-US" dirty="0" smtClean="0"/>
              <a:t>1 min</a:t>
            </a:r>
            <a:endParaRPr lang="en-US" dirty="0"/>
          </a:p>
        </p:txBody>
      </p:sp>
      <p:sp>
        <p:nvSpPr>
          <p:cNvPr id="22" name="Content Placeholder 2"/>
          <p:cNvSpPr txBox="1">
            <a:spLocks/>
          </p:cNvSpPr>
          <p:nvPr/>
        </p:nvSpPr>
        <p:spPr>
          <a:xfrm>
            <a:off x="4499430" y="4878618"/>
            <a:ext cx="1037772"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60 min</a:t>
            </a:r>
            <a:br>
              <a:rPr lang="en-US" dirty="0" smtClean="0"/>
            </a:br>
            <a:r>
              <a:rPr lang="en-US" dirty="0" smtClean="0"/>
              <a:t>1 </a:t>
            </a:r>
            <a:r>
              <a:rPr lang="en-US" dirty="0" err="1" smtClean="0"/>
              <a:t>hr</a:t>
            </a:r>
            <a:endParaRPr lang="en-US" dirty="0"/>
          </a:p>
        </p:txBody>
      </p:sp>
      <p:sp>
        <p:nvSpPr>
          <p:cNvPr id="23" name="Content Placeholder 2"/>
          <p:cNvSpPr txBox="1">
            <a:spLocks/>
          </p:cNvSpPr>
          <p:nvPr/>
        </p:nvSpPr>
        <p:spPr>
          <a:xfrm>
            <a:off x="8559800" y="4863189"/>
            <a:ext cx="1037772" cy="693057"/>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1 mile</a:t>
            </a:r>
          </a:p>
          <a:p>
            <a:pPr marL="0" indent="0">
              <a:buFont typeface="Franklin Gothic Book" panose="020B0503020102020204" pitchFamily="34" charset="0"/>
              <a:buNone/>
            </a:pPr>
            <a:r>
              <a:rPr lang="en-US" dirty="0" smtClean="0"/>
              <a:t>5280 </a:t>
            </a:r>
            <a:r>
              <a:rPr lang="en-US" dirty="0" err="1" smtClean="0"/>
              <a:t>ft</a:t>
            </a:r>
            <a:endParaRPr lang="en-US" dirty="0"/>
          </a:p>
        </p:txBody>
      </p:sp>
      <p:sp>
        <p:nvSpPr>
          <p:cNvPr id="24" name="Content Placeholder 2"/>
          <p:cNvSpPr txBox="1">
            <a:spLocks/>
          </p:cNvSpPr>
          <p:nvPr/>
        </p:nvSpPr>
        <p:spPr>
          <a:xfrm>
            <a:off x="7699829" y="4844830"/>
            <a:ext cx="1037772" cy="693057"/>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1 </a:t>
            </a:r>
            <a:r>
              <a:rPr lang="en-US" dirty="0" err="1"/>
              <a:t>ft</a:t>
            </a:r>
            <a:endParaRPr lang="en-US" dirty="0"/>
          </a:p>
          <a:p>
            <a:pPr marL="0" indent="0">
              <a:buFont typeface="Franklin Gothic Book" panose="020B0503020102020204" pitchFamily="34" charset="0"/>
              <a:buNone/>
            </a:pPr>
            <a:r>
              <a:rPr lang="en-US" dirty="0" smtClean="0"/>
              <a:t>12 in</a:t>
            </a:r>
            <a:endParaRPr lang="en-US" dirty="0"/>
          </a:p>
        </p:txBody>
      </p:sp>
      <p:sp>
        <p:nvSpPr>
          <p:cNvPr id="25" name="Content Placeholder 2"/>
          <p:cNvSpPr txBox="1">
            <a:spLocks/>
          </p:cNvSpPr>
          <p:nvPr/>
        </p:nvSpPr>
        <p:spPr>
          <a:xfrm>
            <a:off x="6589486" y="4878618"/>
            <a:ext cx="1226458" cy="76245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1.00 </a:t>
            </a:r>
            <a:r>
              <a:rPr lang="en-US" dirty="0" smtClean="0"/>
              <a:t>in</a:t>
            </a:r>
            <a:r>
              <a:rPr lang="en-US" dirty="0" smtClean="0"/>
              <a:t/>
            </a:r>
            <a:br>
              <a:rPr lang="en-US" dirty="0" smtClean="0"/>
            </a:br>
            <a:r>
              <a:rPr lang="en-US" dirty="0"/>
              <a:t>2.54 </a:t>
            </a:r>
            <a:r>
              <a:rPr lang="en-US" dirty="0" smtClean="0"/>
              <a:t>cm</a:t>
            </a:r>
            <a:endParaRPr lang="en-US" dirty="0"/>
          </a:p>
        </p:txBody>
      </p:sp>
      <p:sp>
        <p:nvSpPr>
          <p:cNvPr id="26" name="Content Placeholder 2"/>
          <p:cNvSpPr txBox="1">
            <a:spLocks/>
          </p:cNvSpPr>
          <p:nvPr/>
        </p:nvSpPr>
        <p:spPr>
          <a:xfrm>
            <a:off x="5479143" y="4896980"/>
            <a:ext cx="1226458" cy="76245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cm</a:t>
            </a:r>
            <a:br>
              <a:rPr lang="en-US" dirty="0" smtClean="0"/>
            </a:br>
            <a:r>
              <a:rPr lang="en-US" dirty="0" smtClean="0"/>
              <a:t>1 m</a:t>
            </a:r>
            <a:endParaRPr lang="en-US" dirty="0"/>
          </a:p>
        </p:txBody>
      </p:sp>
      <p:sp>
        <p:nvSpPr>
          <p:cNvPr id="27" name="Content Placeholder 2"/>
          <p:cNvSpPr txBox="1">
            <a:spLocks/>
          </p:cNvSpPr>
          <p:nvPr/>
        </p:nvSpPr>
        <p:spPr>
          <a:xfrm>
            <a:off x="9597571" y="4863188"/>
            <a:ext cx="2636263" cy="693057"/>
          </a:xfrm>
          <a:prstGeom prst="rect">
            <a:avLst/>
          </a:prstGeom>
          <a:ln w="19050">
            <a:no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=44.7</a:t>
            </a:r>
            <a:r>
              <a:rPr lang="en-US" u="sng" dirty="0" smtClean="0"/>
              <a:t>387</a:t>
            </a:r>
            <a:r>
              <a:rPr lang="en-US" dirty="0" smtClean="0"/>
              <a:t> miles/hour</a:t>
            </a:r>
            <a:endParaRPr lang="en-US" dirty="0"/>
          </a:p>
        </p:txBody>
      </p:sp>
      <p:sp>
        <p:nvSpPr>
          <p:cNvPr id="28" name="Content Placeholder 2"/>
          <p:cNvSpPr txBox="1">
            <a:spLocks/>
          </p:cNvSpPr>
          <p:nvPr/>
        </p:nvSpPr>
        <p:spPr>
          <a:xfrm>
            <a:off x="9671957" y="5437823"/>
            <a:ext cx="2456542" cy="679466"/>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a:t>
            </a:r>
            <a:r>
              <a:rPr lang="en-US" dirty="0" smtClean="0"/>
              <a:t>44.7 miles/hour</a:t>
            </a:r>
            <a:endParaRPr lang="en-US" dirty="0"/>
          </a:p>
        </p:txBody>
      </p:sp>
      <p:sp>
        <p:nvSpPr>
          <p:cNvPr id="29" name="Content Placeholder 2"/>
          <p:cNvSpPr txBox="1">
            <a:spLocks/>
          </p:cNvSpPr>
          <p:nvPr/>
        </p:nvSpPr>
        <p:spPr>
          <a:xfrm>
            <a:off x="725714" y="5646517"/>
            <a:ext cx="8871858" cy="600967"/>
          </a:xfrm>
          <a:prstGeom prst="rect">
            <a:avLst/>
          </a:prstGeom>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How many pounds are present in 55.0 gal of sulfuric acid if its density is 2.00 g/ml?</a:t>
            </a:r>
            <a:endParaRPr lang="en-US" dirty="0"/>
          </a:p>
        </p:txBody>
      </p:sp>
      <p:sp>
        <p:nvSpPr>
          <p:cNvPr id="30" name="Content Placeholder 2"/>
          <p:cNvSpPr txBox="1">
            <a:spLocks/>
          </p:cNvSpPr>
          <p:nvPr/>
        </p:nvSpPr>
        <p:spPr>
          <a:xfrm>
            <a:off x="898978" y="5948133"/>
            <a:ext cx="762908"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a:t>
            </a:r>
            <a:r>
              <a:rPr lang="en-US" dirty="0" err="1" smtClean="0"/>
              <a:t>lbs</a:t>
            </a:r>
            <a:endParaRPr lang="en-US" dirty="0"/>
          </a:p>
        </p:txBody>
      </p:sp>
      <p:sp>
        <p:nvSpPr>
          <p:cNvPr id="31" name="Content Placeholder 2"/>
          <p:cNvSpPr txBox="1">
            <a:spLocks/>
          </p:cNvSpPr>
          <p:nvPr/>
        </p:nvSpPr>
        <p:spPr>
          <a:xfrm>
            <a:off x="1624692" y="5975797"/>
            <a:ext cx="1307194"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a:t>
            </a:r>
            <a:r>
              <a:rPr lang="en-US" dirty="0" smtClean="0"/>
              <a:t> 55.0 gal</a:t>
            </a:r>
            <a:endParaRPr lang="en-US" dirty="0"/>
          </a:p>
        </p:txBody>
      </p:sp>
      <p:sp>
        <p:nvSpPr>
          <p:cNvPr id="32" name="Content Placeholder 2"/>
          <p:cNvSpPr txBox="1">
            <a:spLocks/>
          </p:cNvSpPr>
          <p:nvPr/>
        </p:nvSpPr>
        <p:spPr>
          <a:xfrm>
            <a:off x="2966129" y="5937705"/>
            <a:ext cx="1307194"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4 quarts</a:t>
            </a:r>
            <a:br>
              <a:rPr lang="en-US" dirty="0" smtClean="0"/>
            </a:br>
            <a:r>
              <a:rPr lang="en-US" dirty="0" smtClean="0"/>
              <a:t>1 gallon</a:t>
            </a:r>
            <a:endParaRPr lang="en-US" dirty="0"/>
          </a:p>
        </p:txBody>
      </p:sp>
      <p:sp>
        <p:nvSpPr>
          <p:cNvPr id="33" name="Content Placeholder 2"/>
          <p:cNvSpPr txBox="1">
            <a:spLocks/>
          </p:cNvSpPr>
          <p:nvPr/>
        </p:nvSpPr>
        <p:spPr>
          <a:xfrm>
            <a:off x="4089400" y="5947000"/>
            <a:ext cx="1459593"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a:t>
            </a:r>
            <a:r>
              <a:rPr lang="en-US" dirty="0" smtClean="0"/>
              <a:t>L</a:t>
            </a:r>
            <a:br>
              <a:rPr lang="en-US" dirty="0" smtClean="0"/>
            </a:br>
            <a:r>
              <a:rPr lang="en-US" dirty="0" smtClean="0"/>
              <a:t>1.06 quarts</a:t>
            </a:r>
            <a:endParaRPr lang="en-US" dirty="0"/>
          </a:p>
        </p:txBody>
      </p:sp>
      <p:sp>
        <p:nvSpPr>
          <p:cNvPr id="34" name="Content Placeholder 2"/>
          <p:cNvSpPr txBox="1">
            <a:spLocks/>
          </p:cNvSpPr>
          <p:nvPr/>
        </p:nvSpPr>
        <p:spPr>
          <a:xfrm>
            <a:off x="5479143" y="5917970"/>
            <a:ext cx="1459593"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1000 mL</a:t>
            </a:r>
            <a:br>
              <a:rPr lang="en-US" dirty="0" smtClean="0"/>
            </a:br>
            <a:r>
              <a:rPr lang="en-US" dirty="0" smtClean="0"/>
              <a:t>   1 L</a:t>
            </a:r>
            <a:endParaRPr lang="en-US" dirty="0"/>
          </a:p>
        </p:txBody>
      </p:sp>
      <p:sp>
        <p:nvSpPr>
          <p:cNvPr id="35" name="Content Placeholder 2"/>
          <p:cNvSpPr txBox="1">
            <a:spLocks/>
          </p:cNvSpPr>
          <p:nvPr/>
        </p:nvSpPr>
        <p:spPr>
          <a:xfrm>
            <a:off x="6690259" y="5951312"/>
            <a:ext cx="1307194"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2.00 g</a:t>
            </a:r>
            <a:br>
              <a:rPr lang="en-US" dirty="0" smtClean="0"/>
            </a:br>
            <a:r>
              <a:rPr lang="en-US" dirty="0" smtClean="0"/>
              <a:t>1 mL</a:t>
            </a:r>
            <a:endParaRPr lang="en-US" dirty="0"/>
          </a:p>
        </p:txBody>
      </p:sp>
      <p:sp>
        <p:nvSpPr>
          <p:cNvPr id="36" name="Content Placeholder 2"/>
          <p:cNvSpPr txBox="1">
            <a:spLocks/>
          </p:cNvSpPr>
          <p:nvPr/>
        </p:nvSpPr>
        <p:spPr>
          <a:xfrm>
            <a:off x="7673974" y="5919892"/>
            <a:ext cx="1307194" cy="69305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1.00 </a:t>
            </a:r>
            <a:r>
              <a:rPr lang="en-US" dirty="0" err="1" smtClean="0"/>
              <a:t>lb</a:t>
            </a:r>
            <a:r>
              <a:rPr lang="en-US" dirty="0" smtClean="0"/>
              <a:t/>
            </a:r>
            <a:br>
              <a:rPr lang="en-US" dirty="0" smtClean="0"/>
            </a:br>
            <a:r>
              <a:rPr lang="en-US" dirty="0" smtClean="0"/>
              <a:t>454 g</a:t>
            </a:r>
            <a:endParaRPr lang="en-US" dirty="0"/>
          </a:p>
        </p:txBody>
      </p:sp>
      <p:sp>
        <p:nvSpPr>
          <p:cNvPr id="37" name="Content Placeholder 2"/>
          <p:cNvSpPr txBox="1">
            <a:spLocks/>
          </p:cNvSpPr>
          <p:nvPr/>
        </p:nvSpPr>
        <p:spPr>
          <a:xfrm>
            <a:off x="8713272" y="6123744"/>
            <a:ext cx="1262743" cy="484363"/>
          </a:xfrm>
          <a:prstGeom prst="rect">
            <a:avLst/>
          </a:prstGeom>
          <a:ln w="19050">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smtClean="0"/>
              <a:t>= 914 </a:t>
            </a:r>
            <a:r>
              <a:rPr lang="en-US" dirty="0" err="1" smtClean="0"/>
              <a:t>lbs</a:t>
            </a:r>
            <a:endParaRPr lang="en-US" dirty="0"/>
          </a:p>
        </p:txBody>
      </p:sp>
      <p:cxnSp>
        <p:nvCxnSpPr>
          <p:cNvPr id="38" name="Straight Connector 37"/>
          <p:cNvCxnSpPr/>
          <p:nvPr/>
        </p:nvCxnSpPr>
        <p:spPr>
          <a:xfrm flipV="1">
            <a:off x="2220686" y="2690583"/>
            <a:ext cx="3058885" cy="521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31572" y="4059447"/>
            <a:ext cx="430348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7" idx="1"/>
          </p:cNvCxnSpPr>
          <p:nvPr/>
        </p:nvCxnSpPr>
        <p:spPr>
          <a:xfrm flipV="1">
            <a:off x="2438401" y="5209717"/>
            <a:ext cx="7159170" cy="253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892299" y="6252930"/>
            <a:ext cx="6435272" cy="648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331029" y="2383704"/>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361480" y="2344055"/>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672338" y="376645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79571" y="3784149"/>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369127" y="4899476"/>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383314" y="4899476"/>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471885" y="4919431"/>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535057" y="4912172"/>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699829" y="4935766"/>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532810" y="487861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112983" y="601957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966129" y="6007536"/>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517241" y="599054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705601" y="6019577"/>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697270" y="5990548"/>
            <a:ext cx="0"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881085" y="2458820"/>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802743" y="278242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985301" y="246243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975678" y="277586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759753" y="3904809"/>
            <a:ext cx="741818" cy="1013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986315" y="5016509"/>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758650" y="4157881"/>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4720464" y="390446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362332" y="4189315"/>
            <a:ext cx="741818" cy="1013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2908753" y="529996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816573" y="5028317"/>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836759" y="529634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965924" y="499563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094186" y="501785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767614" y="529634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204609" y="501329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7248748" y="528818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972729" y="491461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8130041" y="5301338"/>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218610" y="532016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513693" y="612660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668601" y="6077185"/>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5925013" y="634284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248060" y="6047816"/>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055531" y="634284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331640" y="6037012"/>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8193314" y="6371654"/>
            <a:ext cx="268514" cy="130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3233057" y="6371654"/>
            <a:ext cx="752244" cy="11508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3285791" y="6063356"/>
            <a:ext cx="752244" cy="11508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711590" y="6378233"/>
            <a:ext cx="752244" cy="11508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73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500"/>
                                        <p:tgtEl>
                                          <p:spTgt spid="6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500"/>
                                        <p:tgtEl>
                                          <p:spTgt spid="6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500"/>
                                        <p:tgtEl>
                                          <p:spTgt spid="6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0"/>
                                        </p:tgtEl>
                                        <p:attrNameLst>
                                          <p:attrName>style.visibility</p:attrName>
                                        </p:attrNameLst>
                                      </p:cBhvr>
                                      <p:to>
                                        <p:strVal val="visible"/>
                                      </p:to>
                                    </p:set>
                                    <p:animEffect transition="in" filter="fade">
                                      <p:cBhvr>
                                        <p:cTn id="142" dur="500"/>
                                        <p:tgtEl>
                                          <p:spTgt spid="2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fade">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fade">
                                      <p:cBhvr>
                                        <p:cTn id="152" dur="500"/>
                                        <p:tgtEl>
                                          <p:spTgt spid="5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1"/>
                                        </p:tgtEl>
                                        <p:attrNameLst>
                                          <p:attrName>style.visibility</p:attrName>
                                        </p:attrNameLst>
                                      </p:cBhvr>
                                      <p:to>
                                        <p:strVal val="visible"/>
                                      </p:to>
                                    </p:set>
                                    <p:animEffect transition="in" filter="fade">
                                      <p:cBhvr>
                                        <p:cTn id="157" dur="500"/>
                                        <p:tgtEl>
                                          <p:spTgt spid="2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71"/>
                                        </p:tgtEl>
                                        <p:attrNameLst>
                                          <p:attrName>style.visibility</p:attrName>
                                        </p:attrNameLst>
                                      </p:cBhvr>
                                      <p:to>
                                        <p:strVal val="visible"/>
                                      </p:to>
                                    </p:set>
                                    <p:animEffect transition="in" filter="fade">
                                      <p:cBhvr>
                                        <p:cTn id="162" dur="500"/>
                                        <p:tgtEl>
                                          <p:spTgt spid="7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72"/>
                                        </p:tgtEl>
                                        <p:attrNameLst>
                                          <p:attrName>style.visibility</p:attrName>
                                        </p:attrNameLst>
                                      </p:cBhvr>
                                      <p:to>
                                        <p:strVal val="visible"/>
                                      </p:to>
                                    </p:set>
                                    <p:animEffect transition="in" filter="fade">
                                      <p:cBhvr>
                                        <p:cTn id="167" dur="500"/>
                                        <p:tgtEl>
                                          <p:spTgt spid="7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fade">
                                      <p:cBhvr>
                                        <p:cTn id="172" dur="500"/>
                                        <p:tgtEl>
                                          <p:spTgt spid="5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2"/>
                                        </p:tgtEl>
                                        <p:attrNameLst>
                                          <p:attrName>style.visibility</p:attrName>
                                        </p:attrNameLst>
                                      </p:cBhvr>
                                      <p:to>
                                        <p:strVal val="visible"/>
                                      </p:to>
                                    </p:set>
                                    <p:animEffect transition="in" filter="fade">
                                      <p:cBhvr>
                                        <p:cTn id="177" dur="500"/>
                                        <p:tgtEl>
                                          <p:spTgt spid="22"/>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73"/>
                                        </p:tgtEl>
                                        <p:attrNameLst>
                                          <p:attrName>style.visibility</p:attrName>
                                        </p:attrNameLst>
                                      </p:cBhvr>
                                      <p:to>
                                        <p:strVal val="visible"/>
                                      </p:to>
                                    </p:set>
                                    <p:animEffect transition="in" filter="fade">
                                      <p:cBhvr>
                                        <p:cTn id="182" dur="500"/>
                                        <p:tgtEl>
                                          <p:spTgt spid="73"/>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52"/>
                                        </p:tgtEl>
                                        <p:attrNameLst>
                                          <p:attrName>style.visibility</p:attrName>
                                        </p:attrNameLst>
                                      </p:cBhvr>
                                      <p:to>
                                        <p:strVal val="visible"/>
                                      </p:to>
                                    </p:set>
                                    <p:animEffect transition="in" filter="fade">
                                      <p:cBhvr>
                                        <p:cTn id="192" dur="500"/>
                                        <p:tgtEl>
                                          <p:spTgt spid="52"/>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26"/>
                                        </p:tgtEl>
                                        <p:attrNameLst>
                                          <p:attrName>style.visibility</p:attrName>
                                        </p:attrNameLst>
                                      </p:cBhvr>
                                      <p:to>
                                        <p:strVal val="visible"/>
                                      </p:to>
                                    </p:set>
                                    <p:animEffect transition="in" filter="fade">
                                      <p:cBhvr>
                                        <p:cTn id="197" dur="500"/>
                                        <p:tgtEl>
                                          <p:spTgt spid="26"/>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76"/>
                                        </p:tgtEl>
                                        <p:attrNameLst>
                                          <p:attrName>style.visibility</p:attrName>
                                        </p:attrNameLst>
                                      </p:cBhvr>
                                      <p:to>
                                        <p:strVal val="visible"/>
                                      </p:to>
                                    </p:set>
                                    <p:animEffect transition="in" filter="fade">
                                      <p:cBhvr>
                                        <p:cTn id="202" dur="500"/>
                                        <p:tgtEl>
                                          <p:spTgt spid="7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67"/>
                                        </p:tgtEl>
                                        <p:attrNameLst>
                                          <p:attrName>style.visibility</p:attrName>
                                        </p:attrNameLst>
                                      </p:cBhvr>
                                      <p:to>
                                        <p:strVal val="visible"/>
                                      </p:to>
                                    </p:set>
                                    <p:animEffect transition="in" filter="fade">
                                      <p:cBhvr>
                                        <p:cTn id="207" dur="500"/>
                                        <p:tgtEl>
                                          <p:spTgt spid="67"/>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fade">
                                      <p:cBhvr>
                                        <p:cTn id="212" dur="500"/>
                                        <p:tgtEl>
                                          <p:spTgt spid="53"/>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25"/>
                                        </p:tgtEl>
                                        <p:attrNameLst>
                                          <p:attrName>style.visibility</p:attrName>
                                        </p:attrNameLst>
                                      </p:cBhvr>
                                      <p:to>
                                        <p:strVal val="visible"/>
                                      </p:to>
                                    </p:set>
                                    <p:animEffect transition="in" filter="fade">
                                      <p:cBhvr>
                                        <p:cTn id="217" dur="500"/>
                                        <p:tgtEl>
                                          <p:spTgt spid="25"/>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78"/>
                                        </p:tgtEl>
                                        <p:attrNameLst>
                                          <p:attrName>style.visibility</p:attrName>
                                        </p:attrNameLst>
                                      </p:cBhvr>
                                      <p:to>
                                        <p:strVal val="visible"/>
                                      </p:to>
                                    </p:set>
                                    <p:animEffect transition="in" filter="fade">
                                      <p:cBhvr>
                                        <p:cTn id="222" dur="500"/>
                                        <p:tgtEl>
                                          <p:spTgt spid="7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500"/>
                                        <p:tgtEl>
                                          <p:spTgt spid="75"/>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54"/>
                                        </p:tgtEl>
                                        <p:attrNameLst>
                                          <p:attrName>style.visibility</p:attrName>
                                        </p:attrNameLst>
                                      </p:cBhvr>
                                      <p:to>
                                        <p:strVal val="visible"/>
                                      </p:to>
                                    </p:set>
                                    <p:animEffect transition="in" filter="fade">
                                      <p:cBhvr>
                                        <p:cTn id="232" dur="500"/>
                                        <p:tgtEl>
                                          <p:spTgt spid="54"/>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fade">
                                      <p:cBhvr>
                                        <p:cTn id="237" dur="500"/>
                                        <p:tgtEl>
                                          <p:spTgt spid="24"/>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80"/>
                                        </p:tgtEl>
                                        <p:attrNameLst>
                                          <p:attrName>style.visibility</p:attrName>
                                        </p:attrNameLst>
                                      </p:cBhvr>
                                      <p:to>
                                        <p:strVal val="visible"/>
                                      </p:to>
                                    </p:set>
                                    <p:animEffect transition="in" filter="fade">
                                      <p:cBhvr>
                                        <p:cTn id="242" dur="500"/>
                                        <p:tgtEl>
                                          <p:spTgt spid="80"/>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fade">
                                      <p:cBhvr>
                                        <p:cTn id="247" dur="500"/>
                                        <p:tgtEl>
                                          <p:spTgt spid="77"/>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nodeType="clickEffect">
                                  <p:stCondLst>
                                    <p:cond delay="0"/>
                                  </p:stCondLst>
                                  <p:childTnLst>
                                    <p:set>
                                      <p:cBhvr>
                                        <p:cTn id="251" dur="1" fill="hold">
                                          <p:stCondLst>
                                            <p:cond delay="0"/>
                                          </p:stCondLst>
                                        </p:cTn>
                                        <p:tgtEl>
                                          <p:spTgt spid="55"/>
                                        </p:tgtEl>
                                        <p:attrNameLst>
                                          <p:attrName>style.visibility</p:attrName>
                                        </p:attrNameLst>
                                      </p:cBhvr>
                                      <p:to>
                                        <p:strVal val="visible"/>
                                      </p:to>
                                    </p:set>
                                    <p:animEffect transition="in" filter="fade">
                                      <p:cBhvr>
                                        <p:cTn id="252" dur="500"/>
                                        <p:tgtEl>
                                          <p:spTgt spid="5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23"/>
                                        </p:tgtEl>
                                        <p:attrNameLst>
                                          <p:attrName>style.visibility</p:attrName>
                                        </p:attrNameLst>
                                      </p:cBhvr>
                                      <p:to>
                                        <p:strVal val="visible"/>
                                      </p:to>
                                    </p:set>
                                    <p:animEffect transition="in" filter="fade">
                                      <p:cBhvr>
                                        <p:cTn id="257" dur="500"/>
                                        <p:tgtEl>
                                          <p:spTgt spid="23"/>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79"/>
                                        </p:tgtEl>
                                        <p:attrNameLst>
                                          <p:attrName>style.visibility</p:attrName>
                                        </p:attrNameLst>
                                      </p:cBhvr>
                                      <p:to>
                                        <p:strVal val="visible"/>
                                      </p:to>
                                    </p:set>
                                    <p:animEffect transition="in" filter="fade">
                                      <p:cBhvr>
                                        <p:cTn id="262" dur="500"/>
                                        <p:tgtEl>
                                          <p:spTgt spid="7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nodeType="clickEffect">
                                  <p:stCondLst>
                                    <p:cond delay="0"/>
                                  </p:stCondLst>
                                  <p:childTnLst>
                                    <p:set>
                                      <p:cBhvr>
                                        <p:cTn id="266" dur="1" fill="hold">
                                          <p:stCondLst>
                                            <p:cond delay="0"/>
                                          </p:stCondLst>
                                        </p:cTn>
                                        <p:tgtEl>
                                          <p:spTgt spid="81"/>
                                        </p:tgtEl>
                                        <p:attrNameLst>
                                          <p:attrName>style.visibility</p:attrName>
                                        </p:attrNameLst>
                                      </p:cBhvr>
                                      <p:to>
                                        <p:strVal val="visible"/>
                                      </p:to>
                                    </p:set>
                                    <p:animEffect transition="in" filter="fade">
                                      <p:cBhvr>
                                        <p:cTn id="267" dur="500"/>
                                        <p:tgtEl>
                                          <p:spTgt spid="81"/>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27"/>
                                        </p:tgtEl>
                                        <p:attrNameLst>
                                          <p:attrName>style.visibility</p:attrName>
                                        </p:attrNameLst>
                                      </p:cBhvr>
                                      <p:to>
                                        <p:strVal val="visible"/>
                                      </p:to>
                                    </p:set>
                                    <p:animEffect transition="in" filter="fade">
                                      <p:cBhvr>
                                        <p:cTn id="272" dur="500"/>
                                        <p:tgtEl>
                                          <p:spTgt spid="27"/>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28"/>
                                        </p:tgtEl>
                                        <p:attrNameLst>
                                          <p:attrName>style.visibility</p:attrName>
                                        </p:attrNameLst>
                                      </p:cBhvr>
                                      <p:to>
                                        <p:strVal val="visible"/>
                                      </p:to>
                                    </p:set>
                                    <p:animEffect transition="in" filter="fade">
                                      <p:cBhvr>
                                        <p:cTn id="277" dur="500"/>
                                        <p:tgtEl>
                                          <p:spTgt spid="2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30"/>
                                        </p:tgtEl>
                                        <p:attrNameLst>
                                          <p:attrName>style.visibility</p:attrName>
                                        </p:attrNameLst>
                                      </p:cBhvr>
                                      <p:to>
                                        <p:strVal val="visible"/>
                                      </p:to>
                                    </p:set>
                                    <p:animEffect transition="in" filter="fade">
                                      <p:cBhvr>
                                        <p:cTn id="282" dur="500"/>
                                        <p:tgtEl>
                                          <p:spTgt spid="30"/>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nodeType="clickEffect">
                                  <p:stCondLst>
                                    <p:cond delay="0"/>
                                  </p:stCondLst>
                                  <p:childTnLst>
                                    <p:set>
                                      <p:cBhvr>
                                        <p:cTn id="286" dur="1" fill="hold">
                                          <p:stCondLst>
                                            <p:cond delay="0"/>
                                          </p:stCondLst>
                                        </p:cTn>
                                        <p:tgtEl>
                                          <p:spTgt spid="31">
                                            <p:txEl>
                                              <p:pRg st="0" end="0"/>
                                            </p:txEl>
                                          </p:spTgt>
                                        </p:tgtEl>
                                        <p:attrNameLst>
                                          <p:attrName>style.visibility</p:attrName>
                                        </p:attrNameLst>
                                      </p:cBhvr>
                                      <p:to>
                                        <p:strVal val="visible"/>
                                      </p:to>
                                    </p:set>
                                    <p:animEffect transition="in" filter="fade">
                                      <p:cBhvr>
                                        <p:cTn id="287" dur="500"/>
                                        <p:tgtEl>
                                          <p:spTgt spid="31">
                                            <p:txEl>
                                              <p:pRg st="0" end="0"/>
                                            </p:txEl>
                                          </p:spTgt>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nodeType="clickEffect">
                                  <p:stCondLst>
                                    <p:cond delay="0"/>
                                  </p:stCondLst>
                                  <p:childTnLst>
                                    <p:set>
                                      <p:cBhvr>
                                        <p:cTn id="291" dur="1" fill="hold">
                                          <p:stCondLst>
                                            <p:cond delay="0"/>
                                          </p:stCondLst>
                                        </p:cTn>
                                        <p:tgtEl>
                                          <p:spTgt spid="44"/>
                                        </p:tgtEl>
                                        <p:attrNameLst>
                                          <p:attrName>style.visibility</p:attrName>
                                        </p:attrNameLst>
                                      </p:cBhvr>
                                      <p:to>
                                        <p:strVal val="visible"/>
                                      </p:to>
                                    </p:set>
                                    <p:animEffect transition="in" filter="fade">
                                      <p:cBhvr>
                                        <p:cTn id="292" dur="500"/>
                                        <p:tgtEl>
                                          <p:spTgt spid="44"/>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nodeType="clickEffect">
                                  <p:stCondLst>
                                    <p:cond delay="0"/>
                                  </p:stCondLst>
                                  <p:childTnLst>
                                    <p:set>
                                      <p:cBhvr>
                                        <p:cTn id="296" dur="1" fill="hold">
                                          <p:stCondLst>
                                            <p:cond delay="0"/>
                                          </p:stCondLst>
                                        </p:cTn>
                                        <p:tgtEl>
                                          <p:spTgt spid="57"/>
                                        </p:tgtEl>
                                        <p:attrNameLst>
                                          <p:attrName>style.visibility</p:attrName>
                                        </p:attrNameLst>
                                      </p:cBhvr>
                                      <p:to>
                                        <p:strVal val="visible"/>
                                      </p:to>
                                    </p:set>
                                    <p:animEffect transition="in" filter="fade">
                                      <p:cBhvr>
                                        <p:cTn id="297" dur="500"/>
                                        <p:tgtEl>
                                          <p:spTgt spid="57"/>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0" nodeType="clickEffect">
                                  <p:stCondLst>
                                    <p:cond delay="0"/>
                                  </p:stCondLst>
                                  <p:childTnLst>
                                    <p:set>
                                      <p:cBhvr>
                                        <p:cTn id="301" dur="1" fill="hold">
                                          <p:stCondLst>
                                            <p:cond delay="0"/>
                                          </p:stCondLst>
                                        </p:cTn>
                                        <p:tgtEl>
                                          <p:spTgt spid="32"/>
                                        </p:tgtEl>
                                        <p:attrNameLst>
                                          <p:attrName>style.visibility</p:attrName>
                                        </p:attrNameLst>
                                      </p:cBhvr>
                                      <p:to>
                                        <p:strVal val="visible"/>
                                      </p:to>
                                    </p:set>
                                    <p:animEffect transition="in" filter="fade">
                                      <p:cBhvr>
                                        <p:cTn id="302" dur="500"/>
                                        <p:tgtEl>
                                          <p:spTgt spid="32"/>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nodeType="clickEffect">
                                  <p:stCondLst>
                                    <p:cond delay="0"/>
                                  </p:stCondLst>
                                  <p:childTnLst>
                                    <p:set>
                                      <p:cBhvr>
                                        <p:cTn id="306" dur="1" fill="hold">
                                          <p:stCondLst>
                                            <p:cond delay="0"/>
                                          </p:stCondLst>
                                        </p:cTn>
                                        <p:tgtEl>
                                          <p:spTgt spid="89"/>
                                        </p:tgtEl>
                                        <p:attrNameLst>
                                          <p:attrName>style.visibility</p:attrName>
                                        </p:attrNameLst>
                                      </p:cBhvr>
                                      <p:to>
                                        <p:strVal val="visible"/>
                                      </p:to>
                                    </p:set>
                                    <p:animEffect transition="in" filter="fade">
                                      <p:cBhvr>
                                        <p:cTn id="307" dur="500"/>
                                        <p:tgtEl>
                                          <p:spTgt spid="89"/>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nodeType="clickEffect">
                                  <p:stCondLst>
                                    <p:cond delay="0"/>
                                  </p:stCondLst>
                                  <p:childTnLst>
                                    <p:set>
                                      <p:cBhvr>
                                        <p:cTn id="311" dur="1" fill="hold">
                                          <p:stCondLst>
                                            <p:cond delay="0"/>
                                          </p:stCondLst>
                                        </p:cTn>
                                        <p:tgtEl>
                                          <p:spTgt spid="82"/>
                                        </p:tgtEl>
                                        <p:attrNameLst>
                                          <p:attrName>style.visibility</p:attrName>
                                        </p:attrNameLst>
                                      </p:cBhvr>
                                      <p:to>
                                        <p:strVal val="visible"/>
                                      </p:to>
                                    </p:set>
                                    <p:animEffect transition="in" filter="fade">
                                      <p:cBhvr>
                                        <p:cTn id="312" dur="500"/>
                                        <p:tgtEl>
                                          <p:spTgt spid="82"/>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nodeType="clickEffect">
                                  <p:stCondLst>
                                    <p:cond delay="0"/>
                                  </p:stCondLst>
                                  <p:childTnLst>
                                    <p:set>
                                      <p:cBhvr>
                                        <p:cTn id="316" dur="1" fill="hold">
                                          <p:stCondLst>
                                            <p:cond delay="0"/>
                                          </p:stCondLst>
                                        </p:cTn>
                                        <p:tgtEl>
                                          <p:spTgt spid="56"/>
                                        </p:tgtEl>
                                        <p:attrNameLst>
                                          <p:attrName>style.visibility</p:attrName>
                                        </p:attrNameLst>
                                      </p:cBhvr>
                                      <p:to>
                                        <p:strVal val="visible"/>
                                      </p:to>
                                    </p:set>
                                    <p:animEffect transition="in" filter="fade">
                                      <p:cBhvr>
                                        <p:cTn id="317" dur="500"/>
                                        <p:tgtEl>
                                          <p:spTgt spid="56"/>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grpId="0" nodeType="clickEffect">
                                  <p:stCondLst>
                                    <p:cond delay="0"/>
                                  </p:stCondLst>
                                  <p:childTnLst>
                                    <p:set>
                                      <p:cBhvr>
                                        <p:cTn id="321" dur="1" fill="hold">
                                          <p:stCondLst>
                                            <p:cond delay="0"/>
                                          </p:stCondLst>
                                        </p:cTn>
                                        <p:tgtEl>
                                          <p:spTgt spid="33"/>
                                        </p:tgtEl>
                                        <p:attrNameLst>
                                          <p:attrName>style.visibility</p:attrName>
                                        </p:attrNameLst>
                                      </p:cBhvr>
                                      <p:to>
                                        <p:strVal val="visible"/>
                                      </p:to>
                                    </p:set>
                                    <p:animEffect transition="in" filter="fade">
                                      <p:cBhvr>
                                        <p:cTn id="322" dur="500"/>
                                        <p:tgtEl>
                                          <p:spTgt spid="33"/>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nodeType="clickEffect">
                                  <p:stCondLst>
                                    <p:cond delay="0"/>
                                  </p:stCondLst>
                                  <p:childTnLst>
                                    <p:set>
                                      <p:cBhvr>
                                        <p:cTn id="326" dur="1" fill="hold">
                                          <p:stCondLst>
                                            <p:cond delay="0"/>
                                          </p:stCondLst>
                                        </p:cTn>
                                        <p:tgtEl>
                                          <p:spTgt spid="91"/>
                                        </p:tgtEl>
                                        <p:attrNameLst>
                                          <p:attrName>style.visibility</p:attrName>
                                        </p:attrNameLst>
                                      </p:cBhvr>
                                      <p:to>
                                        <p:strVal val="visible"/>
                                      </p:to>
                                    </p:set>
                                    <p:animEffect transition="in" filter="fade">
                                      <p:cBhvr>
                                        <p:cTn id="327" dur="500"/>
                                        <p:tgtEl>
                                          <p:spTgt spid="91"/>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nodeType="clickEffect">
                                  <p:stCondLst>
                                    <p:cond delay="0"/>
                                  </p:stCondLst>
                                  <p:childTnLst>
                                    <p:set>
                                      <p:cBhvr>
                                        <p:cTn id="331" dur="1" fill="hold">
                                          <p:stCondLst>
                                            <p:cond delay="0"/>
                                          </p:stCondLst>
                                        </p:cTn>
                                        <p:tgtEl>
                                          <p:spTgt spid="92"/>
                                        </p:tgtEl>
                                        <p:attrNameLst>
                                          <p:attrName>style.visibility</p:attrName>
                                        </p:attrNameLst>
                                      </p:cBhvr>
                                      <p:to>
                                        <p:strVal val="visible"/>
                                      </p:to>
                                    </p:set>
                                    <p:animEffect transition="in" filter="fade">
                                      <p:cBhvr>
                                        <p:cTn id="332" dur="500"/>
                                        <p:tgtEl>
                                          <p:spTgt spid="92"/>
                                        </p:tgtEl>
                                      </p:cBhvr>
                                    </p:animEffect>
                                  </p:childTnLst>
                                </p:cTn>
                              </p:par>
                            </p:childTnLst>
                          </p:cTn>
                        </p:par>
                      </p:childTnLst>
                    </p:cTn>
                  </p:par>
                  <p:par>
                    <p:cTn id="333" fill="hold">
                      <p:stCondLst>
                        <p:cond delay="indefinite"/>
                      </p:stCondLst>
                      <p:childTnLst>
                        <p:par>
                          <p:cTn id="334" fill="hold">
                            <p:stCondLst>
                              <p:cond delay="0"/>
                            </p:stCondLst>
                            <p:childTnLst>
                              <p:par>
                                <p:cTn id="335" presetID="10" presetClass="entr" presetSubtype="0" fill="hold" nodeType="clickEffect">
                                  <p:stCondLst>
                                    <p:cond delay="0"/>
                                  </p:stCondLst>
                                  <p:childTnLst>
                                    <p:set>
                                      <p:cBhvr>
                                        <p:cTn id="336" dur="1" fill="hold">
                                          <p:stCondLst>
                                            <p:cond delay="0"/>
                                          </p:stCondLst>
                                        </p:cTn>
                                        <p:tgtEl>
                                          <p:spTgt spid="58"/>
                                        </p:tgtEl>
                                        <p:attrNameLst>
                                          <p:attrName>style.visibility</p:attrName>
                                        </p:attrNameLst>
                                      </p:cBhvr>
                                      <p:to>
                                        <p:strVal val="visible"/>
                                      </p:to>
                                    </p:set>
                                    <p:animEffect transition="in" filter="fade">
                                      <p:cBhvr>
                                        <p:cTn id="337" dur="500"/>
                                        <p:tgtEl>
                                          <p:spTgt spid="58"/>
                                        </p:tgtEl>
                                      </p:cBhvr>
                                    </p:animEffect>
                                  </p:child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34"/>
                                        </p:tgtEl>
                                        <p:attrNameLst>
                                          <p:attrName>style.visibility</p:attrName>
                                        </p:attrNameLst>
                                      </p:cBhvr>
                                      <p:to>
                                        <p:strVal val="visible"/>
                                      </p:to>
                                    </p:set>
                                    <p:animEffect transition="in" filter="fade">
                                      <p:cBhvr>
                                        <p:cTn id="342" dur="500"/>
                                        <p:tgtEl>
                                          <p:spTgt spid="34"/>
                                        </p:tgtEl>
                                      </p:cBhvr>
                                    </p:animEffect>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nodeType="clickEffect">
                                  <p:stCondLst>
                                    <p:cond delay="0"/>
                                  </p:stCondLst>
                                  <p:childTnLst>
                                    <p:set>
                                      <p:cBhvr>
                                        <p:cTn id="346" dur="1" fill="hold">
                                          <p:stCondLst>
                                            <p:cond delay="0"/>
                                          </p:stCondLst>
                                        </p:cTn>
                                        <p:tgtEl>
                                          <p:spTgt spid="84"/>
                                        </p:tgtEl>
                                        <p:attrNameLst>
                                          <p:attrName>style.visibility</p:attrName>
                                        </p:attrNameLst>
                                      </p:cBhvr>
                                      <p:to>
                                        <p:strVal val="visible"/>
                                      </p:to>
                                    </p:set>
                                    <p:animEffect transition="in" filter="fade">
                                      <p:cBhvr>
                                        <p:cTn id="347" dur="500"/>
                                        <p:tgtEl>
                                          <p:spTgt spid="84"/>
                                        </p:tgtEl>
                                      </p:cBhvr>
                                    </p:animEffect>
                                  </p:childTnLst>
                                </p:cTn>
                              </p:par>
                            </p:childTnLst>
                          </p:cTn>
                        </p:par>
                      </p:childTnLst>
                    </p:cTn>
                  </p:par>
                  <p:par>
                    <p:cTn id="348" fill="hold">
                      <p:stCondLst>
                        <p:cond delay="indefinite"/>
                      </p:stCondLst>
                      <p:childTnLst>
                        <p:par>
                          <p:cTn id="349" fill="hold">
                            <p:stCondLst>
                              <p:cond delay="0"/>
                            </p:stCondLst>
                            <p:childTnLst>
                              <p:par>
                                <p:cTn id="350" presetID="10" presetClass="entr" presetSubtype="0" fill="hold" nodeType="clickEffect">
                                  <p:stCondLst>
                                    <p:cond delay="0"/>
                                  </p:stCondLst>
                                  <p:childTnLst>
                                    <p:set>
                                      <p:cBhvr>
                                        <p:cTn id="351" dur="1" fill="hold">
                                          <p:stCondLst>
                                            <p:cond delay="0"/>
                                          </p:stCondLst>
                                        </p:cTn>
                                        <p:tgtEl>
                                          <p:spTgt spid="83"/>
                                        </p:tgtEl>
                                        <p:attrNameLst>
                                          <p:attrName>style.visibility</p:attrName>
                                        </p:attrNameLst>
                                      </p:cBhvr>
                                      <p:to>
                                        <p:strVal val="visible"/>
                                      </p:to>
                                    </p:set>
                                    <p:animEffect transition="in" filter="fade">
                                      <p:cBhvr>
                                        <p:cTn id="352" dur="500"/>
                                        <p:tgtEl>
                                          <p:spTgt spid="83"/>
                                        </p:tgtEl>
                                      </p:cBhvr>
                                    </p:animEffect>
                                  </p:childTnLst>
                                </p:cTn>
                              </p:par>
                            </p:childTnLst>
                          </p:cTn>
                        </p:par>
                      </p:childTnLst>
                    </p:cTn>
                  </p:par>
                  <p:par>
                    <p:cTn id="353" fill="hold">
                      <p:stCondLst>
                        <p:cond delay="indefinite"/>
                      </p:stCondLst>
                      <p:childTnLst>
                        <p:par>
                          <p:cTn id="354" fill="hold">
                            <p:stCondLst>
                              <p:cond delay="0"/>
                            </p:stCondLst>
                            <p:childTnLst>
                              <p:par>
                                <p:cTn id="355" presetID="10" presetClass="entr" presetSubtype="0" fill="hold" nodeType="clickEffect">
                                  <p:stCondLst>
                                    <p:cond delay="0"/>
                                  </p:stCondLst>
                                  <p:childTnLst>
                                    <p:set>
                                      <p:cBhvr>
                                        <p:cTn id="356" dur="1" fill="hold">
                                          <p:stCondLst>
                                            <p:cond delay="0"/>
                                          </p:stCondLst>
                                        </p:cTn>
                                        <p:tgtEl>
                                          <p:spTgt spid="59"/>
                                        </p:tgtEl>
                                        <p:attrNameLst>
                                          <p:attrName>style.visibility</p:attrName>
                                        </p:attrNameLst>
                                      </p:cBhvr>
                                      <p:to>
                                        <p:strVal val="visible"/>
                                      </p:to>
                                    </p:set>
                                    <p:animEffect transition="in" filter="fade">
                                      <p:cBhvr>
                                        <p:cTn id="357" dur="500"/>
                                        <p:tgtEl>
                                          <p:spTgt spid="59"/>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0" fill="hold" grpId="0" nodeType="clickEffect">
                                  <p:stCondLst>
                                    <p:cond delay="0"/>
                                  </p:stCondLst>
                                  <p:childTnLst>
                                    <p:set>
                                      <p:cBhvr>
                                        <p:cTn id="361" dur="1" fill="hold">
                                          <p:stCondLst>
                                            <p:cond delay="0"/>
                                          </p:stCondLst>
                                        </p:cTn>
                                        <p:tgtEl>
                                          <p:spTgt spid="35"/>
                                        </p:tgtEl>
                                        <p:attrNameLst>
                                          <p:attrName>style.visibility</p:attrName>
                                        </p:attrNameLst>
                                      </p:cBhvr>
                                      <p:to>
                                        <p:strVal val="visible"/>
                                      </p:to>
                                    </p:set>
                                    <p:animEffect transition="in" filter="fade">
                                      <p:cBhvr>
                                        <p:cTn id="362" dur="500"/>
                                        <p:tgtEl>
                                          <p:spTgt spid="35"/>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nodeType="clickEffect">
                                  <p:stCondLst>
                                    <p:cond delay="0"/>
                                  </p:stCondLst>
                                  <p:childTnLst>
                                    <p:set>
                                      <p:cBhvr>
                                        <p:cTn id="366" dur="1" fill="hold">
                                          <p:stCondLst>
                                            <p:cond delay="0"/>
                                          </p:stCondLst>
                                        </p:cTn>
                                        <p:tgtEl>
                                          <p:spTgt spid="86"/>
                                        </p:tgtEl>
                                        <p:attrNameLst>
                                          <p:attrName>style.visibility</p:attrName>
                                        </p:attrNameLst>
                                      </p:cBhvr>
                                      <p:to>
                                        <p:strVal val="visible"/>
                                      </p:to>
                                    </p:set>
                                    <p:animEffect transition="in" filter="fade">
                                      <p:cBhvr>
                                        <p:cTn id="367" dur="500"/>
                                        <p:tgtEl>
                                          <p:spTgt spid="86"/>
                                        </p:tgtEl>
                                      </p:cBhvr>
                                    </p:animEffect>
                                  </p:childTnLst>
                                </p:cTn>
                              </p:par>
                            </p:childTnLst>
                          </p:cTn>
                        </p:par>
                      </p:childTnLst>
                    </p:cTn>
                  </p:par>
                  <p:par>
                    <p:cTn id="368" fill="hold">
                      <p:stCondLst>
                        <p:cond delay="indefinite"/>
                      </p:stCondLst>
                      <p:childTnLst>
                        <p:par>
                          <p:cTn id="369" fill="hold">
                            <p:stCondLst>
                              <p:cond delay="0"/>
                            </p:stCondLst>
                            <p:childTnLst>
                              <p:par>
                                <p:cTn id="370" presetID="10" presetClass="entr" presetSubtype="0" fill="hold" nodeType="clickEffect">
                                  <p:stCondLst>
                                    <p:cond delay="0"/>
                                  </p:stCondLst>
                                  <p:childTnLst>
                                    <p:set>
                                      <p:cBhvr>
                                        <p:cTn id="371" dur="1" fill="hold">
                                          <p:stCondLst>
                                            <p:cond delay="0"/>
                                          </p:stCondLst>
                                        </p:cTn>
                                        <p:tgtEl>
                                          <p:spTgt spid="85"/>
                                        </p:tgtEl>
                                        <p:attrNameLst>
                                          <p:attrName>style.visibility</p:attrName>
                                        </p:attrNameLst>
                                      </p:cBhvr>
                                      <p:to>
                                        <p:strVal val="visible"/>
                                      </p:to>
                                    </p:set>
                                    <p:animEffect transition="in" filter="fade">
                                      <p:cBhvr>
                                        <p:cTn id="372" dur="500"/>
                                        <p:tgtEl>
                                          <p:spTgt spid="85"/>
                                        </p:tgtEl>
                                      </p:cBhvr>
                                    </p:animEffect>
                                  </p:childTnLst>
                                </p:cTn>
                              </p:par>
                            </p:childTnLst>
                          </p:cTn>
                        </p:par>
                      </p:childTnLst>
                    </p:cTn>
                  </p:par>
                  <p:par>
                    <p:cTn id="373" fill="hold">
                      <p:stCondLst>
                        <p:cond delay="indefinite"/>
                      </p:stCondLst>
                      <p:childTnLst>
                        <p:par>
                          <p:cTn id="374" fill="hold">
                            <p:stCondLst>
                              <p:cond delay="0"/>
                            </p:stCondLst>
                            <p:childTnLst>
                              <p:par>
                                <p:cTn id="375" presetID="10" presetClass="entr" presetSubtype="0" fill="hold" nodeType="clickEffect">
                                  <p:stCondLst>
                                    <p:cond delay="0"/>
                                  </p:stCondLst>
                                  <p:childTnLst>
                                    <p:set>
                                      <p:cBhvr>
                                        <p:cTn id="376" dur="1" fill="hold">
                                          <p:stCondLst>
                                            <p:cond delay="0"/>
                                          </p:stCondLst>
                                        </p:cTn>
                                        <p:tgtEl>
                                          <p:spTgt spid="60"/>
                                        </p:tgtEl>
                                        <p:attrNameLst>
                                          <p:attrName>style.visibility</p:attrName>
                                        </p:attrNameLst>
                                      </p:cBhvr>
                                      <p:to>
                                        <p:strVal val="visible"/>
                                      </p:to>
                                    </p:set>
                                    <p:animEffect transition="in" filter="fade">
                                      <p:cBhvr>
                                        <p:cTn id="377" dur="500"/>
                                        <p:tgtEl>
                                          <p:spTgt spid="60"/>
                                        </p:tgtEl>
                                      </p:cBhvr>
                                    </p:animEffect>
                                  </p:childTnLst>
                                </p:cTn>
                              </p:par>
                            </p:childTnLst>
                          </p:cTn>
                        </p:par>
                      </p:childTnLst>
                    </p:cTn>
                  </p:par>
                  <p:par>
                    <p:cTn id="378" fill="hold">
                      <p:stCondLst>
                        <p:cond delay="indefinite"/>
                      </p:stCondLst>
                      <p:childTnLst>
                        <p:par>
                          <p:cTn id="379" fill="hold">
                            <p:stCondLst>
                              <p:cond delay="0"/>
                            </p:stCondLst>
                            <p:childTnLst>
                              <p:par>
                                <p:cTn id="380" presetID="10" presetClass="entr" presetSubtype="0" fill="hold" grpId="0" nodeType="clickEffect">
                                  <p:stCondLst>
                                    <p:cond delay="0"/>
                                  </p:stCondLst>
                                  <p:childTnLst>
                                    <p:set>
                                      <p:cBhvr>
                                        <p:cTn id="381" dur="1" fill="hold">
                                          <p:stCondLst>
                                            <p:cond delay="0"/>
                                          </p:stCondLst>
                                        </p:cTn>
                                        <p:tgtEl>
                                          <p:spTgt spid="36"/>
                                        </p:tgtEl>
                                        <p:attrNameLst>
                                          <p:attrName>style.visibility</p:attrName>
                                        </p:attrNameLst>
                                      </p:cBhvr>
                                      <p:to>
                                        <p:strVal val="visible"/>
                                      </p:to>
                                    </p:set>
                                    <p:animEffect transition="in" filter="fade">
                                      <p:cBhvr>
                                        <p:cTn id="382" dur="500"/>
                                        <p:tgtEl>
                                          <p:spTgt spid="36"/>
                                        </p:tgtEl>
                                      </p:cBhvr>
                                    </p:animEffect>
                                  </p:childTnLst>
                                </p:cTn>
                              </p:par>
                            </p:childTnLst>
                          </p:cTn>
                        </p:par>
                      </p:childTnLst>
                    </p:cTn>
                  </p:par>
                  <p:par>
                    <p:cTn id="383" fill="hold">
                      <p:stCondLst>
                        <p:cond delay="indefinite"/>
                      </p:stCondLst>
                      <p:childTnLst>
                        <p:par>
                          <p:cTn id="384" fill="hold">
                            <p:stCondLst>
                              <p:cond delay="0"/>
                            </p:stCondLst>
                            <p:childTnLst>
                              <p:par>
                                <p:cTn id="385" presetID="10" presetClass="entr" presetSubtype="0" fill="hold" nodeType="clickEffect">
                                  <p:stCondLst>
                                    <p:cond delay="0"/>
                                  </p:stCondLst>
                                  <p:childTnLst>
                                    <p:set>
                                      <p:cBhvr>
                                        <p:cTn id="386" dur="1" fill="hold">
                                          <p:stCondLst>
                                            <p:cond delay="0"/>
                                          </p:stCondLst>
                                        </p:cTn>
                                        <p:tgtEl>
                                          <p:spTgt spid="88"/>
                                        </p:tgtEl>
                                        <p:attrNameLst>
                                          <p:attrName>style.visibility</p:attrName>
                                        </p:attrNameLst>
                                      </p:cBhvr>
                                      <p:to>
                                        <p:strVal val="visible"/>
                                      </p:to>
                                    </p:set>
                                    <p:animEffect transition="in" filter="fade">
                                      <p:cBhvr>
                                        <p:cTn id="387" dur="500"/>
                                        <p:tgtEl>
                                          <p:spTgt spid="88"/>
                                        </p:tgtEl>
                                      </p:cBhvr>
                                    </p:animEffect>
                                  </p:childTnLst>
                                </p:cTn>
                              </p:par>
                            </p:childTnLst>
                          </p:cTn>
                        </p:par>
                      </p:childTnLst>
                    </p:cTn>
                  </p:par>
                  <p:par>
                    <p:cTn id="388" fill="hold">
                      <p:stCondLst>
                        <p:cond delay="indefinite"/>
                      </p:stCondLst>
                      <p:childTnLst>
                        <p:par>
                          <p:cTn id="389" fill="hold">
                            <p:stCondLst>
                              <p:cond delay="0"/>
                            </p:stCondLst>
                            <p:childTnLst>
                              <p:par>
                                <p:cTn id="390" presetID="10" presetClass="entr" presetSubtype="0" fill="hold" nodeType="clickEffect">
                                  <p:stCondLst>
                                    <p:cond delay="0"/>
                                  </p:stCondLst>
                                  <p:childTnLst>
                                    <p:set>
                                      <p:cBhvr>
                                        <p:cTn id="391" dur="1" fill="hold">
                                          <p:stCondLst>
                                            <p:cond delay="0"/>
                                          </p:stCondLst>
                                        </p:cTn>
                                        <p:tgtEl>
                                          <p:spTgt spid="87"/>
                                        </p:tgtEl>
                                        <p:attrNameLst>
                                          <p:attrName>style.visibility</p:attrName>
                                        </p:attrNameLst>
                                      </p:cBhvr>
                                      <p:to>
                                        <p:strVal val="visible"/>
                                      </p:to>
                                    </p:set>
                                    <p:animEffect transition="in" filter="fade">
                                      <p:cBhvr>
                                        <p:cTn id="392" dur="500"/>
                                        <p:tgtEl>
                                          <p:spTgt spid="87"/>
                                        </p:tgtEl>
                                      </p:cBhvr>
                                    </p:animEffec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grpId="0" nodeType="clickEffect">
                                  <p:stCondLst>
                                    <p:cond delay="0"/>
                                  </p:stCondLst>
                                  <p:childTnLst>
                                    <p:set>
                                      <p:cBhvr>
                                        <p:cTn id="396" dur="1" fill="hold">
                                          <p:stCondLst>
                                            <p:cond delay="0"/>
                                          </p:stCondLst>
                                        </p:cTn>
                                        <p:tgtEl>
                                          <p:spTgt spid="37"/>
                                        </p:tgtEl>
                                        <p:attrNameLst>
                                          <p:attrName>style.visibility</p:attrName>
                                        </p:attrNameLst>
                                      </p:cBhvr>
                                      <p:to>
                                        <p:strVal val="visible"/>
                                      </p:to>
                                    </p:set>
                                    <p:animEffect transition="in" filter="fade">
                                      <p:cBhvr>
                                        <p:cTn id="39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animBg="1"/>
      <p:bldP spid="12" grpId="0"/>
      <p:bldP spid="13" grpId="0"/>
      <p:bldP spid="14" grpId="0"/>
      <p:bldP spid="15" grpId="0"/>
      <p:bldP spid="16" grpId="0"/>
      <p:bldP spid="17" grpId="0" animBg="1"/>
      <p:bldP spid="19" grpId="0"/>
      <p:bldP spid="20" grpId="0"/>
      <p:bldP spid="21" grpId="0"/>
      <p:bldP spid="22" grpId="0"/>
      <p:bldP spid="23" grpId="0"/>
      <p:bldP spid="24" grpId="0"/>
      <p:bldP spid="25" grpId="0"/>
      <p:bldP spid="26" grpId="0"/>
      <p:bldP spid="27" grpId="0"/>
      <p:bldP spid="28" grpId="0" animBg="1"/>
      <p:bldP spid="30" grpId="0"/>
      <p:bldP spid="32" grpId="0"/>
      <p:bldP spid="33" grpId="0"/>
      <p:bldP spid="34" grpId="0"/>
      <p:bldP spid="35" grpId="0"/>
      <p:bldP spid="36"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Numbers</a:t>
            </a:r>
            <a:endParaRPr lang="en-US" dirty="0"/>
          </a:p>
        </p:txBody>
      </p:sp>
      <p:sp>
        <p:nvSpPr>
          <p:cNvPr id="3" name="Content Placeholder 2"/>
          <p:cNvSpPr>
            <a:spLocks noGrp="1"/>
          </p:cNvSpPr>
          <p:nvPr>
            <p:ph idx="1"/>
          </p:nvPr>
        </p:nvSpPr>
        <p:spPr>
          <a:xfrm>
            <a:off x="1371599" y="1419225"/>
            <a:ext cx="10086975" cy="4448175"/>
          </a:xfrm>
        </p:spPr>
        <p:txBody>
          <a:bodyPr>
            <a:normAutofit/>
          </a:bodyPr>
          <a:lstStyle/>
          <a:p>
            <a:r>
              <a:rPr lang="en-US" dirty="0" smtClean="0"/>
              <a:t>For numbers greater than 10, </a:t>
            </a:r>
            <a:r>
              <a:rPr lang="en-US" dirty="0" err="1" smtClean="0"/>
              <a:t>ie</a:t>
            </a:r>
            <a:r>
              <a:rPr lang="en-US" dirty="0" smtClean="0"/>
              <a:t> 40,000,000,000 the exponent is positive and equals the number of places that the original decimal point has been moved to the left.</a:t>
            </a:r>
          </a:p>
          <a:p>
            <a:endParaRPr lang="en-US" dirty="0"/>
          </a:p>
          <a:p>
            <a:endParaRPr lang="en-US" dirty="0" smtClean="0"/>
          </a:p>
          <a:p>
            <a:endParaRPr lang="en-US" dirty="0"/>
          </a:p>
          <a:p>
            <a:endParaRPr lang="en-US" dirty="0" smtClean="0"/>
          </a:p>
          <a:p>
            <a:pPr marL="0" indent="0">
              <a:buNone/>
            </a:pPr>
            <a:r>
              <a:rPr lang="en-US" dirty="0" smtClean="0"/>
              <a:t>Ex. </a:t>
            </a:r>
          </a:p>
          <a:p>
            <a:pPr marL="0" indent="0">
              <a:buNone/>
            </a:pPr>
            <a:r>
              <a:rPr lang="en-US" dirty="0"/>
              <a:t>6.3 x </a:t>
            </a:r>
            <a:r>
              <a:rPr lang="en-US" dirty="0" smtClean="0"/>
              <a:t>10</a:t>
            </a:r>
            <a:r>
              <a:rPr lang="en-US" baseline="30000" dirty="0" smtClean="0"/>
              <a:t>6</a:t>
            </a:r>
            <a:r>
              <a:rPr lang="en-US" dirty="0" smtClean="0"/>
              <a:t> = 6,300,000</a:t>
            </a:r>
          </a:p>
          <a:p>
            <a:pPr marL="0" indent="0">
              <a:buNone/>
            </a:pPr>
            <a:endParaRPr lang="en-US" dirty="0"/>
          </a:p>
          <a:p>
            <a:pPr marL="0" indent="0">
              <a:buNone/>
            </a:pPr>
            <a:r>
              <a:rPr lang="en-US" dirty="0" smtClean="0"/>
              <a:t>94,700 = 9.47 x 10</a:t>
            </a:r>
            <a:r>
              <a:rPr lang="en-US" baseline="30000" dirty="0" smtClean="0"/>
              <a:t>4</a:t>
            </a:r>
            <a:endParaRPr lang="en-US" baseline="30000" dirty="0"/>
          </a:p>
        </p:txBody>
      </p:sp>
      <p:pic>
        <p:nvPicPr>
          <p:cNvPr id="4" name="Picture 3"/>
          <p:cNvPicPr>
            <a:picLocks noChangeAspect="1"/>
          </p:cNvPicPr>
          <p:nvPr/>
        </p:nvPicPr>
        <p:blipFill>
          <a:blip r:embed="rId2"/>
          <a:stretch>
            <a:fillRect/>
          </a:stretch>
        </p:blipFill>
        <p:spPr>
          <a:xfrm>
            <a:off x="4045858" y="2276475"/>
            <a:ext cx="3455079" cy="1933576"/>
          </a:xfrm>
          <a:prstGeom prst="rect">
            <a:avLst/>
          </a:prstGeom>
        </p:spPr>
      </p:pic>
      <p:grpSp>
        <p:nvGrpSpPr>
          <p:cNvPr id="5" name="Group 4"/>
          <p:cNvGrpSpPr>
            <a:grpSpLocks/>
          </p:cNvGrpSpPr>
          <p:nvPr/>
        </p:nvGrpSpPr>
        <p:grpSpPr bwMode="auto">
          <a:xfrm>
            <a:off x="2914650" y="4613274"/>
            <a:ext cx="1009649" cy="196851"/>
            <a:chOff x="1200" y="2592"/>
            <a:chExt cx="864" cy="64"/>
          </a:xfrm>
        </p:grpSpPr>
        <p:sp>
          <p:nvSpPr>
            <p:cNvPr id="6" name="Freeform 5"/>
            <p:cNvSpPr>
              <a:spLocks/>
            </p:cNvSpPr>
            <p:nvPr/>
          </p:nvSpPr>
          <p:spPr bwMode="auto">
            <a:xfrm>
              <a:off x="1200" y="2600"/>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6"/>
            <p:cNvSpPr>
              <a:spLocks/>
            </p:cNvSpPr>
            <p:nvPr/>
          </p:nvSpPr>
          <p:spPr bwMode="auto">
            <a:xfrm>
              <a:off x="1344" y="2592"/>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7"/>
            <p:cNvSpPr>
              <a:spLocks/>
            </p:cNvSpPr>
            <p:nvPr/>
          </p:nvSpPr>
          <p:spPr bwMode="auto">
            <a:xfrm>
              <a:off x="1488" y="2600"/>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8"/>
            <p:cNvSpPr>
              <a:spLocks/>
            </p:cNvSpPr>
            <p:nvPr/>
          </p:nvSpPr>
          <p:spPr bwMode="auto">
            <a:xfrm>
              <a:off x="1920" y="2600"/>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9"/>
            <p:cNvSpPr>
              <a:spLocks/>
            </p:cNvSpPr>
            <p:nvPr/>
          </p:nvSpPr>
          <p:spPr bwMode="auto">
            <a:xfrm>
              <a:off x="1776" y="2600"/>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10"/>
            <p:cNvSpPr>
              <a:spLocks/>
            </p:cNvSpPr>
            <p:nvPr/>
          </p:nvSpPr>
          <p:spPr bwMode="auto">
            <a:xfrm>
              <a:off x="1632" y="2600"/>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1"/>
          <p:cNvGrpSpPr>
            <a:grpSpLocks/>
          </p:cNvGrpSpPr>
          <p:nvPr/>
        </p:nvGrpSpPr>
        <p:grpSpPr bwMode="auto">
          <a:xfrm>
            <a:off x="1638300" y="5518944"/>
            <a:ext cx="673099" cy="158750"/>
            <a:chOff x="1200" y="3224"/>
            <a:chExt cx="576" cy="56"/>
          </a:xfrm>
        </p:grpSpPr>
        <p:sp>
          <p:nvSpPr>
            <p:cNvPr id="13" name="Freeform 12"/>
            <p:cNvSpPr>
              <a:spLocks/>
            </p:cNvSpPr>
            <p:nvPr/>
          </p:nvSpPr>
          <p:spPr bwMode="auto">
            <a:xfrm>
              <a:off x="1200" y="3224"/>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panose="020B0604020202020204" pitchFamily="34" charset="0"/>
              </a:endParaRPr>
            </a:p>
          </p:txBody>
        </p:sp>
        <p:sp>
          <p:nvSpPr>
            <p:cNvPr id="14" name="Freeform 13"/>
            <p:cNvSpPr>
              <a:spLocks/>
            </p:cNvSpPr>
            <p:nvPr/>
          </p:nvSpPr>
          <p:spPr bwMode="auto">
            <a:xfrm>
              <a:off x="1632" y="3224"/>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panose="020B0604020202020204" pitchFamily="34" charset="0"/>
              </a:endParaRPr>
            </a:p>
          </p:txBody>
        </p:sp>
        <p:sp>
          <p:nvSpPr>
            <p:cNvPr id="15" name="Freeform 14"/>
            <p:cNvSpPr>
              <a:spLocks/>
            </p:cNvSpPr>
            <p:nvPr/>
          </p:nvSpPr>
          <p:spPr bwMode="auto">
            <a:xfrm>
              <a:off x="1488" y="3224"/>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panose="020B0604020202020204" pitchFamily="34" charset="0"/>
              </a:endParaRPr>
            </a:p>
          </p:txBody>
        </p:sp>
        <p:sp>
          <p:nvSpPr>
            <p:cNvPr id="16" name="Freeform 15"/>
            <p:cNvSpPr>
              <a:spLocks/>
            </p:cNvSpPr>
            <p:nvPr/>
          </p:nvSpPr>
          <p:spPr bwMode="auto">
            <a:xfrm>
              <a:off x="1344" y="3224"/>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panose="020B0604020202020204" pitchFamily="34" charset="0"/>
              </a:endParaRPr>
            </a:p>
          </p:txBody>
        </p:sp>
      </p:grpSp>
    </p:spTree>
    <p:extLst>
      <p:ext uri="{BB962C8B-B14F-4D97-AF65-F5344CB8AC3E}">
        <p14:creationId xmlns:p14="http://schemas.microsoft.com/office/powerpoint/2010/main" val="81151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971" y="0"/>
            <a:ext cx="2097314" cy="823686"/>
          </a:xfrm>
        </p:spPr>
        <p:txBody>
          <a:bodyPr/>
          <a:lstStyle/>
          <a:p>
            <a:r>
              <a:rPr lang="en-US" dirty="0" smtClean="0"/>
              <a:t>HW 2.9</a:t>
            </a:r>
            <a:endParaRPr lang="en-US" dirty="0"/>
          </a:p>
        </p:txBody>
      </p:sp>
      <p:sp>
        <p:nvSpPr>
          <p:cNvPr id="3" name="Content Placeholder 2"/>
          <p:cNvSpPr>
            <a:spLocks noGrp="1"/>
          </p:cNvSpPr>
          <p:nvPr>
            <p:ph idx="1"/>
          </p:nvPr>
        </p:nvSpPr>
        <p:spPr>
          <a:xfrm>
            <a:off x="841828" y="747486"/>
            <a:ext cx="11127921" cy="5221514"/>
          </a:xfrm>
        </p:spPr>
        <p:txBody>
          <a:bodyPr/>
          <a:lstStyle/>
          <a:p>
            <a:pPr marL="0" indent="0">
              <a:buNone/>
            </a:pPr>
            <a:r>
              <a:rPr lang="en-US" dirty="0" smtClean="0"/>
              <a:t>Assigned: Wednesday, 8/30</a:t>
            </a:r>
            <a:br>
              <a:rPr lang="en-US" dirty="0" smtClean="0"/>
            </a:br>
            <a:r>
              <a:rPr lang="en-US" dirty="0" smtClean="0"/>
              <a:t>Due: Thursday, 8/31</a:t>
            </a:r>
            <a:br>
              <a:rPr lang="en-US" dirty="0" smtClean="0"/>
            </a:br>
            <a:r>
              <a:rPr lang="en-US" dirty="0" smtClean="0"/>
              <a:t>Due on Separate Sheet of Paper</a:t>
            </a:r>
          </a:p>
          <a:p>
            <a:pPr marL="0" indent="0">
              <a:buNone/>
            </a:pPr>
            <a:r>
              <a:rPr lang="en-US" altLang="en-US" dirty="0" smtClean="0">
                <a:latin typeface="Arial Narrow" panose="020B0606020202030204" pitchFamily="34" charset="0"/>
              </a:rPr>
              <a:t>1</a:t>
            </a:r>
            <a:r>
              <a:rPr lang="en-US" altLang="en-US" dirty="0">
                <a:latin typeface="Arial Narrow" panose="020B0606020202030204" pitchFamily="34" charset="0"/>
              </a:rPr>
              <a:t>.  Convert 127 </a:t>
            </a:r>
            <a:r>
              <a:rPr lang="en-US" altLang="en-US" dirty="0" err="1">
                <a:latin typeface="Arial Narrow" panose="020B0606020202030204" pitchFamily="34" charset="0"/>
              </a:rPr>
              <a:t>lbs</a:t>
            </a:r>
            <a:r>
              <a:rPr lang="en-US" altLang="en-US" dirty="0">
                <a:latin typeface="Arial Narrow" panose="020B0606020202030204" pitchFamily="34" charset="0"/>
              </a:rPr>
              <a:t> to kg			</a:t>
            </a:r>
            <a:r>
              <a:rPr lang="en-US" altLang="en-US" dirty="0" smtClean="0">
                <a:latin typeface="Arial Narrow" panose="020B0606020202030204" pitchFamily="34" charset="0"/>
              </a:rPr>
              <a:t>	2</a:t>
            </a:r>
            <a:r>
              <a:rPr lang="en-US" altLang="en-US" dirty="0">
                <a:latin typeface="Arial Narrow" panose="020B0606020202030204" pitchFamily="34" charset="0"/>
              </a:rPr>
              <a:t>. Convert 220 cm to ft.</a:t>
            </a:r>
          </a:p>
          <a:p>
            <a:pPr marL="0" indent="0">
              <a:buNone/>
            </a:pPr>
            <a:r>
              <a:rPr lang="en-US" altLang="en-US" dirty="0">
                <a:latin typeface="Arial Narrow" panose="020B0606020202030204" pitchFamily="34" charset="0"/>
              </a:rPr>
              <a:t>3. Convert 33 mile/</a:t>
            </a:r>
            <a:r>
              <a:rPr lang="en-US" altLang="en-US" dirty="0" err="1">
                <a:latin typeface="Arial Narrow" panose="020B0606020202030204" pitchFamily="34" charset="0"/>
              </a:rPr>
              <a:t>hr</a:t>
            </a:r>
            <a:r>
              <a:rPr lang="en-US" altLang="en-US" dirty="0">
                <a:latin typeface="Arial Narrow" panose="020B0606020202030204" pitchFamily="34" charset="0"/>
              </a:rPr>
              <a:t> to km/s			</a:t>
            </a:r>
            <a:r>
              <a:rPr lang="en-US" altLang="en-US" dirty="0" smtClean="0">
                <a:latin typeface="Arial Narrow" panose="020B0606020202030204" pitchFamily="34" charset="0"/>
              </a:rPr>
              <a:t>	4</a:t>
            </a:r>
            <a:r>
              <a:rPr lang="en-US" altLang="en-US" dirty="0">
                <a:latin typeface="Arial Narrow" panose="020B0606020202030204" pitchFamily="34" charset="0"/>
              </a:rPr>
              <a:t>. Convert 2.20 quarts to cm</a:t>
            </a:r>
            <a:r>
              <a:rPr lang="en-US" altLang="en-US" baseline="30000" dirty="0">
                <a:latin typeface="Arial Narrow" panose="020B0606020202030204" pitchFamily="34" charset="0"/>
              </a:rPr>
              <a:t>3</a:t>
            </a:r>
          </a:p>
          <a:p>
            <a:pPr marL="0" indent="0">
              <a:buNone/>
            </a:pPr>
            <a:r>
              <a:rPr lang="en-US" altLang="en-US" dirty="0">
                <a:latin typeface="Arial Narrow" panose="020B0606020202030204" pitchFamily="34" charset="0"/>
              </a:rPr>
              <a:t>5. Convert 8.314 </a:t>
            </a:r>
            <a:r>
              <a:rPr lang="en-US" altLang="en-US" dirty="0" err="1">
                <a:latin typeface="Arial Narrow" panose="020B0606020202030204" pitchFamily="34" charset="0"/>
              </a:rPr>
              <a:t>lbs</a:t>
            </a:r>
            <a:r>
              <a:rPr lang="en-US" altLang="en-US" dirty="0">
                <a:latin typeface="Arial Narrow" panose="020B0606020202030204" pitchFamily="34" charset="0"/>
              </a:rPr>
              <a:t>/gal to g/cm</a:t>
            </a:r>
            <a:r>
              <a:rPr lang="en-US" altLang="en-US" baseline="30000" dirty="0">
                <a:latin typeface="Arial Narrow" panose="020B0606020202030204" pitchFamily="34" charset="0"/>
              </a:rPr>
              <a:t>3</a:t>
            </a:r>
            <a:r>
              <a:rPr lang="en-US" altLang="en-US" dirty="0">
                <a:latin typeface="Arial Narrow" panose="020B0606020202030204" pitchFamily="34" charset="0"/>
              </a:rPr>
              <a:t>			6. Convert 12.3 nm</a:t>
            </a:r>
            <a:r>
              <a:rPr lang="en-US" altLang="en-US" baseline="30000" dirty="0">
                <a:latin typeface="Arial Narrow" panose="020B0606020202030204" pitchFamily="34" charset="0"/>
              </a:rPr>
              <a:t>3</a:t>
            </a:r>
            <a:r>
              <a:rPr lang="en-US" altLang="en-US" dirty="0">
                <a:latin typeface="Arial Narrow" panose="020B0606020202030204" pitchFamily="34" charset="0"/>
              </a:rPr>
              <a:t>/s to gal/hour</a:t>
            </a:r>
          </a:p>
          <a:p>
            <a:pPr marL="0" indent="0">
              <a:buNone/>
            </a:pPr>
            <a:r>
              <a:rPr lang="en-US" altLang="en-US" dirty="0">
                <a:latin typeface="Arial Narrow" panose="020B0606020202030204" pitchFamily="34" charset="0"/>
              </a:rPr>
              <a:t>7. How many gallons of water are present in 110 </a:t>
            </a:r>
            <a:r>
              <a:rPr lang="en-US" altLang="en-US" dirty="0" err="1">
                <a:latin typeface="Arial Narrow" panose="020B0606020202030204" pitchFamily="34" charset="0"/>
              </a:rPr>
              <a:t>lbs</a:t>
            </a:r>
            <a:r>
              <a:rPr lang="en-US" altLang="en-US" dirty="0">
                <a:latin typeface="Arial Narrow" panose="020B0606020202030204" pitchFamily="34" charset="0"/>
              </a:rPr>
              <a:t> of water? (water has a density of 1.00 g/cm</a:t>
            </a:r>
            <a:r>
              <a:rPr lang="en-US" altLang="en-US" baseline="30000" dirty="0">
                <a:latin typeface="Arial Narrow" panose="020B0606020202030204" pitchFamily="34" charset="0"/>
              </a:rPr>
              <a:t>3</a:t>
            </a:r>
            <a:r>
              <a:rPr lang="en-US" altLang="en-US" dirty="0">
                <a:latin typeface="Arial Narrow" panose="020B0606020202030204" pitchFamily="34" charset="0"/>
              </a:rPr>
              <a:t>)</a:t>
            </a:r>
          </a:p>
          <a:p>
            <a:pPr marL="0" indent="0">
              <a:buNone/>
            </a:pPr>
            <a:r>
              <a:rPr lang="en-US" altLang="en-US" dirty="0">
                <a:latin typeface="Arial Narrow" panose="020B0606020202030204" pitchFamily="34" charset="0"/>
              </a:rPr>
              <a:t>Bonus: How many miles will a car moving at 25.6 m/s travel in 2.50 days?</a:t>
            </a:r>
          </a:p>
        </p:txBody>
      </p:sp>
    </p:spTree>
    <p:extLst>
      <p:ext uri="{BB962C8B-B14F-4D97-AF65-F5344CB8AC3E}">
        <p14:creationId xmlns:p14="http://schemas.microsoft.com/office/powerpoint/2010/main" val="2383330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Numbers</a:t>
            </a:r>
            <a:endParaRPr lang="en-US" dirty="0"/>
          </a:p>
        </p:txBody>
      </p:sp>
      <p:sp>
        <p:nvSpPr>
          <p:cNvPr id="3" name="Content Placeholder 2"/>
          <p:cNvSpPr>
            <a:spLocks noGrp="1"/>
          </p:cNvSpPr>
          <p:nvPr>
            <p:ph idx="1"/>
          </p:nvPr>
        </p:nvSpPr>
        <p:spPr>
          <a:xfrm>
            <a:off x="1371600" y="1466850"/>
            <a:ext cx="9601200" cy="5467350"/>
          </a:xfrm>
        </p:spPr>
        <p:txBody>
          <a:bodyPr/>
          <a:lstStyle/>
          <a:p>
            <a:r>
              <a:rPr lang="en-US" dirty="0" smtClean="0"/>
              <a:t>Numbers less than one have a negative exponent when written in scientific notation. The value of the exponent equals places the decimal has been moved to the right.</a:t>
            </a:r>
          </a:p>
          <a:p>
            <a:endParaRPr lang="en-US" dirty="0"/>
          </a:p>
          <a:p>
            <a:endParaRPr lang="en-US" dirty="0" smtClean="0"/>
          </a:p>
          <a:p>
            <a:endParaRPr lang="en-US" dirty="0"/>
          </a:p>
          <a:p>
            <a:endParaRPr lang="en-US" dirty="0" smtClean="0"/>
          </a:p>
          <a:p>
            <a:pPr marL="0" indent="0">
              <a:buNone/>
            </a:pPr>
            <a:r>
              <a:rPr lang="en-US" dirty="0" smtClean="0"/>
              <a:t>Ex. </a:t>
            </a:r>
          </a:p>
          <a:p>
            <a:pPr marL="0" indent="0">
              <a:buNone/>
            </a:pPr>
            <a:r>
              <a:rPr lang="en-US" dirty="0" smtClean="0"/>
              <a:t>0.000 008 = 8 x 10</a:t>
            </a:r>
            <a:r>
              <a:rPr lang="en-US" baseline="30000" dirty="0" smtClean="0"/>
              <a:t>-6</a:t>
            </a:r>
          </a:p>
          <a:p>
            <a:pPr marL="0" indent="0">
              <a:buNone/>
            </a:pPr>
            <a:endParaRPr lang="en-US" baseline="30000" dirty="0"/>
          </a:p>
          <a:p>
            <a:pPr marL="0" indent="0">
              <a:buNone/>
            </a:pPr>
            <a:r>
              <a:rPr lang="en-US" dirty="0" smtClean="0"/>
              <a:t>7.36 x 10</a:t>
            </a:r>
            <a:r>
              <a:rPr lang="en-US" baseline="30000" dirty="0" smtClean="0"/>
              <a:t>-3</a:t>
            </a:r>
            <a:r>
              <a:rPr lang="en-US" dirty="0" smtClean="0"/>
              <a:t> =  0.00736</a:t>
            </a: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975" y="1540297"/>
            <a:ext cx="3054349" cy="286924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
          <p:cNvGrpSpPr>
            <a:grpSpLocks/>
          </p:cNvGrpSpPr>
          <p:nvPr/>
        </p:nvGrpSpPr>
        <p:grpSpPr bwMode="auto">
          <a:xfrm>
            <a:off x="1641475" y="4679949"/>
            <a:ext cx="1047750" cy="142875"/>
            <a:chOff x="624" y="2592"/>
            <a:chExt cx="864" cy="64"/>
          </a:xfrm>
        </p:grpSpPr>
        <p:sp>
          <p:nvSpPr>
            <p:cNvPr id="7" name="Freeform 5"/>
            <p:cNvSpPr>
              <a:spLocks/>
            </p:cNvSpPr>
            <p:nvPr/>
          </p:nvSpPr>
          <p:spPr bwMode="auto">
            <a:xfrm>
              <a:off x="624" y="2592"/>
              <a:ext cx="144" cy="64"/>
            </a:xfrm>
            <a:custGeom>
              <a:avLst/>
              <a:gdLst>
                <a:gd name="T0" fmla="*/ 0 w 144"/>
                <a:gd name="T1" fmla="*/ 0 h 56"/>
                <a:gd name="T2" fmla="*/ 48 w 144"/>
                <a:gd name="T3" fmla="*/ 63 h 56"/>
                <a:gd name="T4" fmla="*/ 96 w 144"/>
                <a:gd name="T5" fmla="*/ 63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6"/>
            <p:cNvSpPr>
              <a:spLocks/>
            </p:cNvSpPr>
            <p:nvPr/>
          </p:nvSpPr>
          <p:spPr bwMode="auto">
            <a:xfrm>
              <a:off x="768" y="2592"/>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auto">
            <a:xfrm>
              <a:off x="912" y="2592"/>
              <a:ext cx="144" cy="64"/>
            </a:xfrm>
            <a:custGeom>
              <a:avLst/>
              <a:gdLst>
                <a:gd name="T0" fmla="*/ 0 w 144"/>
                <a:gd name="T1" fmla="*/ 0 h 56"/>
                <a:gd name="T2" fmla="*/ 48 w 144"/>
                <a:gd name="T3" fmla="*/ 63 h 56"/>
                <a:gd name="T4" fmla="*/ 96 w 144"/>
                <a:gd name="T5" fmla="*/ 63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auto">
            <a:xfrm>
              <a:off x="1344" y="2600"/>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auto">
            <a:xfrm>
              <a:off x="1200" y="2592"/>
              <a:ext cx="144" cy="64"/>
            </a:xfrm>
            <a:custGeom>
              <a:avLst/>
              <a:gdLst>
                <a:gd name="T0" fmla="*/ 0 w 144"/>
                <a:gd name="T1" fmla="*/ 0 h 56"/>
                <a:gd name="T2" fmla="*/ 48 w 144"/>
                <a:gd name="T3" fmla="*/ 63 h 56"/>
                <a:gd name="T4" fmla="*/ 96 w 144"/>
                <a:gd name="T5" fmla="*/ 63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auto">
            <a:xfrm>
              <a:off x="1056" y="2600"/>
              <a:ext cx="144" cy="56"/>
            </a:xfrm>
            <a:custGeom>
              <a:avLst/>
              <a:gdLst>
                <a:gd name="T0" fmla="*/ 0 w 144"/>
                <a:gd name="T1" fmla="*/ 0 h 56"/>
                <a:gd name="T2" fmla="*/ 48 w 144"/>
                <a:gd name="T3" fmla="*/ 48 h 56"/>
                <a:gd name="T4" fmla="*/ 96 w 144"/>
                <a:gd name="T5" fmla="*/ 48 h 56"/>
                <a:gd name="T6" fmla="*/ 144 w 14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56">
                  <a:moveTo>
                    <a:pt x="0" y="0"/>
                  </a:moveTo>
                  <a:cubicBezTo>
                    <a:pt x="16" y="20"/>
                    <a:pt x="32" y="40"/>
                    <a:pt x="48" y="48"/>
                  </a:cubicBezTo>
                  <a:cubicBezTo>
                    <a:pt x="64" y="56"/>
                    <a:pt x="80" y="56"/>
                    <a:pt x="96" y="48"/>
                  </a:cubicBezTo>
                  <a:cubicBezTo>
                    <a:pt x="112" y="40"/>
                    <a:pt x="136" y="8"/>
                    <a:pt x="144" y="0"/>
                  </a:cubicBezTo>
                </a:path>
              </a:pathLst>
            </a:custGeom>
            <a:noFill/>
            <a:ln w="25400">
              <a:solidFill>
                <a:srgbClr val="658B9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 name="Freeform 13"/>
          <p:cNvSpPr/>
          <p:nvPr/>
        </p:nvSpPr>
        <p:spPr>
          <a:xfrm>
            <a:off x="3143250" y="5435580"/>
            <a:ext cx="412750" cy="146070"/>
          </a:xfrm>
          <a:custGeom>
            <a:avLst/>
            <a:gdLst>
              <a:gd name="connsiteX0" fmla="*/ 0 w 444500"/>
              <a:gd name="connsiteY0" fmla="*/ 31770 h 177824"/>
              <a:gd name="connsiteX1" fmla="*/ 76200 w 444500"/>
              <a:gd name="connsiteY1" fmla="*/ 158770 h 177824"/>
              <a:gd name="connsiteX2" fmla="*/ 165100 w 444500"/>
              <a:gd name="connsiteY2" fmla="*/ 6370 h 177824"/>
              <a:gd name="connsiteX3" fmla="*/ 273050 w 444500"/>
              <a:gd name="connsiteY3" fmla="*/ 177820 h 177824"/>
              <a:gd name="connsiteX4" fmla="*/ 336550 w 444500"/>
              <a:gd name="connsiteY4" fmla="*/ 20 h 177824"/>
              <a:gd name="connsiteX5" fmla="*/ 406400 w 444500"/>
              <a:gd name="connsiteY5" fmla="*/ 165120 h 177824"/>
              <a:gd name="connsiteX6" fmla="*/ 444500 w 444500"/>
              <a:gd name="connsiteY6" fmla="*/ 6370 h 1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500" h="177824">
                <a:moveTo>
                  <a:pt x="0" y="31770"/>
                </a:moveTo>
                <a:cubicBezTo>
                  <a:pt x="24341" y="97386"/>
                  <a:pt x="48683" y="163003"/>
                  <a:pt x="76200" y="158770"/>
                </a:cubicBezTo>
                <a:cubicBezTo>
                  <a:pt x="103717" y="154537"/>
                  <a:pt x="132292" y="3195"/>
                  <a:pt x="165100" y="6370"/>
                </a:cubicBezTo>
                <a:cubicBezTo>
                  <a:pt x="197908" y="9545"/>
                  <a:pt x="244475" y="178878"/>
                  <a:pt x="273050" y="177820"/>
                </a:cubicBezTo>
                <a:cubicBezTo>
                  <a:pt x="301625" y="176762"/>
                  <a:pt x="314325" y="2137"/>
                  <a:pt x="336550" y="20"/>
                </a:cubicBezTo>
                <a:cubicBezTo>
                  <a:pt x="358775" y="-2097"/>
                  <a:pt x="388409" y="164062"/>
                  <a:pt x="406400" y="165120"/>
                </a:cubicBezTo>
                <a:cubicBezTo>
                  <a:pt x="424391" y="166178"/>
                  <a:pt x="416983" y="-1038"/>
                  <a:pt x="444500" y="63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00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2.1</a:t>
            </a:r>
            <a:endParaRPr lang="en-US" dirty="0"/>
          </a:p>
        </p:txBody>
      </p:sp>
      <p:sp>
        <p:nvSpPr>
          <p:cNvPr id="3" name="Content Placeholder 2"/>
          <p:cNvSpPr>
            <a:spLocks noGrp="1"/>
          </p:cNvSpPr>
          <p:nvPr>
            <p:ph idx="1"/>
          </p:nvPr>
        </p:nvSpPr>
        <p:spPr>
          <a:xfrm>
            <a:off x="1371599" y="1429657"/>
            <a:ext cx="10726057" cy="5167086"/>
          </a:xfrm>
        </p:spPr>
        <p:txBody>
          <a:bodyPr>
            <a:normAutofit/>
          </a:bodyPr>
          <a:lstStyle/>
          <a:p>
            <a:pPr marL="0" indent="0">
              <a:buNone/>
            </a:pPr>
            <a:r>
              <a:rPr lang="en-US" dirty="0" smtClean="0"/>
              <a:t>Assigned Friday, 8/18</a:t>
            </a:r>
          </a:p>
          <a:p>
            <a:pPr marL="0" indent="0">
              <a:buNone/>
            </a:pPr>
            <a:r>
              <a:rPr lang="en-US" dirty="0" smtClean="0"/>
              <a:t>Due Monday, 8/19</a:t>
            </a:r>
          </a:p>
          <a:p>
            <a:pPr marL="0" indent="0">
              <a:buNone/>
            </a:pPr>
            <a:r>
              <a:rPr lang="en-US" dirty="0" smtClean="0"/>
              <a:t>Due on Separate Sheet of Paper. Use Wikipedia as your reference for your answers.</a:t>
            </a:r>
            <a:endParaRPr lang="en-US" dirty="0"/>
          </a:p>
          <a:p>
            <a:pPr marL="0" indent="0">
              <a:buNone/>
            </a:pPr>
            <a:r>
              <a:rPr lang="en-US" dirty="0" smtClean="0"/>
              <a:t/>
            </a:r>
            <a:br>
              <a:rPr lang="en-US" dirty="0" smtClean="0"/>
            </a:br>
            <a:r>
              <a:rPr lang="en-US" dirty="0" smtClean="0"/>
              <a:t>For each question, list the desired quantity in both standard form and scientific notation. Don’t Forget proper Units!</a:t>
            </a:r>
          </a:p>
          <a:p>
            <a:pPr marL="457200" indent="-457200">
              <a:buAutoNum type="arabicPeriod"/>
            </a:pPr>
            <a:r>
              <a:rPr lang="en-US" dirty="0" smtClean="0"/>
              <a:t>What is the volume, in km</a:t>
            </a:r>
            <a:r>
              <a:rPr lang="en-US" baseline="30000" dirty="0" smtClean="0"/>
              <a:t>3</a:t>
            </a:r>
            <a:r>
              <a:rPr lang="en-US" dirty="0" smtClean="0"/>
              <a:t>, of the Atlantic Ocean?</a:t>
            </a:r>
          </a:p>
          <a:p>
            <a:pPr marL="457200" indent="-457200">
              <a:buAutoNum type="arabicPeriod"/>
            </a:pPr>
            <a:r>
              <a:rPr lang="en-US" dirty="0" smtClean="0"/>
              <a:t>What is the average distance between Earth and Sun in km?</a:t>
            </a:r>
          </a:p>
          <a:p>
            <a:pPr marL="457200" indent="-457200">
              <a:buAutoNum type="arabicPeriod"/>
            </a:pPr>
            <a:r>
              <a:rPr lang="en-US" dirty="0" smtClean="0"/>
              <a:t>How many seconds are in a week?</a:t>
            </a:r>
          </a:p>
          <a:p>
            <a:pPr marL="457200" indent="-457200">
              <a:buAutoNum type="arabicPeriod"/>
            </a:pPr>
            <a:r>
              <a:rPr lang="en-US" dirty="0" smtClean="0"/>
              <a:t>What is the temperature of Neptune (</a:t>
            </a:r>
            <a:r>
              <a:rPr lang="en-US" baseline="30000" dirty="0" err="1" smtClean="0"/>
              <a:t>o</a:t>
            </a:r>
            <a:r>
              <a:rPr lang="en-US" dirty="0" err="1" smtClean="0"/>
              <a:t>C</a:t>
            </a:r>
            <a:r>
              <a:rPr lang="en-US" dirty="0" smtClean="0"/>
              <a:t>)</a:t>
            </a:r>
          </a:p>
          <a:p>
            <a:pPr marL="457200" indent="-457200">
              <a:buAutoNum type="arabicPeriod"/>
            </a:pPr>
            <a:r>
              <a:rPr lang="en-US" dirty="0" smtClean="0"/>
              <a:t>The mass, in kg, of 1 atomic mass unit.</a:t>
            </a:r>
          </a:p>
        </p:txBody>
      </p:sp>
    </p:spTree>
    <p:extLst>
      <p:ext uri="{BB962C8B-B14F-4D97-AF65-F5344CB8AC3E}">
        <p14:creationId xmlns:p14="http://schemas.microsoft.com/office/powerpoint/2010/main" val="345427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350" y="120650"/>
            <a:ext cx="9601200" cy="762000"/>
          </a:xfrm>
        </p:spPr>
        <p:txBody>
          <a:bodyPr/>
          <a:lstStyle/>
          <a:p>
            <a:r>
              <a:rPr lang="en-US" dirty="0" smtClean="0"/>
              <a:t>Accuracy and Precision</a:t>
            </a:r>
            <a:endParaRPr lang="en-US" dirty="0"/>
          </a:p>
        </p:txBody>
      </p:sp>
      <p:sp>
        <p:nvSpPr>
          <p:cNvPr id="3" name="Content Placeholder 2"/>
          <p:cNvSpPr>
            <a:spLocks noGrp="1"/>
          </p:cNvSpPr>
          <p:nvPr>
            <p:ph idx="1"/>
          </p:nvPr>
        </p:nvSpPr>
        <p:spPr>
          <a:xfrm>
            <a:off x="1371600" y="654050"/>
            <a:ext cx="9601200" cy="6102350"/>
          </a:xfrm>
        </p:spPr>
        <p:txBody>
          <a:bodyPr/>
          <a:lstStyle/>
          <a:p>
            <a:r>
              <a:rPr lang="en-US" dirty="0" smtClean="0"/>
              <a:t>Accuracy refers to how </a:t>
            </a:r>
            <a:r>
              <a:rPr lang="en-US" u="sng" dirty="0" smtClean="0"/>
              <a:t>close</a:t>
            </a:r>
            <a:r>
              <a:rPr lang="en-US" dirty="0" smtClean="0"/>
              <a:t> a measurement is to the theoretical value for the property being measured.</a:t>
            </a:r>
          </a:p>
          <a:p>
            <a:r>
              <a:rPr lang="en-US" dirty="0" smtClean="0"/>
              <a:t>Precision refers to the </a:t>
            </a:r>
            <a:r>
              <a:rPr lang="en-US" u="sng" dirty="0" smtClean="0"/>
              <a:t>reproducibility</a:t>
            </a:r>
            <a:r>
              <a:rPr lang="en-US" dirty="0" smtClean="0"/>
              <a:t> of a measurement.</a:t>
            </a:r>
          </a:p>
          <a:p>
            <a:r>
              <a:rPr lang="en-US" dirty="0" smtClean="0"/>
              <a:t>A set of measurements can be precise (very close together) but not accurate (such is the case as an instrument which has been calibrated incorrectly).</a:t>
            </a:r>
          </a:p>
          <a:p>
            <a:endParaRPr lang="en-US" dirty="0"/>
          </a:p>
          <a:p>
            <a:endParaRPr lang="en-US" dirty="0" smtClean="0"/>
          </a:p>
          <a:p>
            <a:endParaRPr lang="en-US" dirty="0" smtClean="0"/>
          </a:p>
          <a:p>
            <a:endParaRPr lang="en-US" dirty="0"/>
          </a:p>
          <a:p>
            <a:endParaRPr lang="en-US" dirty="0" smtClean="0"/>
          </a:p>
          <a:p>
            <a:endParaRPr lang="en-US" dirty="0"/>
          </a:p>
          <a:p>
            <a:endParaRPr lang="en-US" dirty="0"/>
          </a:p>
          <a:p>
            <a:r>
              <a:rPr lang="en-US" dirty="0" smtClean="0"/>
              <a:t>A high accuracy with low precision is probably the result of instruments that are not precise enough.</a:t>
            </a:r>
            <a:endParaRPr lang="en-US" dirty="0"/>
          </a:p>
        </p:txBody>
      </p:sp>
      <p:pic>
        <p:nvPicPr>
          <p:cNvPr id="3074" name="Picture 2" descr="Image result for accuracy and prec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540000"/>
            <a:ext cx="7620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7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100" y="29369"/>
            <a:ext cx="9601200" cy="1485900"/>
          </a:xfrm>
        </p:spPr>
        <p:txBody>
          <a:bodyPr/>
          <a:lstStyle/>
          <a:p>
            <a:r>
              <a:rPr lang="en-US" dirty="0" smtClean="0"/>
              <a:t>Percent Error</a:t>
            </a:r>
            <a:endParaRPr lang="en-US" dirty="0"/>
          </a:p>
        </p:txBody>
      </p:sp>
      <p:sp>
        <p:nvSpPr>
          <p:cNvPr id="3" name="Content Placeholder 2"/>
          <p:cNvSpPr>
            <a:spLocks noGrp="1"/>
          </p:cNvSpPr>
          <p:nvPr>
            <p:ph idx="1"/>
          </p:nvPr>
        </p:nvSpPr>
        <p:spPr>
          <a:xfrm>
            <a:off x="1371600" y="685800"/>
            <a:ext cx="9601200" cy="4495800"/>
          </a:xfrm>
        </p:spPr>
        <p:txBody>
          <a:bodyPr/>
          <a:lstStyle/>
          <a:p>
            <a:r>
              <a:rPr lang="en-US" dirty="0" smtClean="0"/>
              <a:t>The percent error shows the amount by which the </a:t>
            </a:r>
            <a:r>
              <a:rPr lang="en-US" u="sng" dirty="0" smtClean="0"/>
              <a:t>experimental value</a:t>
            </a:r>
            <a:r>
              <a:rPr lang="en-US" dirty="0" smtClean="0"/>
              <a:t> differs from the </a:t>
            </a:r>
            <a:r>
              <a:rPr lang="en-US" u="sng" dirty="0" smtClean="0"/>
              <a:t>accepted value</a:t>
            </a:r>
            <a:r>
              <a:rPr lang="en-US" dirty="0" smtClean="0"/>
              <a:t>.</a:t>
            </a:r>
          </a:p>
          <a:p>
            <a:pPr lvl="1"/>
            <a:r>
              <a:rPr lang="en-US" dirty="0" smtClean="0"/>
              <a:t>Experimental value is the value measured in </a:t>
            </a:r>
            <a:r>
              <a:rPr lang="en-US" u="sng" dirty="0" smtClean="0"/>
              <a:t>lab</a:t>
            </a:r>
            <a:r>
              <a:rPr lang="en-US" dirty="0" smtClean="0"/>
              <a:t>.</a:t>
            </a:r>
          </a:p>
          <a:p>
            <a:pPr lvl="1"/>
            <a:r>
              <a:rPr lang="en-US" dirty="0" smtClean="0"/>
              <a:t>Accepted value is the value for the measurement based on </a:t>
            </a:r>
            <a:r>
              <a:rPr lang="en-US" u="sng" dirty="0" smtClean="0"/>
              <a:t>reliable references</a:t>
            </a:r>
            <a:r>
              <a:rPr lang="en-US" dirty="0" smtClean="0"/>
              <a:t>.</a:t>
            </a:r>
          </a:p>
          <a:p>
            <a:pPr lvl="1"/>
            <a:endParaRPr lang="en-US" dirty="0"/>
          </a:p>
          <a:p>
            <a:pPr marL="530352" lvl="1" indent="0">
              <a:buNone/>
            </a:pPr>
            <a:endParaRPr lang="en-US" dirty="0"/>
          </a:p>
          <a:p>
            <a:pPr lvl="1"/>
            <a:endParaRPr lang="en-US" dirty="0" smtClean="0"/>
          </a:p>
          <a:p>
            <a:pPr marL="530352" lvl="1" indent="0">
              <a:buNone/>
            </a:pPr>
            <a:r>
              <a:rPr lang="en-US" dirty="0" smtClean="0"/>
              <a:t>EX. Water boils at 100</a:t>
            </a:r>
            <a:r>
              <a:rPr lang="en-US" baseline="30000" dirty="0" smtClean="0"/>
              <a:t>o</a:t>
            </a:r>
            <a:r>
              <a:rPr lang="en-US" dirty="0" smtClean="0"/>
              <a:t>C. In lab, Eric and Karen recorded a temperature of 99.1</a:t>
            </a:r>
            <a:r>
              <a:rPr lang="en-US" baseline="30000" dirty="0" smtClean="0"/>
              <a:t>o</a:t>
            </a:r>
            <a:r>
              <a:rPr lang="en-US" dirty="0" smtClean="0"/>
              <a:t>C when their water boiled. What is their percent error?</a:t>
            </a:r>
          </a:p>
          <a:p>
            <a:pPr marL="530352" lvl="1" indent="0">
              <a:buNone/>
            </a:pPr>
            <a:endParaRPr lang="en-US" dirty="0"/>
          </a:p>
        </p:txBody>
      </p:sp>
      <p:grpSp>
        <p:nvGrpSpPr>
          <p:cNvPr id="4" name="Group 7"/>
          <p:cNvGrpSpPr>
            <a:grpSpLocks/>
          </p:cNvGrpSpPr>
          <p:nvPr/>
        </p:nvGrpSpPr>
        <p:grpSpPr bwMode="auto">
          <a:xfrm>
            <a:off x="1797050" y="2054226"/>
            <a:ext cx="8991600" cy="990600"/>
            <a:chOff x="96" y="1776"/>
            <a:chExt cx="5664" cy="624"/>
          </a:xfrm>
        </p:grpSpPr>
        <p:sp>
          <p:nvSpPr>
            <p:cNvPr id="5" name="Text Box 8"/>
            <p:cNvSpPr txBox="1">
              <a:spLocks noChangeArrowheads="1"/>
            </p:cNvSpPr>
            <p:nvPr/>
          </p:nvSpPr>
          <p:spPr bwMode="auto">
            <a:xfrm>
              <a:off x="96" y="1968"/>
              <a:ext cx="14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Percent error =</a:t>
              </a:r>
            </a:p>
          </p:txBody>
        </p:sp>
        <p:grpSp>
          <p:nvGrpSpPr>
            <p:cNvPr id="6" name="Group 9"/>
            <p:cNvGrpSpPr>
              <a:grpSpLocks/>
            </p:cNvGrpSpPr>
            <p:nvPr/>
          </p:nvGrpSpPr>
          <p:grpSpPr bwMode="auto">
            <a:xfrm>
              <a:off x="1536" y="1776"/>
              <a:ext cx="4224" cy="624"/>
              <a:chOff x="1536" y="1776"/>
              <a:chExt cx="4224" cy="624"/>
            </a:xfrm>
          </p:grpSpPr>
          <p:sp>
            <p:nvSpPr>
              <p:cNvPr id="7" name="Text Box 10"/>
              <p:cNvSpPr txBox="1">
                <a:spLocks noChangeArrowheads="1"/>
              </p:cNvSpPr>
              <p:nvPr/>
            </p:nvSpPr>
            <p:spPr bwMode="auto">
              <a:xfrm>
                <a:off x="1536" y="1776"/>
                <a:ext cx="34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cs typeface="Arial" panose="020B0604020202020204" pitchFamily="34" charset="0"/>
                  </a:rPr>
                  <a:t>|experimental value – accepted value|</a:t>
                </a:r>
              </a:p>
            </p:txBody>
          </p:sp>
          <p:sp>
            <p:nvSpPr>
              <p:cNvPr id="8" name="Text Box 11"/>
              <p:cNvSpPr txBox="1">
                <a:spLocks noChangeArrowheads="1"/>
              </p:cNvSpPr>
              <p:nvPr/>
            </p:nvSpPr>
            <p:spPr bwMode="auto">
              <a:xfrm>
                <a:off x="1536" y="1824"/>
                <a:ext cx="34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cs typeface="Arial" panose="020B0604020202020204" pitchFamily="34" charset="0"/>
                  </a:rPr>
                  <a:t>_______________________________</a:t>
                </a:r>
              </a:p>
            </p:txBody>
          </p:sp>
          <p:sp>
            <p:nvSpPr>
              <p:cNvPr id="9" name="Text Box 12"/>
              <p:cNvSpPr txBox="1">
                <a:spLocks noChangeArrowheads="1"/>
              </p:cNvSpPr>
              <p:nvPr/>
            </p:nvSpPr>
            <p:spPr bwMode="auto">
              <a:xfrm>
                <a:off x="2400" y="211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cs typeface="Arial" panose="020B0604020202020204" pitchFamily="34" charset="0"/>
                  </a:rPr>
                  <a:t>accepted value</a:t>
                </a:r>
              </a:p>
            </p:txBody>
          </p:sp>
          <p:sp>
            <p:nvSpPr>
              <p:cNvPr id="10" name="Text Box 13"/>
              <p:cNvSpPr txBox="1">
                <a:spLocks noChangeArrowheads="1"/>
              </p:cNvSpPr>
              <p:nvPr/>
            </p:nvSpPr>
            <p:spPr bwMode="auto">
              <a:xfrm>
                <a:off x="4896" y="1920"/>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cs typeface="Arial" panose="020B0604020202020204" pitchFamily="34" charset="0"/>
                  </a:rPr>
                  <a:t>X 100%</a:t>
                </a:r>
              </a:p>
            </p:txBody>
          </p:sp>
        </p:grpSp>
      </p:grpSp>
      <p:sp>
        <p:nvSpPr>
          <p:cNvPr id="11" name="Content Placeholder 2"/>
          <p:cNvSpPr txBox="1">
            <a:spLocks/>
          </p:cNvSpPr>
          <p:nvPr/>
        </p:nvSpPr>
        <p:spPr>
          <a:xfrm>
            <a:off x="501650" y="3915568"/>
            <a:ext cx="3930650" cy="126365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%Error = ?</a:t>
            </a:r>
          </a:p>
          <a:p>
            <a:pPr marL="530352" lvl="1" indent="0">
              <a:buFont typeface="Franklin Gothic Book" panose="020B0503020102020204" pitchFamily="34" charset="0"/>
              <a:buNone/>
            </a:pPr>
            <a:r>
              <a:rPr lang="en-US" dirty="0" smtClean="0"/>
              <a:t>Experimental value = 99.1</a:t>
            </a:r>
            <a:r>
              <a:rPr lang="en-US" baseline="30000" dirty="0" smtClean="0"/>
              <a:t>o</a:t>
            </a:r>
            <a:r>
              <a:rPr lang="en-US" dirty="0" smtClean="0"/>
              <a:t>C</a:t>
            </a:r>
          </a:p>
          <a:p>
            <a:pPr marL="530352" lvl="1" indent="0">
              <a:buFont typeface="Franklin Gothic Book" panose="020B0503020102020204" pitchFamily="34" charset="0"/>
              <a:buNone/>
            </a:pPr>
            <a:r>
              <a:rPr lang="en-US" dirty="0" smtClean="0"/>
              <a:t>Accepted value = 100</a:t>
            </a:r>
            <a:r>
              <a:rPr lang="en-US" baseline="30000" dirty="0" smtClean="0"/>
              <a:t>o</a:t>
            </a:r>
            <a:r>
              <a:rPr lang="en-US" dirty="0" smtClean="0"/>
              <a:t>C</a:t>
            </a:r>
            <a:endParaRPr lang="en-US" dirty="0"/>
          </a:p>
        </p:txBody>
      </p:sp>
      <p:sp>
        <p:nvSpPr>
          <p:cNvPr id="12" name="Content Placeholder 2"/>
          <p:cNvSpPr txBox="1">
            <a:spLocks/>
          </p:cNvSpPr>
          <p:nvPr/>
        </p:nvSpPr>
        <p:spPr>
          <a:xfrm>
            <a:off x="4181475" y="3836986"/>
            <a:ext cx="6226175" cy="126365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%Error = |Experimental value – accepted value|</a:t>
            </a:r>
          </a:p>
          <a:p>
            <a:pPr marL="530352" lvl="1" indent="0">
              <a:buFont typeface="Franklin Gothic Book" panose="020B0503020102020204" pitchFamily="34" charset="0"/>
              <a:buNone/>
            </a:pPr>
            <a:r>
              <a:rPr lang="en-US" dirty="0"/>
              <a:t> </a:t>
            </a:r>
            <a:r>
              <a:rPr lang="en-US" dirty="0" smtClean="0"/>
              <a:t>                               accepted value</a:t>
            </a:r>
          </a:p>
        </p:txBody>
      </p:sp>
      <p:sp>
        <p:nvSpPr>
          <p:cNvPr id="13" name="Text Box 13"/>
          <p:cNvSpPr txBox="1">
            <a:spLocks noChangeArrowheads="1"/>
          </p:cNvSpPr>
          <p:nvPr/>
        </p:nvSpPr>
        <p:spPr bwMode="auto">
          <a:xfrm>
            <a:off x="10140950" y="3989386"/>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cs typeface="Arial" panose="020B0604020202020204" pitchFamily="34" charset="0"/>
              </a:rPr>
              <a:t>X 100%</a:t>
            </a:r>
          </a:p>
        </p:txBody>
      </p:sp>
      <p:cxnSp>
        <p:nvCxnSpPr>
          <p:cNvPr id="15" name="Straight Connector 14"/>
          <p:cNvCxnSpPr/>
          <p:nvPr/>
        </p:nvCxnSpPr>
        <p:spPr>
          <a:xfrm>
            <a:off x="5924550" y="4217986"/>
            <a:ext cx="41783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 Box 13"/>
          <p:cNvSpPr txBox="1">
            <a:spLocks noChangeArrowheads="1"/>
          </p:cNvSpPr>
          <p:nvPr/>
        </p:nvSpPr>
        <p:spPr bwMode="auto">
          <a:xfrm>
            <a:off x="7761287" y="481806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cs typeface="Arial" panose="020B0604020202020204" pitchFamily="34" charset="0"/>
              </a:rPr>
              <a:t>X 100%</a:t>
            </a:r>
          </a:p>
        </p:txBody>
      </p:sp>
      <p:sp>
        <p:nvSpPr>
          <p:cNvPr id="17" name="Content Placeholder 2"/>
          <p:cNvSpPr txBox="1">
            <a:spLocks/>
          </p:cNvSpPr>
          <p:nvPr/>
        </p:nvSpPr>
        <p:spPr>
          <a:xfrm>
            <a:off x="4173538" y="4678362"/>
            <a:ext cx="6226175" cy="9239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%Error = |99.1</a:t>
            </a:r>
            <a:r>
              <a:rPr lang="en-US" baseline="30000" dirty="0" smtClean="0"/>
              <a:t>o</a:t>
            </a:r>
            <a:r>
              <a:rPr lang="en-US" dirty="0" smtClean="0"/>
              <a:t>C– 100</a:t>
            </a:r>
            <a:r>
              <a:rPr lang="en-US" baseline="30000" dirty="0" smtClean="0"/>
              <a:t>o</a:t>
            </a:r>
            <a:r>
              <a:rPr lang="en-US" dirty="0" smtClean="0"/>
              <a:t>C|</a:t>
            </a:r>
          </a:p>
          <a:p>
            <a:pPr marL="530352" lvl="1" indent="0">
              <a:buFont typeface="Franklin Gothic Book" panose="020B0503020102020204" pitchFamily="34" charset="0"/>
              <a:buNone/>
            </a:pPr>
            <a:r>
              <a:rPr lang="en-US" dirty="0"/>
              <a:t> </a:t>
            </a:r>
            <a:r>
              <a:rPr lang="en-US" dirty="0" smtClean="0"/>
              <a:t>                          100</a:t>
            </a:r>
            <a:r>
              <a:rPr lang="en-US" baseline="30000" dirty="0" smtClean="0"/>
              <a:t>o</a:t>
            </a:r>
            <a:r>
              <a:rPr lang="en-US" dirty="0" smtClean="0"/>
              <a:t>C</a:t>
            </a:r>
          </a:p>
        </p:txBody>
      </p:sp>
      <p:cxnSp>
        <p:nvCxnSpPr>
          <p:cNvPr id="18" name="Straight Connector 17"/>
          <p:cNvCxnSpPr/>
          <p:nvPr/>
        </p:nvCxnSpPr>
        <p:spPr>
          <a:xfrm>
            <a:off x="5854700" y="5089522"/>
            <a:ext cx="1898650" cy="35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4181475" y="5470523"/>
            <a:ext cx="6226175" cy="92392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%Error = 	0.9</a:t>
            </a:r>
            <a:r>
              <a:rPr lang="en-US" baseline="30000" dirty="0" smtClean="0"/>
              <a:t>o</a:t>
            </a:r>
            <a:r>
              <a:rPr lang="en-US" dirty="0" smtClean="0"/>
              <a:t>C</a:t>
            </a:r>
          </a:p>
          <a:p>
            <a:pPr marL="530352" lvl="1" indent="0">
              <a:buFont typeface="Franklin Gothic Book" panose="020B0503020102020204" pitchFamily="34" charset="0"/>
              <a:buNone/>
            </a:pPr>
            <a:r>
              <a:rPr lang="en-US" dirty="0"/>
              <a:t> </a:t>
            </a:r>
            <a:r>
              <a:rPr lang="en-US" dirty="0" smtClean="0"/>
              <a:t>                   100</a:t>
            </a:r>
            <a:r>
              <a:rPr lang="en-US" baseline="30000" dirty="0" smtClean="0"/>
              <a:t>o</a:t>
            </a:r>
            <a:r>
              <a:rPr lang="en-US" dirty="0" smtClean="0"/>
              <a:t>C</a:t>
            </a:r>
          </a:p>
        </p:txBody>
      </p:sp>
      <p:cxnSp>
        <p:nvCxnSpPr>
          <p:cNvPr id="22" name="Straight Connector 21"/>
          <p:cNvCxnSpPr/>
          <p:nvPr/>
        </p:nvCxnSpPr>
        <p:spPr>
          <a:xfrm>
            <a:off x="6065044" y="5831281"/>
            <a:ext cx="762000" cy="35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 Box 13"/>
          <p:cNvSpPr txBox="1">
            <a:spLocks noChangeArrowheads="1"/>
          </p:cNvSpPr>
          <p:nvPr/>
        </p:nvSpPr>
        <p:spPr bwMode="auto">
          <a:xfrm>
            <a:off x="6910387" y="5594742"/>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cs typeface="Arial" panose="020B0604020202020204" pitchFamily="34" charset="0"/>
              </a:rPr>
              <a:t>X 100%</a:t>
            </a:r>
          </a:p>
        </p:txBody>
      </p:sp>
      <p:sp>
        <p:nvSpPr>
          <p:cNvPr id="25" name="Content Placeholder 2"/>
          <p:cNvSpPr txBox="1">
            <a:spLocks/>
          </p:cNvSpPr>
          <p:nvPr/>
        </p:nvSpPr>
        <p:spPr>
          <a:xfrm>
            <a:off x="4257675" y="6278560"/>
            <a:ext cx="4251325" cy="404811"/>
          </a:xfrm>
          <a:prstGeom prst="rect">
            <a:avLst/>
          </a:prstGeom>
          <a:ln>
            <a:solidFill>
              <a:srgbClr val="FF0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r>
              <a:rPr lang="en-US" dirty="0" smtClean="0"/>
              <a:t>%Error = 	0.9% Error</a:t>
            </a:r>
          </a:p>
        </p:txBody>
      </p:sp>
    </p:spTree>
    <p:extLst>
      <p:ext uri="{BB962C8B-B14F-4D97-AF65-F5344CB8AC3E}">
        <p14:creationId xmlns:p14="http://schemas.microsoft.com/office/powerpoint/2010/main" val="360230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21"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2.2</a:t>
            </a:r>
            <a:endParaRPr lang="en-US" dirty="0"/>
          </a:p>
        </p:txBody>
      </p:sp>
      <p:sp>
        <p:nvSpPr>
          <p:cNvPr id="3" name="Content Placeholder 2"/>
          <p:cNvSpPr>
            <a:spLocks noGrp="1"/>
          </p:cNvSpPr>
          <p:nvPr>
            <p:ph idx="1"/>
          </p:nvPr>
        </p:nvSpPr>
        <p:spPr/>
        <p:txBody>
          <a:bodyPr/>
          <a:lstStyle/>
          <a:p>
            <a:pPr marL="0" indent="0">
              <a:buNone/>
            </a:pPr>
            <a:r>
              <a:rPr lang="en-US" dirty="0" smtClean="0"/>
              <a:t>Assigned Monday, 8/21</a:t>
            </a:r>
          </a:p>
          <a:p>
            <a:pPr marL="0" indent="0">
              <a:buNone/>
            </a:pPr>
            <a:r>
              <a:rPr lang="en-US" dirty="0" smtClean="0"/>
              <a:t>Due Tuesday, 8/22</a:t>
            </a:r>
          </a:p>
          <a:p>
            <a:pPr marL="0" indent="0">
              <a:buNone/>
            </a:pPr>
            <a:r>
              <a:rPr lang="en-US" dirty="0" smtClean="0"/>
              <a:t>Complete Accuracy and Precision Worksheet</a:t>
            </a:r>
            <a:endParaRPr lang="en-US" dirty="0"/>
          </a:p>
        </p:txBody>
      </p:sp>
    </p:spTree>
    <p:extLst>
      <p:ext uri="{BB962C8B-B14F-4D97-AF65-F5344CB8AC3E}">
        <p14:creationId xmlns:p14="http://schemas.microsoft.com/office/powerpoint/2010/main" val="1662912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97971"/>
            <a:ext cx="9601200" cy="1485900"/>
          </a:xfrm>
        </p:spPr>
        <p:txBody>
          <a:bodyPr/>
          <a:lstStyle/>
          <a:p>
            <a:r>
              <a:rPr lang="en-US" dirty="0" smtClean="0"/>
              <a:t>SI Prefixes</a:t>
            </a:r>
            <a:endParaRPr lang="en-US" dirty="0"/>
          </a:p>
        </p:txBody>
      </p:sp>
      <p:sp>
        <p:nvSpPr>
          <p:cNvPr id="3" name="Content Placeholder 2"/>
          <p:cNvSpPr>
            <a:spLocks noGrp="1"/>
          </p:cNvSpPr>
          <p:nvPr>
            <p:ph idx="1"/>
          </p:nvPr>
        </p:nvSpPr>
        <p:spPr>
          <a:xfrm>
            <a:off x="1371600" y="849086"/>
            <a:ext cx="10602686" cy="6306457"/>
          </a:xfrm>
        </p:spPr>
        <p:txBody>
          <a:bodyPr/>
          <a:lstStyle/>
          <a:p>
            <a:r>
              <a:rPr lang="en-US" dirty="0" smtClean="0"/>
              <a:t>Qualitative Measurements: A description of a property based upon your </a:t>
            </a:r>
            <a:r>
              <a:rPr lang="en-US" u="sng" dirty="0" smtClean="0"/>
              <a:t>senses.</a:t>
            </a:r>
          </a:p>
          <a:p>
            <a:pPr lvl="1"/>
            <a:r>
              <a:rPr lang="en-US" dirty="0"/>
              <a:t>EX. The compound is red, has a pungent odor, a rough texture and feels very dense</a:t>
            </a:r>
            <a:r>
              <a:rPr lang="en-US" dirty="0" smtClean="0"/>
              <a:t>.</a:t>
            </a:r>
          </a:p>
          <a:p>
            <a:r>
              <a:rPr lang="en-US" dirty="0" smtClean="0"/>
              <a:t>Quantitative Measurements: A description of a property based upon comparison to a </a:t>
            </a:r>
            <a:r>
              <a:rPr lang="en-US" u="sng" dirty="0" smtClean="0"/>
              <a:t>standard</a:t>
            </a:r>
            <a:r>
              <a:rPr lang="en-US" dirty="0" smtClean="0"/>
              <a:t> of measure. Here, the measurement is expressed with a </a:t>
            </a:r>
            <a:r>
              <a:rPr lang="en-US" u="sng" dirty="0" smtClean="0"/>
              <a:t>unit. </a:t>
            </a:r>
          </a:p>
          <a:p>
            <a:pPr lvl="1"/>
            <a:r>
              <a:rPr lang="en-US" dirty="0"/>
              <a:t>EX. The </a:t>
            </a:r>
            <a:r>
              <a:rPr lang="en-US" u="sng" dirty="0"/>
              <a:t>mass </a:t>
            </a:r>
            <a:r>
              <a:rPr lang="en-US" dirty="0"/>
              <a:t>of the graphing calculator is 454 g, the</a:t>
            </a:r>
            <a:r>
              <a:rPr lang="en-US" u="sng" dirty="0"/>
              <a:t> volume </a:t>
            </a:r>
            <a:r>
              <a:rPr lang="en-US" dirty="0"/>
              <a:t>of water bottle which is allowed in the hallway is 250 </a:t>
            </a:r>
            <a:r>
              <a:rPr lang="en-US" dirty="0" err="1"/>
              <a:t>mL.</a:t>
            </a:r>
            <a:endParaRPr lang="en-US" dirty="0"/>
          </a:p>
          <a:p>
            <a:pPr marL="530352" lvl="1" indent="0">
              <a:buNone/>
            </a:pPr>
            <a:endParaRPr lang="en-US" u="sng" dirty="0" smtClean="0"/>
          </a:p>
          <a:p>
            <a:r>
              <a:rPr lang="en-US" dirty="0" smtClean="0"/>
              <a:t>Memorize: </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490725185"/>
              </p:ext>
            </p:extLst>
          </p:nvPr>
        </p:nvGraphicFramePr>
        <p:xfrm>
          <a:off x="3367315" y="3157583"/>
          <a:ext cx="8128000" cy="333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69778335"/>
                    </a:ext>
                  </a:extLst>
                </a:gridCol>
                <a:gridCol w="1095828">
                  <a:extLst>
                    <a:ext uri="{9D8B030D-6E8A-4147-A177-3AD203B41FA5}">
                      <a16:colId xmlns:a16="http://schemas.microsoft.com/office/drawing/2014/main" val="2815943521"/>
                    </a:ext>
                  </a:extLst>
                </a:gridCol>
                <a:gridCol w="2968172">
                  <a:extLst>
                    <a:ext uri="{9D8B030D-6E8A-4147-A177-3AD203B41FA5}">
                      <a16:colId xmlns:a16="http://schemas.microsoft.com/office/drawing/2014/main" val="1976567946"/>
                    </a:ext>
                  </a:extLst>
                </a:gridCol>
                <a:gridCol w="2032000">
                  <a:extLst>
                    <a:ext uri="{9D8B030D-6E8A-4147-A177-3AD203B41FA5}">
                      <a16:colId xmlns:a16="http://schemas.microsoft.com/office/drawing/2014/main" val="2601605547"/>
                    </a:ext>
                  </a:extLst>
                </a:gridCol>
              </a:tblGrid>
              <a:tr h="370840">
                <a:tc>
                  <a:txBody>
                    <a:bodyPr/>
                    <a:lstStyle/>
                    <a:p>
                      <a:pPr algn="ctr"/>
                      <a:r>
                        <a:rPr lang="en-US" dirty="0" smtClean="0"/>
                        <a:t>Prefix</a:t>
                      </a:r>
                      <a:endParaRPr lang="en-US" dirty="0"/>
                    </a:p>
                  </a:txBody>
                  <a:tcPr/>
                </a:tc>
                <a:tc>
                  <a:txBody>
                    <a:bodyPr/>
                    <a:lstStyle/>
                    <a:p>
                      <a:pPr algn="ctr"/>
                      <a:r>
                        <a:rPr lang="en-US" dirty="0" smtClean="0"/>
                        <a:t>Symbol</a:t>
                      </a:r>
                      <a:endParaRPr lang="en-US" dirty="0"/>
                    </a:p>
                  </a:txBody>
                  <a:tcPr/>
                </a:tc>
                <a:tc>
                  <a:txBody>
                    <a:bodyPr/>
                    <a:lstStyle/>
                    <a:p>
                      <a:pPr algn="ctr"/>
                      <a:r>
                        <a:rPr lang="en-US" dirty="0" smtClean="0"/>
                        <a:t>Value</a:t>
                      </a:r>
                      <a:endParaRPr lang="en-US" dirty="0"/>
                    </a:p>
                  </a:txBody>
                  <a:tcPr/>
                </a:tc>
                <a:tc>
                  <a:txBody>
                    <a:bodyPr/>
                    <a:lstStyle/>
                    <a:p>
                      <a:pPr algn="ctr"/>
                      <a:r>
                        <a:rPr lang="en-US" dirty="0" smtClean="0"/>
                        <a:t>Factor</a:t>
                      </a:r>
                      <a:endParaRPr lang="en-US" dirty="0"/>
                    </a:p>
                  </a:txBody>
                  <a:tcPr/>
                </a:tc>
                <a:extLst>
                  <a:ext uri="{0D108BD9-81ED-4DB2-BD59-A6C34878D82A}">
                    <a16:rowId xmlns:a16="http://schemas.microsoft.com/office/drawing/2014/main" val="3421752453"/>
                  </a:ext>
                </a:extLst>
              </a:tr>
              <a:tr h="370840">
                <a:tc>
                  <a:txBody>
                    <a:bodyPr/>
                    <a:lstStyle/>
                    <a:p>
                      <a:pPr algn="ctr"/>
                      <a:r>
                        <a:rPr lang="en-US" dirty="0" smtClean="0"/>
                        <a:t>mega</a:t>
                      </a:r>
                      <a:endParaRPr lang="en-US" dirty="0"/>
                    </a:p>
                  </a:txBody>
                  <a:tcPr/>
                </a:tc>
                <a:tc>
                  <a:txBody>
                    <a:bodyPr/>
                    <a:lstStyle/>
                    <a:p>
                      <a:pPr algn="ctr"/>
                      <a:r>
                        <a:rPr lang="en-US" dirty="0" smtClean="0"/>
                        <a:t>M</a:t>
                      </a:r>
                      <a:endParaRPr lang="en-US" dirty="0"/>
                    </a:p>
                  </a:txBody>
                  <a:tcPr/>
                </a:tc>
                <a:tc>
                  <a:txBody>
                    <a:bodyPr/>
                    <a:lstStyle/>
                    <a:p>
                      <a:pPr algn="ctr"/>
                      <a:r>
                        <a:rPr lang="en-US" dirty="0" smtClean="0"/>
                        <a:t>1,000,000</a:t>
                      </a:r>
                      <a:endParaRPr lang="en-US" dirty="0"/>
                    </a:p>
                  </a:txBody>
                  <a:tcPr/>
                </a:tc>
                <a:tc>
                  <a:txBody>
                    <a:bodyPr/>
                    <a:lstStyle/>
                    <a:p>
                      <a:pPr algn="ctr"/>
                      <a:r>
                        <a:rPr lang="en-US" dirty="0" smtClean="0"/>
                        <a:t>10</a:t>
                      </a:r>
                      <a:r>
                        <a:rPr lang="en-US" baseline="30000" dirty="0" smtClean="0"/>
                        <a:t>6</a:t>
                      </a:r>
                      <a:endParaRPr lang="en-US" baseline="30000" dirty="0"/>
                    </a:p>
                  </a:txBody>
                  <a:tcPr/>
                </a:tc>
                <a:extLst>
                  <a:ext uri="{0D108BD9-81ED-4DB2-BD59-A6C34878D82A}">
                    <a16:rowId xmlns:a16="http://schemas.microsoft.com/office/drawing/2014/main" val="4182417235"/>
                  </a:ext>
                </a:extLst>
              </a:tr>
              <a:tr h="370840">
                <a:tc>
                  <a:txBody>
                    <a:bodyPr/>
                    <a:lstStyle/>
                    <a:p>
                      <a:pPr algn="ctr"/>
                      <a:r>
                        <a:rPr lang="en-US" dirty="0" smtClean="0"/>
                        <a:t>kilo</a:t>
                      </a:r>
                      <a:endParaRPr lang="en-US" dirty="0"/>
                    </a:p>
                  </a:txBody>
                  <a:tcPr/>
                </a:tc>
                <a:tc>
                  <a:txBody>
                    <a:bodyPr/>
                    <a:lstStyle/>
                    <a:p>
                      <a:pPr algn="ctr"/>
                      <a:r>
                        <a:rPr lang="en-US" dirty="0" smtClean="0"/>
                        <a:t>k</a:t>
                      </a:r>
                      <a:endParaRPr lang="en-US" dirty="0"/>
                    </a:p>
                  </a:txBody>
                  <a:tcPr/>
                </a:tc>
                <a:tc>
                  <a:txBody>
                    <a:bodyPr/>
                    <a:lstStyle/>
                    <a:p>
                      <a:pPr algn="ctr"/>
                      <a:r>
                        <a:rPr lang="en-US" dirty="0" smtClean="0"/>
                        <a:t>1,000</a:t>
                      </a:r>
                      <a:endParaRPr lang="en-US" dirty="0"/>
                    </a:p>
                  </a:txBody>
                  <a:tcPr/>
                </a:tc>
                <a:tc>
                  <a:txBody>
                    <a:bodyPr/>
                    <a:lstStyle/>
                    <a:p>
                      <a:pPr algn="ctr"/>
                      <a:r>
                        <a:rPr lang="en-US" dirty="0" smtClean="0"/>
                        <a:t>10</a:t>
                      </a:r>
                      <a:r>
                        <a:rPr lang="en-US" baseline="30000" dirty="0" smtClean="0"/>
                        <a:t>3</a:t>
                      </a:r>
                      <a:endParaRPr lang="en-US" baseline="30000" dirty="0"/>
                    </a:p>
                  </a:txBody>
                  <a:tcPr/>
                </a:tc>
                <a:extLst>
                  <a:ext uri="{0D108BD9-81ED-4DB2-BD59-A6C34878D82A}">
                    <a16:rowId xmlns:a16="http://schemas.microsoft.com/office/drawing/2014/main" val="3476948326"/>
                  </a:ext>
                </a:extLst>
              </a:tr>
              <a:tr h="370840">
                <a:tc>
                  <a:txBody>
                    <a:bodyPr/>
                    <a:lstStyle/>
                    <a:p>
                      <a:pPr algn="ctr"/>
                      <a:r>
                        <a:rPr lang="en-US" dirty="0" err="1" smtClean="0"/>
                        <a:t>deci</a:t>
                      </a:r>
                      <a:endParaRPr lang="en-US" dirty="0"/>
                    </a:p>
                  </a:txBody>
                  <a:tcPr/>
                </a:tc>
                <a:tc>
                  <a:txBody>
                    <a:bodyPr/>
                    <a:lstStyle/>
                    <a:p>
                      <a:pPr algn="ctr"/>
                      <a:r>
                        <a:rPr lang="en-US" dirty="0" smtClean="0"/>
                        <a:t>d</a:t>
                      </a:r>
                      <a:endParaRPr lang="en-US" dirty="0"/>
                    </a:p>
                  </a:txBody>
                  <a:tcPr/>
                </a:tc>
                <a:tc>
                  <a:txBody>
                    <a:bodyPr/>
                    <a:lstStyle/>
                    <a:p>
                      <a:pPr algn="ctr"/>
                      <a:r>
                        <a:rPr lang="en-US" dirty="0" smtClean="0"/>
                        <a:t>0.1</a:t>
                      </a:r>
                      <a:endParaRPr lang="en-US" dirty="0"/>
                    </a:p>
                  </a:txBody>
                  <a:tcPr/>
                </a:tc>
                <a:tc>
                  <a:txBody>
                    <a:bodyPr/>
                    <a:lstStyle/>
                    <a:p>
                      <a:pPr algn="ctr"/>
                      <a:r>
                        <a:rPr lang="en-US" dirty="0" smtClean="0"/>
                        <a:t>10</a:t>
                      </a:r>
                      <a:r>
                        <a:rPr lang="en-US" baseline="30000" dirty="0" smtClean="0"/>
                        <a:t>-1</a:t>
                      </a:r>
                      <a:endParaRPr lang="en-US" baseline="30000" dirty="0"/>
                    </a:p>
                  </a:txBody>
                  <a:tcPr/>
                </a:tc>
                <a:extLst>
                  <a:ext uri="{0D108BD9-81ED-4DB2-BD59-A6C34878D82A}">
                    <a16:rowId xmlns:a16="http://schemas.microsoft.com/office/drawing/2014/main" val="1086877376"/>
                  </a:ext>
                </a:extLst>
              </a:tr>
              <a:tr h="370840">
                <a:tc>
                  <a:txBody>
                    <a:bodyPr/>
                    <a:lstStyle/>
                    <a:p>
                      <a:pPr algn="ctr"/>
                      <a:r>
                        <a:rPr lang="en-US" dirty="0" err="1" smtClean="0"/>
                        <a:t>centi</a:t>
                      </a:r>
                      <a:endParaRPr lang="en-US" dirty="0"/>
                    </a:p>
                  </a:txBody>
                  <a:tcPr/>
                </a:tc>
                <a:tc>
                  <a:txBody>
                    <a:bodyPr/>
                    <a:lstStyle/>
                    <a:p>
                      <a:pPr algn="ctr"/>
                      <a:r>
                        <a:rPr lang="en-US" dirty="0" smtClean="0"/>
                        <a:t>c</a:t>
                      </a:r>
                      <a:endParaRPr lang="en-US" dirty="0"/>
                    </a:p>
                  </a:txBody>
                  <a:tcPr/>
                </a:tc>
                <a:tc>
                  <a:txBody>
                    <a:bodyPr/>
                    <a:lstStyle/>
                    <a:p>
                      <a:pPr algn="ctr"/>
                      <a:r>
                        <a:rPr lang="en-US" dirty="0" smtClean="0"/>
                        <a:t>0.01</a:t>
                      </a:r>
                      <a:endParaRPr lang="en-US" dirty="0"/>
                    </a:p>
                  </a:txBody>
                  <a:tcPr/>
                </a:tc>
                <a:tc>
                  <a:txBody>
                    <a:bodyPr/>
                    <a:lstStyle/>
                    <a:p>
                      <a:pPr algn="ctr"/>
                      <a:r>
                        <a:rPr lang="en-US" dirty="0" smtClean="0"/>
                        <a:t>10</a:t>
                      </a:r>
                      <a:r>
                        <a:rPr lang="en-US" baseline="30000" dirty="0" smtClean="0"/>
                        <a:t>-2</a:t>
                      </a:r>
                      <a:endParaRPr lang="en-US" baseline="30000" dirty="0"/>
                    </a:p>
                  </a:txBody>
                  <a:tcPr/>
                </a:tc>
                <a:extLst>
                  <a:ext uri="{0D108BD9-81ED-4DB2-BD59-A6C34878D82A}">
                    <a16:rowId xmlns:a16="http://schemas.microsoft.com/office/drawing/2014/main" val="2512785188"/>
                  </a:ext>
                </a:extLst>
              </a:tr>
              <a:tr h="370840">
                <a:tc>
                  <a:txBody>
                    <a:bodyPr/>
                    <a:lstStyle/>
                    <a:p>
                      <a:pPr algn="ctr"/>
                      <a:r>
                        <a:rPr lang="en-US" dirty="0" err="1" smtClean="0"/>
                        <a:t>milli</a:t>
                      </a:r>
                      <a:endParaRPr lang="en-US" dirty="0"/>
                    </a:p>
                  </a:txBody>
                  <a:tcPr/>
                </a:tc>
                <a:tc>
                  <a:txBody>
                    <a:bodyPr/>
                    <a:lstStyle/>
                    <a:p>
                      <a:pPr algn="ctr"/>
                      <a:r>
                        <a:rPr lang="en-US" dirty="0" smtClean="0"/>
                        <a:t>m</a:t>
                      </a:r>
                      <a:endParaRPr lang="en-US" dirty="0"/>
                    </a:p>
                  </a:txBody>
                  <a:tcPr/>
                </a:tc>
                <a:tc>
                  <a:txBody>
                    <a:bodyPr/>
                    <a:lstStyle/>
                    <a:p>
                      <a:pPr algn="ctr"/>
                      <a:r>
                        <a:rPr lang="en-US" dirty="0" smtClean="0"/>
                        <a:t>0.001</a:t>
                      </a:r>
                      <a:endParaRPr lang="en-US" dirty="0"/>
                    </a:p>
                  </a:txBody>
                  <a:tcPr/>
                </a:tc>
                <a:tc>
                  <a:txBody>
                    <a:bodyPr/>
                    <a:lstStyle/>
                    <a:p>
                      <a:pPr algn="ctr"/>
                      <a:r>
                        <a:rPr lang="en-US" dirty="0" smtClean="0"/>
                        <a:t>10</a:t>
                      </a:r>
                      <a:r>
                        <a:rPr lang="en-US" baseline="30000" dirty="0" smtClean="0"/>
                        <a:t>-3</a:t>
                      </a:r>
                      <a:endParaRPr lang="en-US" baseline="30000" dirty="0"/>
                    </a:p>
                  </a:txBody>
                  <a:tcPr/>
                </a:tc>
                <a:extLst>
                  <a:ext uri="{0D108BD9-81ED-4DB2-BD59-A6C34878D82A}">
                    <a16:rowId xmlns:a16="http://schemas.microsoft.com/office/drawing/2014/main" val="168598793"/>
                  </a:ext>
                </a:extLst>
              </a:tr>
              <a:tr h="370840">
                <a:tc>
                  <a:txBody>
                    <a:bodyPr/>
                    <a:lstStyle/>
                    <a:p>
                      <a:pPr algn="ctr"/>
                      <a:r>
                        <a:rPr lang="en-US" dirty="0" smtClean="0"/>
                        <a:t>micro</a:t>
                      </a:r>
                      <a:endParaRPr lang="en-US" dirty="0"/>
                    </a:p>
                  </a:txBody>
                  <a:tcPr/>
                </a:tc>
                <a:tc>
                  <a:txBody>
                    <a:bodyPr/>
                    <a:lstStyle/>
                    <a:p>
                      <a:pPr algn="ctr"/>
                      <a:r>
                        <a:rPr lang="en-US" dirty="0" smtClean="0"/>
                        <a:t>µ</a:t>
                      </a:r>
                      <a:endParaRPr lang="en-US" dirty="0"/>
                    </a:p>
                  </a:txBody>
                  <a:tcPr/>
                </a:tc>
                <a:tc>
                  <a:txBody>
                    <a:bodyPr/>
                    <a:lstStyle/>
                    <a:p>
                      <a:pPr algn="ctr"/>
                      <a:r>
                        <a:rPr lang="en-US" dirty="0" smtClean="0"/>
                        <a:t>0.000 001</a:t>
                      </a:r>
                      <a:endParaRPr lang="en-US" dirty="0"/>
                    </a:p>
                  </a:txBody>
                  <a:tcPr/>
                </a:tc>
                <a:tc>
                  <a:txBody>
                    <a:bodyPr/>
                    <a:lstStyle/>
                    <a:p>
                      <a:pPr algn="ctr"/>
                      <a:r>
                        <a:rPr lang="en-US" dirty="0" smtClean="0"/>
                        <a:t>10</a:t>
                      </a:r>
                      <a:r>
                        <a:rPr lang="en-US" baseline="30000" dirty="0" smtClean="0"/>
                        <a:t>-6</a:t>
                      </a:r>
                      <a:endParaRPr lang="en-US" baseline="30000" dirty="0"/>
                    </a:p>
                  </a:txBody>
                  <a:tcPr/>
                </a:tc>
                <a:extLst>
                  <a:ext uri="{0D108BD9-81ED-4DB2-BD59-A6C34878D82A}">
                    <a16:rowId xmlns:a16="http://schemas.microsoft.com/office/drawing/2014/main" val="2463803643"/>
                  </a:ext>
                </a:extLst>
              </a:tr>
              <a:tr h="370840">
                <a:tc>
                  <a:txBody>
                    <a:bodyPr/>
                    <a:lstStyle/>
                    <a:p>
                      <a:pPr algn="ctr"/>
                      <a:r>
                        <a:rPr lang="en-US" dirty="0" err="1" smtClean="0"/>
                        <a:t>nano</a:t>
                      </a:r>
                      <a:endParaRPr lang="en-US" dirty="0"/>
                    </a:p>
                  </a:txBody>
                  <a:tcPr/>
                </a:tc>
                <a:tc>
                  <a:txBody>
                    <a:bodyPr/>
                    <a:lstStyle/>
                    <a:p>
                      <a:pPr algn="ctr"/>
                      <a:r>
                        <a:rPr lang="en-US" dirty="0" smtClean="0"/>
                        <a:t>n</a:t>
                      </a:r>
                      <a:endParaRPr lang="en-US" dirty="0"/>
                    </a:p>
                  </a:txBody>
                  <a:tcPr/>
                </a:tc>
                <a:tc>
                  <a:txBody>
                    <a:bodyPr/>
                    <a:lstStyle/>
                    <a:p>
                      <a:pPr algn="ctr"/>
                      <a:r>
                        <a:rPr lang="en-US" dirty="0" smtClean="0"/>
                        <a:t>0.000 000 001</a:t>
                      </a:r>
                      <a:endParaRPr lang="en-US" dirty="0"/>
                    </a:p>
                  </a:txBody>
                  <a:tcPr/>
                </a:tc>
                <a:tc>
                  <a:txBody>
                    <a:bodyPr/>
                    <a:lstStyle/>
                    <a:p>
                      <a:pPr algn="ctr"/>
                      <a:r>
                        <a:rPr lang="en-US" dirty="0" smtClean="0"/>
                        <a:t>10</a:t>
                      </a:r>
                      <a:r>
                        <a:rPr lang="en-US" baseline="30000" dirty="0" smtClean="0"/>
                        <a:t>-9</a:t>
                      </a:r>
                      <a:endParaRPr lang="en-US" baseline="30000" dirty="0"/>
                    </a:p>
                  </a:txBody>
                  <a:tcPr/>
                </a:tc>
                <a:extLst>
                  <a:ext uri="{0D108BD9-81ED-4DB2-BD59-A6C34878D82A}">
                    <a16:rowId xmlns:a16="http://schemas.microsoft.com/office/drawing/2014/main" val="1470396770"/>
                  </a:ext>
                </a:extLst>
              </a:tr>
              <a:tr h="370840">
                <a:tc>
                  <a:txBody>
                    <a:bodyPr/>
                    <a:lstStyle/>
                    <a:p>
                      <a:pPr algn="ctr"/>
                      <a:r>
                        <a:rPr lang="en-US" dirty="0" err="1" smtClean="0"/>
                        <a:t>pico</a:t>
                      </a:r>
                      <a:endParaRPr lang="en-US" dirty="0"/>
                    </a:p>
                  </a:txBody>
                  <a:tcPr/>
                </a:tc>
                <a:tc>
                  <a:txBody>
                    <a:bodyPr/>
                    <a:lstStyle/>
                    <a:p>
                      <a:pPr algn="ctr"/>
                      <a:r>
                        <a:rPr lang="en-US" dirty="0" smtClean="0"/>
                        <a:t>p</a:t>
                      </a:r>
                      <a:endParaRPr lang="en-US" dirty="0"/>
                    </a:p>
                  </a:txBody>
                  <a:tcPr/>
                </a:tc>
                <a:tc>
                  <a:txBody>
                    <a:bodyPr/>
                    <a:lstStyle/>
                    <a:p>
                      <a:pPr algn="ctr"/>
                      <a:r>
                        <a:rPr lang="en-US" dirty="0" smtClean="0"/>
                        <a:t>0.000 000 000 001</a:t>
                      </a:r>
                      <a:endParaRPr lang="en-US" dirty="0"/>
                    </a:p>
                  </a:txBody>
                  <a:tcPr/>
                </a:tc>
                <a:tc>
                  <a:txBody>
                    <a:bodyPr/>
                    <a:lstStyle/>
                    <a:p>
                      <a:pPr algn="ctr"/>
                      <a:r>
                        <a:rPr lang="en-US" dirty="0" smtClean="0"/>
                        <a:t>10</a:t>
                      </a:r>
                      <a:r>
                        <a:rPr lang="en-US" baseline="30000" dirty="0" smtClean="0"/>
                        <a:t>-12</a:t>
                      </a:r>
                      <a:endParaRPr lang="en-US" baseline="30000" dirty="0"/>
                    </a:p>
                  </a:txBody>
                  <a:tcPr/>
                </a:tc>
                <a:extLst>
                  <a:ext uri="{0D108BD9-81ED-4DB2-BD59-A6C34878D82A}">
                    <a16:rowId xmlns:a16="http://schemas.microsoft.com/office/drawing/2014/main" val="2219792219"/>
                  </a:ext>
                </a:extLst>
              </a:tr>
            </a:tbl>
          </a:graphicData>
        </a:graphic>
      </p:graphicFrame>
    </p:spTree>
    <p:extLst>
      <p:ext uri="{BB962C8B-B14F-4D97-AF65-F5344CB8AC3E}">
        <p14:creationId xmlns:p14="http://schemas.microsoft.com/office/powerpoint/2010/main" val="300978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12626</TotalTime>
  <Words>1892</Words>
  <Application>Microsoft Office PowerPoint</Application>
  <PresentationFormat>Widescreen</PresentationFormat>
  <Paragraphs>495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Arial Narrow</vt:lpstr>
      <vt:lpstr>Franklin Gothic Book</vt:lpstr>
      <vt:lpstr>Crop</vt:lpstr>
      <vt:lpstr>Scientific measurement</vt:lpstr>
      <vt:lpstr>Scientific Notation</vt:lpstr>
      <vt:lpstr>Large Numbers</vt:lpstr>
      <vt:lpstr>Small Numbers</vt:lpstr>
      <vt:lpstr>HW 2.1</vt:lpstr>
      <vt:lpstr>Accuracy and Precision</vt:lpstr>
      <vt:lpstr>Percent Error</vt:lpstr>
      <vt:lpstr>HW 2.2</vt:lpstr>
      <vt:lpstr>SI Prefixes</vt:lpstr>
      <vt:lpstr>SI Units</vt:lpstr>
      <vt:lpstr>Density</vt:lpstr>
      <vt:lpstr>HW 2.3</vt:lpstr>
      <vt:lpstr>Significant Digits</vt:lpstr>
      <vt:lpstr>Counting Significant Digits</vt:lpstr>
      <vt:lpstr>Rounding, Adding, and Subtracting</vt:lpstr>
      <vt:lpstr>Examples</vt:lpstr>
      <vt:lpstr>Multiplication and Division and Mixed Operation Rules</vt:lpstr>
      <vt:lpstr>Examples</vt:lpstr>
      <vt:lpstr>HW 2.4 </vt:lpstr>
      <vt:lpstr>Metric Conversions Factor Label Method (it’s a must!)</vt:lpstr>
      <vt:lpstr>Density Calculations Using Factor Label</vt:lpstr>
      <vt:lpstr>HW 2.5</vt:lpstr>
      <vt:lpstr>HW 2.6</vt:lpstr>
      <vt:lpstr>More Metric to Metric Conversions</vt:lpstr>
      <vt:lpstr>HW 2.7</vt:lpstr>
      <vt:lpstr>Combination Units</vt:lpstr>
      <vt:lpstr>Factor Label in Multistep Density Problems</vt:lpstr>
      <vt:lpstr>HW 2.8</vt:lpstr>
      <vt:lpstr>English to Metric Units</vt:lpstr>
      <vt:lpstr>HW 2.9</vt:lpstr>
    </vt:vector>
  </TitlesOfParts>
  <Company>Hamilton Southeastern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measurement</dc:title>
  <dc:creator>Richardson, Alan</dc:creator>
  <cp:lastModifiedBy>Richardson, Alan</cp:lastModifiedBy>
  <cp:revision>85</cp:revision>
  <dcterms:created xsi:type="dcterms:W3CDTF">2017-07-23T19:13:55Z</dcterms:created>
  <dcterms:modified xsi:type="dcterms:W3CDTF">2017-08-30T17:41:35Z</dcterms:modified>
</cp:coreProperties>
</file>