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FE7"/>
    <a:srgbClr val="BF0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DEC6-6571-4633-8ECB-7F3B90B92C94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9BA61-BB2D-47D1-B8A7-06DB9F28F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8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Introduction to Chemistry</a:t>
            </a:r>
            <a:br>
              <a:rPr lang="en-US" sz="5400" dirty="0" smtClean="0"/>
            </a:br>
            <a:r>
              <a:rPr lang="en-US" sz="5400" dirty="0" smtClean="0"/>
              <a:t>&amp; Matter and Change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Assigned Monday, 8/14</a:t>
            </a:r>
          </a:p>
          <a:p>
            <a:pPr marL="0" indent="0">
              <a:buNone/>
            </a:pPr>
            <a:r>
              <a:rPr lang="en-US" dirty="0" smtClean="0"/>
              <a:t>Due Tuesday, 8/15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Complete Classification of Matter </a:t>
            </a:r>
            <a:r>
              <a:rPr lang="en-US" dirty="0" err="1" smtClean="0"/>
              <a:t>Wrkst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Complete Density Lab (Due Tuesday 8/15)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47156"/>
            <a:ext cx="10718575" cy="5101243"/>
          </a:xfrm>
        </p:spPr>
        <p:txBody>
          <a:bodyPr/>
          <a:lstStyle/>
          <a:p>
            <a:r>
              <a:rPr lang="en-US" dirty="0" smtClean="0"/>
              <a:t>The periodic Table is organized with elements in groups of similar properties.</a:t>
            </a:r>
          </a:p>
          <a:p>
            <a:pPr lvl="1"/>
            <a:r>
              <a:rPr lang="en-US" dirty="0" smtClean="0"/>
              <a:t>Vertical Columns are called </a:t>
            </a:r>
            <a:r>
              <a:rPr lang="en-US" u="sng" dirty="0" smtClean="0"/>
              <a:t>groups </a:t>
            </a:r>
            <a:r>
              <a:rPr lang="en-US" dirty="0" smtClean="0"/>
              <a:t>or FAMILIES</a:t>
            </a:r>
          </a:p>
          <a:p>
            <a:pPr lvl="2"/>
            <a:r>
              <a:rPr lang="en-US" dirty="0"/>
              <a:t>Each group’s elements has similar chemical properties.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Horizontal Rows are called </a:t>
            </a:r>
            <a:r>
              <a:rPr lang="en-US" u="sng" dirty="0" smtClean="0"/>
              <a:t>periods</a:t>
            </a:r>
          </a:p>
          <a:p>
            <a:pPr lvl="2"/>
            <a:r>
              <a:rPr lang="en-US" dirty="0" smtClean="0"/>
              <a:t>Properties change in predictable ways across a period from left to right.</a:t>
            </a:r>
          </a:p>
          <a:p>
            <a:pPr lvl="2"/>
            <a:r>
              <a:rPr lang="en-US" dirty="0" smtClean="0"/>
              <a:t>Elements close to each other on the table are similar in properties.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7" y="3867929"/>
            <a:ext cx="7127057" cy="29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tals nonmetals metall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06600"/>
            <a:ext cx="11090825" cy="30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3261" y="355600"/>
            <a:ext cx="9404723" cy="825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Metals, Non-Metals, and Metalloids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1" y="527050"/>
            <a:ext cx="9404723" cy="825500"/>
          </a:xfrm>
        </p:spPr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543050"/>
            <a:ext cx="11557000" cy="4559300"/>
          </a:xfrm>
        </p:spPr>
        <p:txBody>
          <a:bodyPr>
            <a:normAutofit/>
          </a:bodyPr>
          <a:lstStyle/>
          <a:p>
            <a:r>
              <a:rPr lang="en-US" dirty="0" smtClean="0"/>
              <a:t>Metals are on the left side of the periodic table.</a:t>
            </a:r>
          </a:p>
          <a:p>
            <a:pPr lvl="1"/>
            <a:r>
              <a:rPr lang="en-US" u="sng" dirty="0"/>
              <a:t>Conduct</a:t>
            </a:r>
            <a:r>
              <a:rPr lang="en-US" dirty="0"/>
              <a:t> heat and electricity well, some are </a:t>
            </a:r>
          </a:p>
          <a:p>
            <a:pPr lvl="1"/>
            <a:r>
              <a:rPr lang="en-US" u="sng" dirty="0"/>
              <a:t>Malleable</a:t>
            </a:r>
            <a:r>
              <a:rPr lang="en-US" dirty="0"/>
              <a:t> (hammered or rolled into sheets) and </a:t>
            </a:r>
            <a:r>
              <a:rPr lang="en-US" u="sng" dirty="0"/>
              <a:t>Ductile</a:t>
            </a:r>
            <a:r>
              <a:rPr lang="en-US" dirty="0"/>
              <a:t> (can be drawn into wire) – both of these due to high TENSILE STRENGTH (resistance to breaking when pulled)	</a:t>
            </a:r>
          </a:p>
          <a:p>
            <a:pPr lvl="1"/>
            <a:r>
              <a:rPr lang="en-US" dirty="0"/>
              <a:t>Most have high </a:t>
            </a:r>
            <a:r>
              <a:rPr lang="en-US" u="sng" dirty="0"/>
              <a:t>luster</a:t>
            </a:r>
            <a:r>
              <a:rPr lang="en-US" dirty="0"/>
              <a:t> (shiny looking)</a:t>
            </a:r>
          </a:p>
          <a:p>
            <a:pPr lvl="1"/>
            <a:r>
              <a:rPr lang="en-US" dirty="0"/>
              <a:t>Other properties of metals vary widely – some are very reactive (group 1), others are not (group 10-12) some are very soft (group 1 &amp;2) others very hard.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3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25500"/>
          </a:xfrm>
        </p:spPr>
        <p:txBody>
          <a:bodyPr/>
          <a:lstStyle/>
          <a:p>
            <a:r>
              <a:rPr lang="en-US" dirty="0" smtClean="0"/>
              <a:t>Non-Metals, and 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660400"/>
            <a:ext cx="11557000" cy="6134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Nonmetals are on the right side of the periodic table.</a:t>
            </a:r>
          </a:p>
          <a:p>
            <a:pPr lvl="1"/>
            <a:r>
              <a:rPr lang="en-US" dirty="0"/>
              <a:t>Most are </a:t>
            </a:r>
            <a:r>
              <a:rPr lang="en-US" u="sng" dirty="0"/>
              <a:t>gasses</a:t>
            </a:r>
            <a:r>
              <a:rPr lang="en-US" dirty="0"/>
              <a:t> at room temp (bromine is a liquid) some are brittle solids (C, P, S, Se, I)</a:t>
            </a:r>
          </a:p>
          <a:p>
            <a:pPr lvl="1"/>
            <a:r>
              <a:rPr lang="en-US" u="sng" dirty="0"/>
              <a:t>Poor </a:t>
            </a:r>
            <a:r>
              <a:rPr lang="en-US" dirty="0"/>
              <a:t>conductors of heat and electricity.</a:t>
            </a:r>
          </a:p>
          <a:p>
            <a:pPr lvl="1"/>
            <a:r>
              <a:rPr lang="en-US" u="sng" dirty="0"/>
              <a:t>Noble Gases </a:t>
            </a:r>
            <a:r>
              <a:rPr lang="en-US" dirty="0"/>
              <a:t>are nonmetals, and don’t react with other elements.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Metalloids (some properties of metals and nonmetals) border the </a:t>
            </a:r>
            <a:r>
              <a:rPr lang="en-US" u="sng" dirty="0" smtClean="0"/>
              <a:t>“</a:t>
            </a:r>
            <a:r>
              <a:rPr lang="en-US" u="sng" dirty="0" err="1" smtClean="0"/>
              <a:t>stairstep</a:t>
            </a:r>
            <a:r>
              <a:rPr lang="en-US" u="sng" dirty="0" smtClean="0"/>
              <a:t>”</a:t>
            </a:r>
          </a:p>
          <a:p>
            <a:pPr lvl="1"/>
            <a:r>
              <a:rPr lang="en-US" u="sng" dirty="0" smtClean="0"/>
              <a:t>Solids</a:t>
            </a:r>
            <a:r>
              <a:rPr lang="en-US" dirty="0" smtClean="0"/>
              <a:t> at room temperature</a:t>
            </a:r>
          </a:p>
          <a:p>
            <a:pPr lvl="1"/>
            <a:r>
              <a:rPr lang="en-US" dirty="0" smtClean="0"/>
              <a:t>Somewhat less brittle and more malleable than nonmetals</a:t>
            </a:r>
          </a:p>
          <a:p>
            <a:pPr lvl="1"/>
            <a:r>
              <a:rPr lang="en-US" dirty="0" smtClean="0"/>
              <a:t>SEMICONDUCTORS – conduct electricity to certain degree, used to make circuit boards &amp; chips.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4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74486"/>
            <a:ext cx="9404723" cy="1400530"/>
          </a:xfrm>
        </p:spPr>
        <p:txBody>
          <a:bodyPr/>
          <a:lstStyle/>
          <a:p>
            <a:r>
              <a:rPr lang="en-US" dirty="0" smtClean="0"/>
              <a:t>Elemental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174751"/>
            <a:ext cx="7420437" cy="1720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symbols to represent different kinds of matter is not a new idea.</a:t>
            </a:r>
          </a:p>
          <a:p>
            <a:pPr lvl="1"/>
            <a:r>
              <a:rPr lang="en-US" dirty="0" smtClean="0"/>
              <a:t>Alchemy Symbols used for hundreds of years.</a:t>
            </a:r>
          </a:p>
          <a:p>
            <a:pPr lvl="1"/>
            <a:r>
              <a:rPr lang="en-US" dirty="0" smtClean="0"/>
              <a:t>John Dalton (1766 – 1844) used drawings to represent chemical elements.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90" y="360303"/>
            <a:ext cx="3993226" cy="28226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57500" y="3595866"/>
            <a:ext cx="9010650" cy="3262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The symbols used today for elements are based on a system developed by Swedish chemist </a:t>
            </a:r>
            <a:r>
              <a:rPr lang="en-US" dirty="0" err="1" smtClean="0"/>
              <a:t>Jons</a:t>
            </a:r>
            <a:r>
              <a:rPr lang="en-US" dirty="0" smtClean="0"/>
              <a:t> Jacob Berzelius (1779 -1848).</a:t>
            </a:r>
          </a:p>
          <a:p>
            <a:pPr lvl="1"/>
            <a:r>
              <a:rPr lang="en-US" dirty="0" smtClean="0"/>
              <a:t>He based his symbols on the Latin names of elements.</a:t>
            </a:r>
          </a:p>
          <a:p>
            <a:pPr lvl="1"/>
            <a:r>
              <a:rPr lang="en-US" dirty="0" smtClean="0"/>
              <a:t>Each element is represented by a one- or two- letter </a:t>
            </a:r>
            <a:r>
              <a:rPr lang="en-US" u="sng" dirty="0" smtClean="0"/>
              <a:t>chemical symbol.</a:t>
            </a:r>
          </a:p>
          <a:p>
            <a:pPr lvl="2"/>
            <a:r>
              <a:rPr lang="en-US" u="sng" dirty="0" smtClean="0"/>
              <a:t>First letters </a:t>
            </a:r>
            <a:r>
              <a:rPr lang="en-US" dirty="0" smtClean="0"/>
              <a:t>of chemical symbols are </a:t>
            </a:r>
            <a:r>
              <a:rPr lang="en-US" u="sng" dirty="0" smtClean="0"/>
              <a:t>capitalized.</a:t>
            </a:r>
          </a:p>
          <a:p>
            <a:pPr lvl="2"/>
            <a:r>
              <a:rPr lang="en-US" dirty="0" smtClean="0"/>
              <a:t>When a </a:t>
            </a:r>
            <a:r>
              <a:rPr lang="en-US" u="sng" dirty="0" smtClean="0"/>
              <a:t>second letter</a:t>
            </a:r>
            <a:r>
              <a:rPr lang="en-US" dirty="0" smtClean="0"/>
              <a:t> is used, it is </a:t>
            </a:r>
            <a:r>
              <a:rPr lang="en-US" u="sng" dirty="0" smtClean="0"/>
              <a:t>lowercase.</a:t>
            </a:r>
          </a:p>
          <a:p>
            <a:pPr marL="914400" lvl="2" indent="0">
              <a:buNone/>
            </a:pPr>
            <a:r>
              <a:rPr lang="en-US" dirty="0" smtClean="0"/>
              <a:t>EX.   Na 	you may NOT use </a:t>
            </a:r>
            <a:r>
              <a:rPr lang="en-US" sz="1800" dirty="0" smtClean="0"/>
              <a:t>N</a:t>
            </a:r>
            <a:r>
              <a:rPr lang="en-US" sz="1200" dirty="0" smtClean="0"/>
              <a:t>A</a:t>
            </a:r>
            <a:r>
              <a:rPr lang="en-US" dirty="0" smtClean="0"/>
              <a:t> or </a:t>
            </a:r>
            <a:r>
              <a:rPr lang="en-US" sz="2000" dirty="0" err="1" smtClean="0"/>
              <a:t>n</a:t>
            </a:r>
            <a:r>
              <a:rPr lang="en-US" sz="1200" dirty="0" err="1" smtClean="0"/>
              <a:t>a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3994150"/>
            <a:ext cx="2095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1" y="202827"/>
            <a:ext cx="9404723" cy="1400530"/>
          </a:xfrm>
        </p:spPr>
        <p:txBody>
          <a:bodyPr/>
          <a:lstStyle/>
          <a:p>
            <a:r>
              <a:rPr lang="en-US" dirty="0" smtClean="0"/>
              <a:t>HW 1.4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412" y="984251"/>
            <a:ext cx="10345738" cy="587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Assigned Tuesday, 8/15</a:t>
            </a:r>
          </a:p>
          <a:p>
            <a:pPr marL="0" indent="0">
              <a:buNone/>
            </a:pPr>
            <a:r>
              <a:rPr lang="en-US" dirty="0" smtClean="0"/>
              <a:t>Due Wednesday, 8/16</a:t>
            </a:r>
          </a:p>
          <a:p>
            <a:pPr marL="0" indent="0">
              <a:buNone/>
            </a:pPr>
            <a:r>
              <a:rPr lang="en-US" dirty="0" smtClean="0"/>
              <a:t>Due on Separate Sheet of Paper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Write the chemical symbol for each of the following:</a:t>
            </a:r>
          </a:p>
          <a:p>
            <a:pPr marL="0" indent="0">
              <a:buNone/>
            </a:pPr>
            <a:r>
              <a:rPr lang="en-US" dirty="0" smtClean="0"/>
              <a:t> a. lead, b. oxygen, c. silver, d. sodium, e. hydrogen, f. aluminum</a:t>
            </a:r>
          </a:p>
          <a:p>
            <a:pPr marL="0" indent="0">
              <a:buNone/>
            </a:pPr>
            <a:r>
              <a:rPr lang="en-US" dirty="0" smtClean="0"/>
              <a:t>2. What elements (by name) make up the pain reliever acetaminophen, chemical formula 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9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N? Which element is present in the greatest proportion by number of particles?</a:t>
            </a:r>
          </a:p>
          <a:p>
            <a:pPr marL="0" indent="0">
              <a:buNone/>
            </a:pPr>
            <a:r>
              <a:rPr lang="en-US" dirty="0" smtClean="0"/>
              <a:t>3. Name two elements that have properties similar to those of the element calcium (Ca).</a:t>
            </a:r>
          </a:p>
          <a:p>
            <a:pPr marL="0" indent="0">
              <a:buNone/>
            </a:pPr>
            <a:r>
              <a:rPr lang="en-US" dirty="0" smtClean="0"/>
              <a:t>4. Classify the following materials as an element, compound, or mixture:</a:t>
            </a:r>
          </a:p>
          <a:p>
            <a:pPr marL="0" indent="0">
              <a:buNone/>
            </a:pPr>
            <a:r>
              <a:rPr lang="en-US" dirty="0" smtClean="0"/>
              <a:t>a. table salt (</a:t>
            </a:r>
            <a:r>
              <a:rPr lang="en-US" dirty="0" err="1" smtClean="0"/>
              <a:t>NaCl</a:t>
            </a:r>
            <a:r>
              <a:rPr lang="en-US" dirty="0" smtClean="0"/>
              <a:t>)	b. salt water	c. sodium (Na)</a:t>
            </a:r>
          </a:p>
          <a:p>
            <a:pPr marL="0" indent="0">
              <a:buNone/>
            </a:pPr>
            <a:r>
              <a:rPr lang="en-US" dirty="0" smtClean="0"/>
              <a:t>5. List 3 properties of metals.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8964"/>
            <a:ext cx="10541292" cy="5589036"/>
          </a:xfrm>
        </p:spPr>
        <p:txBody>
          <a:bodyPr>
            <a:normAutofit/>
          </a:bodyPr>
          <a:lstStyle/>
          <a:p>
            <a:r>
              <a:rPr lang="en-US" dirty="0" smtClean="0"/>
              <a:t>Chemistry is the study of the composition, structure and properties of matter, the processes matter undergoes and the energy changes that accompany these processes.</a:t>
            </a:r>
          </a:p>
          <a:p>
            <a:r>
              <a:rPr lang="en-US" dirty="0" smtClean="0"/>
              <a:t>Branches of Chemistry:</a:t>
            </a:r>
          </a:p>
          <a:p>
            <a:pPr lvl="1"/>
            <a:r>
              <a:rPr lang="en-US" dirty="0"/>
              <a:t>Organic Chemistry</a:t>
            </a:r>
            <a:r>
              <a:rPr lang="en-US" dirty="0" smtClean="0"/>
              <a:t>: the study of </a:t>
            </a:r>
            <a:r>
              <a:rPr lang="en-US" u="sng" dirty="0" smtClean="0"/>
              <a:t>carbon</a:t>
            </a:r>
            <a:r>
              <a:rPr lang="en-US" dirty="0" smtClean="0"/>
              <a:t> containing compounds</a:t>
            </a:r>
            <a:endParaRPr lang="en-US" dirty="0"/>
          </a:p>
          <a:p>
            <a:pPr lvl="1"/>
            <a:r>
              <a:rPr lang="en-US" dirty="0"/>
              <a:t>Inorganic Chemistry</a:t>
            </a:r>
            <a:r>
              <a:rPr lang="en-US" dirty="0" smtClean="0"/>
              <a:t>: the study of non-organic substances</a:t>
            </a:r>
            <a:endParaRPr lang="en-US" dirty="0"/>
          </a:p>
          <a:p>
            <a:pPr lvl="1"/>
            <a:r>
              <a:rPr lang="en-US" dirty="0"/>
              <a:t>Physical </a:t>
            </a:r>
            <a:r>
              <a:rPr lang="en-US" dirty="0" smtClean="0"/>
              <a:t>Chemistry: the study of properties and changes of matter in relation to energy</a:t>
            </a:r>
            <a:endParaRPr lang="en-US" dirty="0"/>
          </a:p>
          <a:p>
            <a:pPr lvl="1"/>
            <a:r>
              <a:rPr lang="en-US" dirty="0"/>
              <a:t>Analytical Chemistry</a:t>
            </a:r>
            <a:r>
              <a:rPr lang="en-US" dirty="0" smtClean="0"/>
              <a:t>: the study of the identification of components and composition of materials.</a:t>
            </a:r>
            <a:endParaRPr lang="en-US" dirty="0"/>
          </a:p>
          <a:p>
            <a:pPr lvl="1"/>
            <a:r>
              <a:rPr lang="en-US" dirty="0"/>
              <a:t>Biochemistry</a:t>
            </a:r>
            <a:r>
              <a:rPr lang="en-US" dirty="0" smtClean="0"/>
              <a:t>: the study of substances and processes occurring in </a:t>
            </a:r>
            <a:r>
              <a:rPr lang="en-US" u="sng" dirty="0" smtClean="0"/>
              <a:t>living</a:t>
            </a:r>
            <a:r>
              <a:rPr lang="en-US" dirty="0" smtClean="0"/>
              <a:t> things.</a:t>
            </a:r>
            <a:endParaRPr lang="en-US" dirty="0"/>
          </a:p>
          <a:p>
            <a:pPr lvl="1"/>
            <a:r>
              <a:rPr lang="en-US" dirty="0"/>
              <a:t>Theoretical Chemistry</a:t>
            </a:r>
            <a:r>
              <a:rPr lang="en-US" dirty="0" smtClean="0"/>
              <a:t>: use of mathematical models to predict chemical behaviors.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of these areas are </a:t>
            </a:r>
            <a:r>
              <a:rPr lang="en-US" u="sng" dirty="0" smtClean="0"/>
              <a:t>applied</a:t>
            </a:r>
            <a:r>
              <a:rPr lang="en-US" dirty="0" smtClean="0"/>
              <a:t> toward a practical goal, while others are a </a:t>
            </a:r>
            <a:r>
              <a:rPr lang="en-US" u="sng" dirty="0" smtClean="0"/>
              <a:t>pure</a:t>
            </a:r>
            <a:r>
              <a:rPr lang="en-US" dirty="0" smtClean="0"/>
              <a:t> form of study towards the pursuit of knowledge of chemistry for it’s own sake.</a:t>
            </a:r>
          </a:p>
        </p:txBody>
      </p:sp>
    </p:spTree>
    <p:extLst>
      <p:ext uri="{BB962C8B-B14F-4D97-AF65-F5344CB8AC3E}">
        <p14:creationId xmlns:p14="http://schemas.microsoft.com/office/powerpoint/2010/main" val="24512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Atoms, Elements, and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163782"/>
            <a:ext cx="8905212" cy="5084618"/>
          </a:xfrm>
        </p:spPr>
        <p:txBody>
          <a:bodyPr/>
          <a:lstStyle/>
          <a:p>
            <a:r>
              <a:rPr lang="en-US" dirty="0" smtClean="0"/>
              <a:t>Elements – pure substance that CANNOT be broken into simpler stable substances while being made of </a:t>
            </a:r>
            <a:r>
              <a:rPr lang="en-US" u="sng" dirty="0" smtClean="0"/>
              <a:t>one</a:t>
            </a:r>
            <a:r>
              <a:rPr lang="en-US" dirty="0" smtClean="0"/>
              <a:t> type of element.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Atoms – smallest particle of element that retains the                    </a:t>
            </a:r>
            <a:r>
              <a:rPr lang="en-US" u="sng" dirty="0" smtClean="0"/>
              <a:t>properties</a:t>
            </a:r>
            <a:r>
              <a:rPr lang="en-US" dirty="0" smtClean="0"/>
              <a:t> of that element.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Compounds – pure substance that CAN be broken down into simpler stable pieces, made from 2 or more elements CHEMICALLY bonded.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27" y="1858970"/>
            <a:ext cx="4229690" cy="22672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887027" y="3124730"/>
            <a:ext cx="377720" cy="65393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95355" y="3218345"/>
            <a:ext cx="1573001" cy="609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07087" y="3021111"/>
            <a:ext cx="2887287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bromine atom in elemental bromine.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418" y="4918020"/>
            <a:ext cx="3636676" cy="1876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3443" y="5318234"/>
            <a:ext cx="2887287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atoms of </a:t>
            </a:r>
            <a:r>
              <a:rPr lang="en-US" dirty="0" smtClean="0">
                <a:solidFill>
                  <a:schemeClr val="tx2"/>
                </a:solidFill>
              </a:rPr>
              <a:t>hydrogen</a:t>
            </a:r>
            <a:r>
              <a:rPr lang="en-US" dirty="0" smtClean="0"/>
              <a:t> bonded with two atoms of </a:t>
            </a:r>
            <a:r>
              <a:rPr lang="en-US" dirty="0" smtClean="0">
                <a:solidFill>
                  <a:srgbClr val="C00000"/>
                </a:solidFill>
              </a:rPr>
              <a:t>oxygen</a:t>
            </a:r>
            <a:r>
              <a:rPr lang="en-US" dirty="0" smtClean="0"/>
              <a:t> form the </a:t>
            </a:r>
            <a:r>
              <a:rPr lang="en-US" u="sng" dirty="0" smtClean="0"/>
              <a:t>compound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water.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850141" y="5811840"/>
            <a:ext cx="854277" cy="4448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974988" y="5300246"/>
            <a:ext cx="420270" cy="4632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21049" y="5300246"/>
            <a:ext cx="460806" cy="46324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7387" y="5602778"/>
            <a:ext cx="805427" cy="5429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094" y="1075113"/>
            <a:ext cx="9597939" cy="5619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Assigned: Wednesday, Aug 9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Due: Thursday, Aug 10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Due on Separate Sheet of Paper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Name the five of the traditional areas into which chemistry can be divided.</a:t>
            </a:r>
          </a:p>
          <a:p>
            <a:pPr marL="0" indent="0">
              <a:buNone/>
            </a:pPr>
            <a:r>
              <a:rPr lang="en-US" dirty="0" smtClean="0"/>
              <a:t>2. Describe the main difference between organic chemistry and inorganic chemistry.</a:t>
            </a:r>
          </a:p>
          <a:p>
            <a:pPr marL="0" indent="0">
              <a:buNone/>
            </a:pPr>
            <a:r>
              <a:rPr lang="en-US" dirty="0" smtClean="0"/>
              <a:t>3. How is a compound different from an element?</a:t>
            </a:r>
          </a:p>
          <a:p>
            <a:pPr marL="0" indent="0">
              <a:buNone/>
            </a:pPr>
            <a:r>
              <a:rPr lang="en-US" dirty="0" smtClean="0"/>
              <a:t>4. Identify each of the following as an element or compound: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a. 								b.								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58" y="4999634"/>
            <a:ext cx="3153215" cy="1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37" y="5015429"/>
            <a:ext cx="3224500" cy="184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71" y="4979777"/>
            <a:ext cx="3146173" cy="18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58240"/>
            <a:ext cx="8946541" cy="5090159"/>
          </a:xfrm>
        </p:spPr>
        <p:txBody>
          <a:bodyPr>
            <a:normAutofit/>
          </a:bodyPr>
          <a:lstStyle/>
          <a:p>
            <a:r>
              <a:rPr lang="en-US" dirty="0" smtClean="0"/>
              <a:t>Chemical Properties – The ability of a substance to undergo a chemical change.</a:t>
            </a:r>
          </a:p>
          <a:p>
            <a:r>
              <a:rPr lang="en-US" dirty="0" smtClean="0"/>
              <a:t>Physical Properties – can be measured </a:t>
            </a:r>
            <a:r>
              <a:rPr lang="en-US" u="sng" dirty="0" smtClean="0"/>
              <a:t>without</a:t>
            </a:r>
            <a:r>
              <a:rPr lang="en-US" dirty="0" smtClean="0"/>
              <a:t> changing the identity of the substance.</a:t>
            </a:r>
          </a:p>
          <a:p>
            <a:pPr lvl="1"/>
            <a:r>
              <a:rPr lang="en-US" dirty="0" smtClean="0"/>
              <a:t>Intensive properties DON’T depend on the amount of matter present.</a:t>
            </a:r>
          </a:p>
          <a:p>
            <a:pPr marL="0" indent="0">
              <a:buNone/>
            </a:pPr>
            <a:r>
              <a:rPr lang="en-US" dirty="0" smtClean="0"/>
              <a:t>		EX</a:t>
            </a:r>
            <a:r>
              <a:rPr lang="en-US" dirty="0"/>
              <a:t>. </a:t>
            </a:r>
            <a:r>
              <a:rPr lang="en-US" dirty="0" smtClean="0"/>
              <a:t>density</a:t>
            </a:r>
            <a:r>
              <a:rPr lang="en-US" dirty="0"/>
              <a:t>, </a:t>
            </a:r>
            <a:r>
              <a:rPr lang="en-US" dirty="0" smtClean="0"/>
              <a:t>color</a:t>
            </a:r>
            <a:r>
              <a:rPr lang="en-US" dirty="0"/>
              <a:t>, </a:t>
            </a:r>
            <a:r>
              <a:rPr lang="en-US" dirty="0" smtClean="0"/>
              <a:t>conductivity</a:t>
            </a:r>
            <a:r>
              <a:rPr lang="en-US" dirty="0"/>
              <a:t>, melting and boiling points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Extensive properties depend on the</a:t>
            </a:r>
            <a:r>
              <a:rPr lang="en-US" u="sng" dirty="0" smtClean="0"/>
              <a:t> amount </a:t>
            </a:r>
            <a:r>
              <a:rPr lang="en-US" dirty="0" smtClean="0"/>
              <a:t>of matter present.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EX. mass, length, volume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3893157"/>
            <a:ext cx="5441371" cy="28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and 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30531"/>
            <a:ext cx="9825153" cy="5597235"/>
          </a:xfrm>
        </p:spPr>
        <p:txBody>
          <a:bodyPr>
            <a:normAutofit/>
          </a:bodyPr>
          <a:lstStyle/>
          <a:p>
            <a:r>
              <a:rPr lang="en-US" dirty="0" smtClean="0"/>
              <a:t>Physical Changes – a change where the composition of the material does not change.</a:t>
            </a:r>
          </a:p>
          <a:p>
            <a:pPr marL="0" indent="0">
              <a:buNone/>
            </a:pPr>
            <a:r>
              <a:rPr lang="en-US" dirty="0" smtClean="0"/>
              <a:t>	EX. change of state, break, split, grind, crush</a:t>
            </a:r>
          </a:p>
          <a:p>
            <a:r>
              <a:rPr lang="en-US" dirty="0" smtClean="0"/>
              <a:t>Chemical Changes – Ability to </a:t>
            </a:r>
            <a:r>
              <a:rPr lang="en-US" u="sng" dirty="0" smtClean="0"/>
              <a:t>change</a:t>
            </a:r>
            <a:r>
              <a:rPr lang="en-US" dirty="0" smtClean="0"/>
              <a:t> into another substance by changing the chemical composition of the substance.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Charcoal burning in air, milk souring, iron rusting.</a:t>
            </a:r>
          </a:p>
          <a:p>
            <a:pPr lvl="1"/>
            <a:r>
              <a:rPr lang="en-US" dirty="0" smtClean="0"/>
              <a:t>A chemical change does result in new substances!</a:t>
            </a:r>
          </a:p>
          <a:p>
            <a:r>
              <a:rPr lang="en-US" dirty="0" smtClean="0"/>
              <a:t>4 Indications that a chemical change has occurred:</a:t>
            </a:r>
          </a:p>
          <a:p>
            <a:pPr lvl="1"/>
            <a:r>
              <a:rPr lang="en-US" dirty="0"/>
              <a:t>Color Change</a:t>
            </a:r>
          </a:p>
          <a:p>
            <a:pPr lvl="1"/>
            <a:r>
              <a:rPr lang="en-US" dirty="0"/>
              <a:t>Gas Produced</a:t>
            </a:r>
          </a:p>
          <a:p>
            <a:pPr lvl="1"/>
            <a:r>
              <a:rPr lang="en-US" dirty="0"/>
              <a:t>Energy Change</a:t>
            </a:r>
          </a:p>
          <a:p>
            <a:pPr lvl="1"/>
            <a:r>
              <a:rPr lang="en-US" dirty="0"/>
              <a:t>Formation of a precipitate (solid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MEMORIZE THESE!!!!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344" y="4272742"/>
            <a:ext cx="6443339" cy="19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2" y="122164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 Thursday, August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Due Friday, August 11</a:t>
            </a:r>
            <a:r>
              <a:rPr lang="en-US" baseline="30000" dirty="0" smtClean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Complete In Class Intensive/Extensive </a:t>
            </a:r>
            <a:r>
              <a:rPr lang="en-US" dirty="0" err="1" smtClean="0"/>
              <a:t>Labtivity</a:t>
            </a:r>
            <a:r>
              <a:rPr lang="en-US" dirty="0" smtClean="0"/>
              <a:t> &amp; Back Side </a:t>
            </a:r>
            <a:r>
              <a:rPr lang="en-US" dirty="0" err="1" smtClean="0"/>
              <a:t>Wrkst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4" y="632230"/>
            <a:ext cx="9309043" cy="6206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7869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Classification of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10" y="632230"/>
            <a:ext cx="3808616" cy="150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Pure Substances always have a uniform composition (same ratio of elements)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05600" y="559955"/>
            <a:ext cx="3782291" cy="150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Mixtures are a physical blend of two or more components, where each retains its own properties.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3042" y="1676513"/>
            <a:ext cx="3808616" cy="197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Pure substances have identical properties (chemical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physical)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5052" y="2180822"/>
            <a:ext cx="2815590" cy="1631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rgbClr val="F57FE7"/>
                </a:solidFill>
              </a:rPr>
              <a:t>Homogeneous mixtures – uniform composition – often called </a:t>
            </a:r>
            <a:r>
              <a:rPr lang="en-US" b="1" dirty="0" smtClean="0">
                <a:solidFill>
                  <a:srgbClr val="F57FE7"/>
                </a:solidFill>
              </a:rPr>
              <a:t>solutions.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rgbClr val="F57FE7"/>
                </a:solidFill>
              </a:rPr>
              <a:t>EX. Salt water, air</a:t>
            </a:r>
            <a:endParaRPr lang="en-US" dirty="0">
              <a:solidFill>
                <a:srgbClr val="F57FE7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1380" y="2021715"/>
            <a:ext cx="3211577" cy="194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Heterogeneous Mixtures – not uniform throughout. 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EX. Oil in water, chocolate chip cookie.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12" y="3976914"/>
            <a:ext cx="8946541" cy="2699657"/>
          </a:xfrm>
        </p:spPr>
        <p:txBody>
          <a:bodyPr>
            <a:normAutofit/>
          </a:bodyPr>
          <a:lstStyle/>
          <a:p>
            <a:r>
              <a:rPr lang="en-US" dirty="0" smtClean="0"/>
              <a:t>Chemical Reactions are comprised of </a:t>
            </a:r>
            <a:r>
              <a:rPr lang="en-US" u="sng" dirty="0" smtClean="0"/>
              <a:t>reactants </a:t>
            </a:r>
            <a:r>
              <a:rPr lang="en-US" dirty="0" smtClean="0"/>
              <a:t>(starting matter) and </a:t>
            </a:r>
            <a:r>
              <a:rPr lang="en-US" u="sng" dirty="0" smtClean="0"/>
              <a:t>products </a:t>
            </a:r>
            <a:r>
              <a:rPr lang="en-US" dirty="0" smtClean="0"/>
              <a:t>(resulting matter).</a:t>
            </a:r>
          </a:p>
          <a:p>
            <a:endParaRPr lang="en-US" dirty="0"/>
          </a:p>
          <a:p>
            <a:r>
              <a:rPr lang="en-US" dirty="0" smtClean="0"/>
              <a:t>The Law of Conservation of Mass states that in any reaction, chemical or physical, the mass of the reactants will equal the mass of the products.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76" y="1152983"/>
            <a:ext cx="6990080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3132</TotalTime>
  <Words>932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Introduction to Chemistry &amp; Matter and Change</vt:lpstr>
      <vt:lpstr>Areas of Chemistry</vt:lpstr>
      <vt:lpstr>Atoms, Elements, and Compounds</vt:lpstr>
      <vt:lpstr>HW 1.1</vt:lpstr>
      <vt:lpstr>Properties of Matter</vt:lpstr>
      <vt:lpstr>Chemical and Physical Changes</vt:lpstr>
      <vt:lpstr>HW 1.2</vt:lpstr>
      <vt:lpstr>Classification of Matter</vt:lpstr>
      <vt:lpstr>Chemical Reactions</vt:lpstr>
      <vt:lpstr>HW 1.3</vt:lpstr>
      <vt:lpstr>The Periodic Table</vt:lpstr>
      <vt:lpstr>PowerPoint Presentation</vt:lpstr>
      <vt:lpstr>Metals</vt:lpstr>
      <vt:lpstr>Non-Metals, and Metalloids</vt:lpstr>
      <vt:lpstr>Elemental Symbols</vt:lpstr>
      <vt:lpstr>HW 1.4</vt:lpstr>
    </vt:vector>
  </TitlesOfParts>
  <Company>Hamilton Southeastern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Chemistry &amp; Matter and Change</dc:title>
  <dc:creator>Richardson, Alan</dc:creator>
  <cp:lastModifiedBy>Richardson, Alan</cp:lastModifiedBy>
  <cp:revision>32</cp:revision>
  <dcterms:created xsi:type="dcterms:W3CDTF">2017-07-20T19:49:07Z</dcterms:created>
  <dcterms:modified xsi:type="dcterms:W3CDTF">2017-08-15T22:16:16Z</dcterms:modified>
</cp:coreProperties>
</file>